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dd.unm.edu/infonet/pdfs/tipsheets/disability-resources-pdfs/advocacy-in-the-legislative-process-how-to-be-effective.pdf" TargetMode="External"/><Relationship Id="rId3" Type="http://schemas.openxmlformats.org/officeDocument/2006/relationships/hyperlink" Target="https://www.nmvoices.org/wp-content/uploads/2013/10/Legislative-Advocacy-2018-update-web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39216"/>
          </a:xfrm>
        </p:spPr>
        <p:txBody>
          <a:bodyPr/>
          <a:lstStyle/>
          <a:p>
            <a:r>
              <a:rPr lang="en-US" dirty="0" smtClean="0"/>
              <a:t>NM Legislative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919" y="1171180"/>
            <a:ext cx="8725459" cy="568682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000" b="1" dirty="0"/>
              <a:t>To become law, legislation must go through these steps: </a:t>
            </a:r>
            <a:endParaRPr lang="en-US" sz="6000" b="1" dirty="0" smtClean="0"/>
          </a:p>
          <a:p>
            <a:pPr algn="l"/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sz="4500" dirty="0"/>
              <a:t>Bills are drafted with input from interested parties. They are sponsored by legislators, given a number and assigned to a standing committee. </a:t>
            </a:r>
          </a:p>
          <a:p>
            <a:pPr marL="457200" indent="-457200" algn="l">
              <a:buFont typeface="Arial"/>
              <a:buChar char="•"/>
            </a:pPr>
            <a:r>
              <a:rPr lang="en-US" sz="4500" dirty="0"/>
              <a:t>Assigned committees hear each bill and either pass, or do not recommend the bill. </a:t>
            </a:r>
          </a:p>
          <a:p>
            <a:pPr marL="457200" indent="-457200" algn="l">
              <a:buFont typeface="Arial"/>
              <a:buChar char="•"/>
            </a:pPr>
            <a:r>
              <a:rPr lang="en-US" sz="4500" dirty="0"/>
              <a:t>If passed by all committees, the bill moves on to the Senate or House respectively, </a:t>
            </a:r>
            <a:r>
              <a:rPr lang="en-US" sz="4500" dirty="0" smtClean="0"/>
              <a:t>considered </a:t>
            </a:r>
            <a:r>
              <a:rPr lang="en-US" sz="4500" dirty="0"/>
              <a:t>again for a pass, no pass, or </a:t>
            </a:r>
            <a:r>
              <a:rPr lang="en-US" sz="4500" dirty="0" smtClean="0"/>
              <a:t>no recommendation</a:t>
            </a:r>
            <a:r>
              <a:rPr lang="en-US" sz="4500" dirty="0"/>
              <a:t>. </a:t>
            </a:r>
          </a:p>
          <a:p>
            <a:pPr marL="457200" indent="-457200" algn="l">
              <a:buFont typeface="Arial"/>
              <a:buChar char="•"/>
            </a:pPr>
            <a:r>
              <a:rPr lang="en-US" sz="4500" dirty="0"/>
              <a:t>If the bill passes the House or Senate, it moves back to the next series of committee </a:t>
            </a:r>
            <a:r>
              <a:rPr lang="en-US" sz="4500" dirty="0" smtClean="0"/>
              <a:t>hearings </a:t>
            </a:r>
            <a:r>
              <a:rPr lang="en-US" sz="4500" dirty="0"/>
              <a:t>where it is considered again for a pass, no pass or no recommendation. </a:t>
            </a:r>
          </a:p>
          <a:p>
            <a:pPr marL="457200" indent="-457200" algn="l">
              <a:buFont typeface="Arial"/>
              <a:buChar char="•"/>
            </a:pPr>
            <a:r>
              <a:rPr lang="en-US" sz="4500" dirty="0"/>
              <a:t>If the bill passes its 2nd round, it moves on to the House or Senate, respectively. </a:t>
            </a:r>
          </a:p>
          <a:p>
            <a:pPr marL="457200" indent="-457200" algn="l">
              <a:buFont typeface="Arial"/>
              <a:buChar char="•"/>
            </a:pPr>
            <a:r>
              <a:rPr lang="en-US" sz="4500" dirty="0"/>
              <a:t>If the bill passes both the Senate AND the House it will go to the Governor to be signed. </a:t>
            </a:r>
          </a:p>
          <a:p>
            <a:pPr marL="457200" indent="-457200" algn="l">
              <a:buFont typeface="Arial"/>
              <a:buChar char="•"/>
            </a:pPr>
            <a:r>
              <a:rPr lang="en-US" sz="4500" dirty="0"/>
              <a:t>If the bill is signed by the Governor, it becomes law. </a:t>
            </a:r>
            <a:endParaRPr lang="en-US" sz="4500" dirty="0" smtClean="0"/>
          </a:p>
          <a:p>
            <a:pPr algn="l"/>
            <a:endParaRPr lang="en-US" sz="3500" dirty="0" smtClean="0"/>
          </a:p>
          <a:p>
            <a:r>
              <a:rPr lang="en-US" sz="3500" i="1" dirty="0" smtClean="0">
                <a:hlinkClick r:id="rId2"/>
              </a:rPr>
              <a:t>http</a:t>
            </a:r>
            <a:r>
              <a:rPr lang="en-US" sz="3500" i="1" dirty="0">
                <a:hlinkClick r:id="rId2"/>
              </a:rPr>
              <a:t>://cdd.unm.edu/infonet/pdfs/tipsheets/disability-resources-pdfs/advocacy-in-the-legislative-process-how-to-be-</a:t>
            </a:r>
            <a:r>
              <a:rPr lang="en-US" sz="3500" i="1" dirty="0" smtClean="0">
                <a:hlinkClick r:id="rId2"/>
              </a:rPr>
              <a:t>effective.pdf</a:t>
            </a:r>
            <a:endParaRPr lang="en-US" sz="3500" i="1" dirty="0" smtClean="0"/>
          </a:p>
          <a:p>
            <a:endParaRPr lang="en-US" sz="3500" i="1" dirty="0"/>
          </a:p>
          <a:p>
            <a:endParaRPr lang="en-US" sz="3500" dirty="0" smtClean="0"/>
          </a:p>
          <a:p>
            <a:endParaRPr lang="en-US" sz="3500" dirty="0"/>
          </a:p>
          <a:p>
            <a:r>
              <a:rPr lang="en-US" sz="3500" dirty="0" smtClean="0"/>
              <a:t>NM </a:t>
            </a:r>
            <a:r>
              <a:rPr lang="en-US" sz="3500" dirty="0"/>
              <a:t>Voice’s for Children’s </a:t>
            </a:r>
            <a:r>
              <a:rPr lang="en-US" sz="3500" i="1" dirty="0"/>
              <a:t>Citizen’s Guide to Legislative Advocacy in New Mexico</a:t>
            </a:r>
            <a:r>
              <a:rPr lang="en-US" sz="3500" dirty="0"/>
              <a:t> (</a:t>
            </a:r>
            <a:r>
              <a:rPr lang="en-US" sz="3500" u="sng" dirty="0">
                <a:hlinkClick r:id="rId3"/>
              </a:rPr>
              <a:t>https://www.nmvoices.org/wp-content/uploads/2013/10/Legislative-Advocacy-2018-update-web.pdf</a:t>
            </a:r>
            <a:r>
              <a:rPr lang="en-US" sz="1400" u="sng" dirty="0">
                <a:hlinkClick r:id="rId3"/>
              </a:rPr>
              <a:t>)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678400976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</TotalTime>
  <Words>245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 Black </vt:lpstr>
      <vt:lpstr>NM Legislative Process</vt:lpstr>
    </vt:vector>
  </TitlesOfParts>
  <Company>Campaign for Tobacco Free Kids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 Legislative Process</dc:title>
  <dc:creator>Claudia Rodas</dc:creator>
  <cp:lastModifiedBy>Claudia Rodas</cp:lastModifiedBy>
  <cp:revision>2</cp:revision>
  <dcterms:created xsi:type="dcterms:W3CDTF">2018-05-14T23:39:59Z</dcterms:created>
  <dcterms:modified xsi:type="dcterms:W3CDTF">2018-05-14T23:52:45Z</dcterms:modified>
</cp:coreProperties>
</file>