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56" r:id="rId2"/>
    <p:sldId id="277" r:id="rId3"/>
    <p:sldId id="280" r:id="rId4"/>
    <p:sldId id="297" r:id="rId5"/>
    <p:sldId id="300" r:id="rId6"/>
    <p:sldId id="301" r:id="rId7"/>
    <p:sldId id="298" r:id="rId8"/>
    <p:sldId id="302" r:id="rId9"/>
    <p:sldId id="275" r:id="rId10"/>
    <p:sldId id="278" r:id="rId11"/>
    <p:sldId id="279" r:id="rId12"/>
    <p:sldId id="282" r:id="rId13"/>
    <p:sldId id="283" r:id="rId14"/>
    <p:sldId id="284" r:id="rId15"/>
    <p:sldId id="285" r:id="rId16"/>
    <p:sldId id="286" r:id="rId17"/>
    <p:sldId id="287" r:id="rId18"/>
    <p:sldId id="288" r:id="rId19"/>
    <p:sldId id="289" r:id="rId20"/>
    <p:sldId id="293" r:id="rId21"/>
    <p:sldId id="294" r:id="rId22"/>
    <p:sldId id="296" r:id="rId23"/>
    <p:sldId id="25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165"/>
    <a:srgbClr val="990027"/>
    <a:srgbClr val="E69B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87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3A8DA-DBD5-D94B-BABB-0CE19693E874}"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5C1D52C1-C3CA-E641-9200-536C3AE0DEBE}">
      <dgm:prSet phldrT="[Text]"/>
      <dgm:spPr/>
      <dgm:t>
        <a:bodyPr/>
        <a:lstStyle/>
        <a:p>
          <a:r>
            <a:rPr lang="en-US" dirty="0"/>
            <a:t>Evaluate the Policy</a:t>
          </a:r>
        </a:p>
      </dgm:t>
    </dgm:pt>
    <dgm:pt modelId="{85075E82-DCD5-6442-A158-4406F01A38D6}" type="parTrans" cxnId="{C4C43EE2-9853-534D-B135-CD673B7B8E61}">
      <dgm:prSet/>
      <dgm:spPr/>
      <dgm:t>
        <a:bodyPr/>
        <a:lstStyle/>
        <a:p>
          <a:endParaRPr lang="en-US"/>
        </a:p>
      </dgm:t>
    </dgm:pt>
    <dgm:pt modelId="{4B09C6F5-613F-324A-9C33-D9234BEECE73}" type="sibTrans" cxnId="{C4C43EE2-9853-534D-B135-CD673B7B8E61}">
      <dgm:prSet/>
      <dgm:spPr/>
      <dgm:t>
        <a:bodyPr/>
        <a:lstStyle/>
        <a:p>
          <a:endParaRPr lang="en-US"/>
        </a:p>
      </dgm:t>
    </dgm:pt>
    <dgm:pt modelId="{BD73DBE2-9C8A-344C-86F5-8B5EED7252D8}">
      <dgm:prSet phldrT="[Text]"/>
      <dgm:spPr/>
      <dgm:t>
        <a:bodyPr/>
        <a:lstStyle/>
        <a:p>
          <a:r>
            <a:rPr lang="en-US" dirty="0"/>
            <a:t>Do ALA, AHA, ACS CAN all agree that they would support, oppose or remain neutral on the policy?</a:t>
          </a:r>
        </a:p>
      </dgm:t>
    </dgm:pt>
    <dgm:pt modelId="{3BFACCB3-644D-B041-A095-EA9DDDD87782}" type="parTrans" cxnId="{C5E3A800-7B12-964B-8EB0-AD1B9AE4F3D1}">
      <dgm:prSet/>
      <dgm:spPr/>
      <dgm:t>
        <a:bodyPr/>
        <a:lstStyle/>
        <a:p>
          <a:endParaRPr lang="en-US"/>
        </a:p>
      </dgm:t>
    </dgm:pt>
    <dgm:pt modelId="{62D5BBB8-9D16-8745-B6C3-8DD1F2F96D29}" type="sibTrans" cxnId="{C5E3A800-7B12-964B-8EB0-AD1B9AE4F3D1}">
      <dgm:prSet/>
      <dgm:spPr/>
      <dgm:t>
        <a:bodyPr/>
        <a:lstStyle/>
        <a:p>
          <a:endParaRPr lang="en-US"/>
        </a:p>
      </dgm:t>
    </dgm:pt>
    <dgm:pt modelId="{1A129CF7-F540-7B40-842F-DEE9BB596D3E}">
      <dgm:prSet phldrT="[Text]"/>
      <dgm:spPr/>
      <dgm:t>
        <a:bodyPr/>
        <a:lstStyle/>
        <a:p>
          <a:r>
            <a:rPr lang="en-US" dirty="0"/>
            <a:t>Evaluate Community Readiness for the Policy</a:t>
          </a:r>
        </a:p>
      </dgm:t>
    </dgm:pt>
    <dgm:pt modelId="{3E4DDFF5-E9E0-9641-8B1A-86C8CAFC2B69}" type="parTrans" cxnId="{06EA54C5-CC87-4E47-BC50-BEF3011C2D09}">
      <dgm:prSet/>
      <dgm:spPr/>
      <dgm:t>
        <a:bodyPr/>
        <a:lstStyle/>
        <a:p>
          <a:endParaRPr lang="en-US"/>
        </a:p>
      </dgm:t>
    </dgm:pt>
    <dgm:pt modelId="{AF870946-741E-B742-9860-8F8FD836F758}" type="sibTrans" cxnId="{06EA54C5-CC87-4E47-BC50-BEF3011C2D09}">
      <dgm:prSet/>
      <dgm:spPr/>
      <dgm:t>
        <a:bodyPr/>
        <a:lstStyle/>
        <a:p>
          <a:endParaRPr lang="en-US"/>
        </a:p>
      </dgm:t>
    </dgm:pt>
    <dgm:pt modelId="{8F96BC50-FD9D-0D41-A56D-0F99ED878F39}">
      <dgm:prSet phldrT="[Text]"/>
      <dgm:spPr/>
      <dgm:t>
        <a:bodyPr/>
        <a:lstStyle/>
        <a:p>
          <a:r>
            <a:rPr lang="en-US" dirty="0"/>
            <a:t>What is the community readiness for change? What resources exist within the community to support policy? Does NM</a:t>
          </a:r>
          <a:r>
            <a:rPr lang="en-US" i="1" dirty="0"/>
            <a:t>ACT</a:t>
          </a:r>
          <a:r>
            <a:rPr lang="en-US" dirty="0"/>
            <a:t> have anything to contribute?</a:t>
          </a:r>
        </a:p>
      </dgm:t>
    </dgm:pt>
    <dgm:pt modelId="{4455432F-082F-1E47-B146-78B0EAAD2400}" type="parTrans" cxnId="{B3E27098-532D-154A-BACB-3E6F2C721CE2}">
      <dgm:prSet/>
      <dgm:spPr/>
      <dgm:t>
        <a:bodyPr/>
        <a:lstStyle/>
        <a:p>
          <a:endParaRPr lang="en-US"/>
        </a:p>
      </dgm:t>
    </dgm:pt>
    <dgm:pt modelId="{2CE7C135-FFCB-BC41-852C-A75977B12906}" type="sibTrans" cxnId="{B3E27098-532D-154A-BACB-3E6F2C721CE2}">
      <dgm:prSet/>
      <dgm:spPr/>
      <dgm:t>
        <a:bodyPr/>
        <a:lstStyle/>
        <a:p>
          <a:endParaRPr lang="en-US"/>
        </a:p>
      </dgm:t>
    </dgm:pt>
    <dgm:pt modelId="{EE89DD4D-7AB7-1342-873E-7D6E3014356A}">
      <dgm:prSet phldrT="[Text]"/>
      <dgm:spPr/>
      <dgm:t>
        <a:bodyPr/>
        <a:lstStyle/>
        <a:p>
          <a:r>
            <a:rPr lang="en-US" dirty="0"/>
            <a:t>Evaluate the External Timeline</a:t>
          </a:r>
        </a:p>
      </dgm:t>
    </dgm:pt>
    <dgm:pt modelId="{B8AC526A-5547-B647-8579-96A44BFA9196}" type="parTrans" cxnId="{E19E15A6-03D9-304F-AF87-14BEAAC6B838}">
      <dgm:prSet/>
      <dgm:spPr/>
      <dgm:t>
        <a:bodyPr/>
        <a:lstStyle/>
        <a:p>
          <a:endParaRPr lang="en-US"/>
        </a:p>
      </dgm:t>
    </dgm:pt>
    <dgm:pt modelId="{A74B105F-8297-EC47-91A8-16E36108B993}" type="sibTrans" cxnId="{E19E15A6-03D9-304F-AF87-14BEAAC6B838}">
      <dgm:prSet/>
      <dgm:spPr/>
      <dgm:t>
        <a:bodyPr/>
        <a:lstStyle/>
        <a:p>
          <a:endParaRPr lang="en-US"/>
        </a:p>
      </dgm:t>
    </dgm:pt>
    <dgm:pt modelId="{67994A67-DEB4-ED49-8C1B-48042DEE9CAE}">
      <dgm:prSet phldrT="[Text]"/>
      <dgm:spPr/>
      <dgm:t>
        <a:bodyPr/>
        <a:lstStyle/>
        <a:p>
          <a:r>
            <a:rPr lang="en-US" dirty="0"/>
            <a:t>Is there enough time before a vote or session to lead a campaign or assist in a campaign?</a:t>
          </a:r>
        </a:p>
      </dgm:t>
    </dgm:pt>
    <dgm:pt modelId="{EF643149-6B62-C847-858A-FD9B124566E4}" type="parTrans" cxnId="{7E7E1441-D8A8-2745-8C48-7977AB6A2BED}">
      <dgm:prSet/>
      <dgm:spPr/>
      <dgm:t>
        <a:bodyPr/>
        <a:lstStyle/>
        <a:p>
          <a:endParaRPr lang="en-US"/>
        </a:p>
      </dgm:t>
    </dgm:pt>
    <dgm:pt modelId="{2DE9029F-F5B2-AF45-A02F-FB95219174A3}" type="sibTrans" cxnId="{7E7E1441-D8A8-2745-8C48-7977AB6A2BED}">
      <dgm:prSet/>
      <dgm:spPr/>
      <dgm:t>
        <a:bodyPr/>
        <a:lstStyle/>
        <a:p>
          <a:endParaRPr lang="en-US"/>
        </a:p>
      </dgm:t>
    </dgm:pt>
    <dgm:pt modelId="{EC66289D-5F8A-1440-8DEF-F078CAE187AA}">
      <dgm:prSet phldrT="[Text]"/>
      <dgm:spPr/>
      <dgm:t>
        <a:bodyPr/>
        <a:lstStyle/>
        <a:p>
          <a:r>
            <a:rPr lang="en-US" dirty="0"/>
            <a:t>Evaluate </a:t>
          </a:r>
          <a:r>
            <a:rPr lang="en-US" dirty="0" err="1"/>
            <a:t>NM</a:t>
          </a:r>
          <a:r>
            <a:rPr lang="en-US" i="1" dirty="0" err="1"/>
            <a:t>ACT</a:t>
          </a:r>
          <a:r>
            <a:rPr lang="en-US" dirty="0" err="1"/>
            <a:t>’s</a:t>
          </a:r>
          <a:r>
            <a:rPr lang="en-US" dirty="0"/>
            <a:t> Internal Capacity to Address the Policy</a:t>
          </a:r>
        </a:p>
      </dgm:t>
    </dgm:pt>
    <dgm:pt modelId="{57D53071-6202-7842-9010-1A52C8440938}" type="parTrans" cxnId="{03D651BD-A5D8-8346-B299-043D7A8BAAA2}">
      <dgm:prSet/>
      <dgm:spPr/>
      <dgm:t>
        <a:bodyPr/>
        <a:lstStyle/>
        <a:p>
          <a:endParaRPr lang="en-US"/>
        </a:p>
      </dgm:t>
    </dgm:pt>
    <dgm:pt modelId="{9E3A2572-DE3D-154F-B8AF-580BA3150A3A}" type="sibTrans" cxnId="{03D651BD-A5D8-8346-B299-043D7A8BAAA2}">
      <dgm:prSet/>
      <dgm:spPr/>
      <dgm:t>
        <a:bodyPr/>
        <a:lstStyle/>
        <a:p>
          <a:endParaRPr lang="en-US"/>
        </a:p>
      </dgm:t>
    </dgm:pt>
    <dgm:pt modelId="{9D2110EC-2894-CD4E-A7AF-1C96A37836DE}">
      <dgm:prSet phldrT="[Text]"/>
      <dgm:spPr/>
      <dgm:t>
        <a:bodyPr/>
        <a:lstStyle/>
        <a:p>
          <a:r>
            <a:rPr lang="en-US" dirty="0"/>
            <a:t>What other campaigns are NMACT or its members engaged in? What is the availability of those who can lobby? What financial resources are available?</a:t>
          </a:r>
        </a:p>
      </dgm:t>
    </dgm:pt>
    <dgm:pt modelId="{D0BF3AB4-03CC-804C-A688-65152AFA7313}" type="parTrans" cxnId="{03D857B6-16E1-6547-B7DC-AA73866D6A62}">
      <dgm:prSet/>
      <dgm:spPr/>
      <dgm:t>
        <a:bodyPr/>
        <a:lstStyle/>
        <a:p>
          <a:endParaRPr lang="en-US"/>
        </a:p>
      </dgm:t>
    </dgm:pt>
    <dgm:pt modelId="{E985A422-92FB-3343-A335-A733B759B1E2}" type="sibTrans" cxnId="{03D857B6-16E1-6547-B7DC-AA73866D6A62}">
      <dgm:prSet/>
      <dgm:spPr/>
      <dgm:t>
        <a:bodyPr/>
        <a:lstStyle/>
        <a:p>
          <a:endParaRPr lang="en-US"/>
        </a:p>
      </dgm:t>
    </dgm:pt>
    <dgm:pt modelId="{74299E2A-E62F-42A7-8C03-71C682823080}">
      <dgm:prSet phldrT="[Text]"/>
      <dgm:spPr/>
      <dgm:t>
        <a:bodyPr/>
        <a:lstStyle/>
        <a:p>
          <a:r>
            <a:rPr lang="en-US" dirty="0"/>
            <a:t>If yes, automatic. If no, review policy on merits</a:t>
          </a:r>
        </a:p>
      </dgm:t>
    </dgm:pt>
    <dgm:pt modelId="{D009B6E6-4FAC-4981-BE59-5D84241D298C}" type="parTrans" cxnId="{CA5F978F-0E9E-4CD3-95AB-B5F3A4ACB37D}">
      <dgm:prSet/>
      <dgm:spPr/>
      <dgm:t>
        <a:bodyPr/>
        <a:lstStyle/>
        <a:p>
          <a:endParaRPr lang="en-US"/>
        </a:p>
      </dgm:t>
    </dgm:pt>
    <dgm:pt modelId="{21A09CCC-D0EE-489B-9ECA-14224281B082}" type="sibTrans" cxnId="{CA5F978F-0E9E-4CD3-95AB-B5F3A4ACB37D}">
      <dgm:prSet/>
      <dgm:spPr/>
      <dgm:t>
        <a:bodyPr/>
        <a:lstStyle/>
        <a:p>
          <a:endParaRPr lang="en-US"/>
        </a:p>
      </dgm:t>
    </dgm:pt>
    <dgm:pt modelId="{595A36ED-DBB6-C94F-9C1F-037654B401DD}" type="pres">
      <dgm:prSet presAssocID="{7F53A8DA-DBD5-D94B-BABB-0CE19693E874}" presName="Name0" presStyleCnt="0">
        <dgm:presLayoutVars>
          <dgm:dir/>
          <dgm:animLvl val="lvl"/>
          <dgm:resizeHandles val="exact"/>
        </dgm:presLayoutVars>
      </dgm:prSet>
      <dgm:spPr/>
      <dgm:t>
        <a:bodyPr/>
        <a:lstStyle/>
        <a:p>
          <a:endParaRPr lang="en-US"/>
        </a:p>
      </dgm:t>
    </dgm:pt>
    <dgm:pt modelId="{49FDCF18-2CDC-6346-BD7E-DEE71C5A68E6}" type="pres">
      <dgm:prSet presAssocID="{5C1D52C1-C3CA-E641-9200-536C3AE0DEBE}" presName="linNode" presStyleCnt="0"/>
      <dgm:spPr/>
    </dgm:pt>
    <dgm:pt modelId="{102C4521-F90B-D24E-89BC-2F97F79A7114}" type="pres">
      <dgm:prSet presAssocID="{5C1D52C1-C3CA-E641-9200-536C3AE0DEBE}" presName="parentText" presStyleLbl="node1" presStyleIdx="0" presStyleCnt="4">
        <dgm:presLayoutVars>
          <dgm:chMax val="1"/>
          <dgm:bulletEnabled val="1"/>
        </dgm:presLayoutVars>
      </dgm:prSet>
      <dgm:spPr/>
      <dgm:t>
        <a:bodyPr/>
        <a:lstStyle/>
        <a:p>
          <a:endParaRPr lang="en-US"/>
        </a:p>
      </dgm:t>
    </dgm:pt>
    <dgm:pt modelId="{9669A763-310B-7344-8FDB-4A6280A37891}" type="pres">
      <dgm:prSet presAssocID="{5C1D52C1-C3CA-E641-9200-536C3AE0DEBE}" presName="descendantText" presStyleLbl="alignAccFollowNode1" presStyleIdx="0" presStyleCnt="4">
        <dgm:presLayoutVars>
          <dgm:bulletEnabled val="1"/>
        </dgm:presLayoutVars>
      </dgm:prSet>
      <dgm:spPr/>
      <dgm:t>
        <a:bodyPr/>
        <a:lstStyle/>
        <a:p>
          <a:endParaRPr lang="en-US"/>
        </a:p>
      </dgm:t>
    </dgm:pt>
    <dgm:pt modelId="{7D22ECD4-BC4C-554C-9574-B1206C225C00}" type="pres">
      <dgm:prSet presAssocID="{4B09C6F5-613F-324A-9C33-D9234BEECE73}" presName="sp" presStyleCnt="0"/>
      <dgm:spPr/>
    </dgm:pt>
    <dgm:pt modelId="{E777F8BD-0261-B346-BCE4-F4D73CCBC805}" type="pres">
      <dgm:prSet presAssocID="{1A129CF7-F540-7B40-842F-DEE9BB596D3E}" presName="linNode" presStyleCnt="0"/>
      <dgm:spPr/>
    </dgm:pt>
    <dgm:pt modelId="{8A350763-554A-A243-8DE8-5DD49005FE4D}" type="pres">
      <dgm:prSet presAssocID="{1A129CF7-F540-7B40-842F-DEE9BB596D3E}" presName="parentText" presStyleLbl="node1" presStyleIdx="1" presStyleCnt="4">
        <dgm:presLayoutVars>
          <dgm:chMax val="1"/>
          <dgm:bulletEnabled val="1"/>
        </dgm:presLayoutVars>
      </dgm:prSet>
      <dgm:spPr/>
      <dgm:t>
        <a:bodyPr/>
        <a:lstStyle/>
        <a:p>
          <a:endParaRPr lang="en-US"/>
        </a:p>
      </dgm:t>
    </dgm:pt>
    <dgm:pt modelId="{9F3E20B5-8302-514D-8288-2EE815EB1718}" type="pres">
      <dgm:prSet presAssocID="{1A129CF7-F540-7B40-842F-DEE9BB596D3E}" presName="descendantText" presStyleLbl="alignAccFollowNode1" presStyleIdx="1" presStyleCnt="4">
        <dgm:presLayoutVars>
          <dgm:bulletEnabled val="1"/>
        </dgm:presLayoutVars>
      </dgm:prSet>
      <dgm:spPr/>
      <dgm:t>
        <a:bodyPr/>
        <a:lstStyle/>
        <a:p>
          <a:endParaRPr lang="en-US"/>
        </a:p>
      </dgm:t>
    </dgm:pt>
    <dgm:pt modelId="{6D979966-C685-E947-B8CD-91584160A22E}" type="pres">
      <dgm:prSet presAssocID="{AF870946-741E-B742-9860-8F8FD836F758}" presName="sp" presStyleCnt="0"/>
      <dgm:spPr/>
    </dgm:pt>
    <dgm:pt modelId="{1B85DAE4-6894-664F-9B02-CF730AF85DE6}" type="pres">
      <dgm:prSet presAssocID="{EE89DD4D-7AB7-1342-873E-7D6E3014356A}" presName="linNode" presStyleCnt="0"/>
      <dgm:spPr/>
    </dgm:pt>
    <dgm:pt modelId="{65428B82-4C66-2D4E-96EF-DA63B6229E4C}" type="pres">
      <dgm:prSet presAssocID="{EE89DD4D-7AB7-1342-873E-7D6E3014356A}" presName="parentText" presStyleLbl="node1" presStyleIdx="2" presStyleCnt="4">
        <dgm:presLayoutVars>
          <dgm:chMax val="1"/>
          <dgm:bulletEnabled val="1"/>
        </dgm:presLayoutVars>
      </dgm:prSet>
      <dgm:spPr/>
      <dgm:t>
        <a:bodyPr/>
        <a:lstStyle/>
        <a:p>
          <a:endParaRPr lang="en-US"/>
        </a:p>
      </dgm:t>
    </dgm:pt>
    <dgm:pt modelId="{0ECD8ED0-B635-984E-9070-103D500A3DF6}" type="pres">
      <dgm:prSet presAssocID="{EE89DD4D-7AB7-1342-873E-7D6E3014356A}" presName="descendantText" presStyleLbl="alignAccFollowNode1" presStyleIdx="2" presStyleCnt="4">
        <dgm:presLayoutVars>
          <dgm:bulletEnabled val="1"/>
        </dgm:presLayoutVars>
      </dgm:prSet>
      <dgm:spPr/>
      <dgm:t>
        <a:bodyPr/>
        <a:lstStyle/>
        <a:p>
          <a:endParaRPr lang="en-US"/>
        </a:p>
      </dgm:t>
    </dgm:pt>
    <dgm:pt modelId="{1CD590DB-AE50-494D-B542-3AAB604002D2}" type="pres">
      <dgm:prSet presAssocID="{A74B105F-8297-EC47-91A8-16E36108B993}" presName="sp" presStyleCnt="0"/>
      <dgm:spPr/>
    </dgm:pt>
    <dgm:pt modelId="{804F158D-4007-774B-9A97-EB1FDDC53CF1}" type="pres">
      <dgm:prSet presAssocID="{EC66289D-5F8A-1440-8DEF-F078CAE187AA}" presName="linNode" presStyleCnt="0"/>
      <dgm:spPr/>
    </dgm:pt>
    <dgm:pt modelId="{6764E95C-E21B-7F4B-8A2E-9C3892A1251A}" type="pres">
      <dgm:prSet presAssocID="{EC66289D-5F8A-1440-8DEF-F078CAE187AA}" presName="parentText" presStyleLbl="node1" presStyleIdx="3" presStyleCnt="4">
        <dgm:presLayoutVars>
          <dgm:chMax val="1"/>
          <dgm:bulletEnabled val="1"/>
        </dgm:presLayoutVars>
      </dgm:prSet>
      <dgm:spPr/>
      <dgm:t>
        <a:bodyPr/>
        <a:lstStyle/>
        <a:p>
          <a:endParaRPr lang="en-US"/>
        </a:p>
      </dgm:t>
    </dgm:pt>
    <dgm:pt modelId="{3424648A-400F-5A4D-A3E1-7B264F64128C}" type="pres">
      <dgm:prSet presAssocID="{EC66289D-5F8A-1440-8DEF-F078CAE187AA}" presName="descendantText" presStyleLbl="alignAccFollowNode1" presStyleIdx="3" presStyleCnt="4">
        <dgm:presLayoutVars>
          <dgm:bulletEnabled val="1"/>
        </dgm:presLayoutVars>
      </dgm:prSet>
      <dgm:spPr/>
      <dgm:t>
        <a:bodyPr/>
        <a:lstStyle/>
        <a:p>
          <a:endParaRPr lang="en-US"/>
        </a:p>
      </dgm:t>
    </dgm:pt>
  </dgm:ptLst>
  <dgm:cxnLst>
    <dgm:cxn modelId="{B3E27098-532D-154A-BACB-3E6F2C721CE2}" srcId="{1A129CF7-F540-7B40-842F-DEE9BB596D3E}" destId="{8F96BC50-FD9D-0D41-A56D-0F99ED878F39}" srcOrd="0" destOrd="0" parTransId="{4455432F-082F-1E47-B146-78B0EAAD2400}" sibTransId="{2CE7C135-FFCB-BC41-852C-A75977B12906}"/>
    <dgm:cxn modelId="{C4C43EE2-9853-534D-B135-CD673B7B8E61}" srcId="{7F53A8DA-DBD5-D94B-BABB-0CE19693E874}" destId="{5C1D52C1-C3CA-E641-9200-536C3AE0DEBE}" srcOrd="0" destOrd="0" parTransId="{85075E82-DCD5-6442-A158-4406F01A38D6}" sibTransId="{4B09C6F5-613F-324A-9C33-D9234BEECE73}"/>
    <dgm:cxn modelId="{ED7457C6-4532-45ED-916B-48341A3A1973}" type="presOf" srcId="{74299E2A-E62F-42A7-8C03-71C682823080}" destId="{9669A763-310B-7344-8FDB-4A6280A37891}" srcOrd="0" destOrd="1" presId="urn:microsoft.com/office/officeart/2005/8/layout/vList5"/>
    <dgm:cxn modelId="{5331E6FC-1EB4-C24B-A3F8-356145EAB6C7}" type="presOf" srcId="{67994A67-DEB4-ED49-8C1B-48042DEE9CAE}" destId="{0ECD8ED0-B635-984E-9070-103D500A3DF6}" srcOrd="0" destOrd="0" presId="urn:microsoft.com/office/officeart/2005/8/layout/vList5"/>
    <dgm:cxn modelId="{06EA54C5-CC87-4E47-BC50-BEF3011C2D09}" srcId="{7F53A8DA-DBD5-D94B-BABB-0CE19693E874}" destId="{1A129CF7-F540-7B40-842F-DEE9BB596D3E}" srcOrd="1" destOrd="0" parTransId="{3E4DDFF5-E9E0-9641-8B1A-86C8CAFC2B69}" sibTransId="{AF870946-741E-B742-9860-8F8FD836F758}"/>
    <dgm:cxn modelId="{1A7DD318-B444-334F-8AAD-A4B82F77D534}" type="presOf" srcId="{7F53A8DA-DBD5-D94B-BABB-0CE19693E874}" destId="{595A36ED-DBB6-C94F-9C1F-037654B401DD}" srcOrd="0" destOrd="0" presId="urn:microsoft.com/office/officeart/2005/8/layout/vList5"/>
    <dgm:cxn modelId="{4E5FD632-1070-1048-9139-AB595CD52527}" type="presOf" srcId="{5C1D52C1-C3CA-E641-9200-536C3AE0DEBE}" destId="{102C4521-F90B-D24E-89BC-2F97F79A7114}" srcOrd="0" destOrd="0" presId="urn:microsoft.com/office/officeart/2005/8/layout/vList5"/>
    <dgm:cxn modelId="{CA5F978F-0E9E-4CD3-95AB-B5F3A4ACB37D}" srcId="{5C1D52C1-C3CA-E641-9200-536C3AE0DEBE}" destId="{74299E2A-E62F-42A7-8C03-71C682823080}" srcOrd="1" destOrd="0" parTransId="{D009B6E6-4FAC-4981-BE59-5D84241D298C}" sibTransId="{21A09CCC-D0EE-489B-9ECA-14224281B082}"/>
    <dgm:cxn modelId="{842B0F4E-01EF-B94E-B74B-A8EB3E969FF3}" type="presOf" srcId="{9D2110EC-2894-CD4E-A7AF-1C96A37836DE}" destId="{3424648A-400F-5A4D-A3E1-7B264F64128C}" srcOrd="0" destOrd="0" presId="urn:microsoft.com/office/officeart/2005/8/layout/vList5"/>
    <dgm:cxn modelId="{98D323A8-2E9B-AF4D-B7FE-98E32975123D}" type="presOf" srcId="{BD73DBE2-9C8A-344C-86F5-8B5EED7252D8}" destId="{9669A763-310B-7344-8FDB-4A6280A37891}" srcOrd="0" destOrd="0" presId="urn:microsoft.com/office/officeart/2005/8/layout/vList5"/>
    <dgm:cxn modelId="{C5E3A800-7B12-964B-8EB0-AD1B9AE4F3D1}" srcId="{5C1D52C1-C3CA-E641-9200-536C3AE0DEBE}" destId="{BD73DBE2-9C8A-344C-86F5-8B5EED7252D8}" srcOrd="0" destOrd="0" parTransId="{3BFACCB3-644D-B041-A095-EA9DDDD87782}" sibTransId="{62D5BBB8-9D16-8745-B6C3-8DD1F2F96D29}"/>
    <dgm:cxn modelId="{7208D584-67DF-A14D-891E-9C2BC6CE4242}" type="presOf" srcId="{EC66289D-5F8A-1440-8DEF-F078CAE187AA}" destId="{6764E95C-E21B-7F4B-8A2E-9C3892A1251A}" srcOrd="0" destOrd="0" presId="urn:microsoft.com/office/officeart/2005/8/layout/vList5"/>
    <dgm:cxn modelId="{E19E15A6-03D9-304F-AF87-14BEAAC6B838}" srcId="{7F53A8DA-DBD5-D94B-BABB-0CE19693E874}" destId="{EE89DD4D-7AB7-1342-873E-7D6E3014356A}" srcOrd="2" destOrd="0" parTransId="{B8AC526A-5547-B647-8579-96A44BFA9196}" sibTransId="{A74B105F-8297-EC47-91A8-16E36108B993}"/>
    <dgm:cxn modelId="{03D857B6-16E1-6547-B7DC-AA73866D6A62}" srcId="{EC66289D-5F8A-1440-8DEF-F078CAE187AA}" destId="{9D2110EC-2894-CD4E-A7AF-1C96A37836DE}" srcOrd="0" destOrd="0" parTransId="{D0BF3AB4-03CC-804C-A688-65152AFA7313}" sibTransId="{E985A422-92FB-3343-A335-A733B759B1E2}"/>
    <dgm:cxn modelId="{12E9B24A-7BE2-FF44-A000-6D6D62FBE4DD}" type="presOf" srcId="{8F96BC50-FD9D-0D41-A56D-0F99ED878F39}" destId="{9F3E20B5-8302-514D-8288-2EE815EB1718}" srcOrd="0" destOrd="0" presId="urn:microsoft.com/office/officeart/2005/8/layout/vList5"/>
    <dgm:cxn modelId="{7E7E1441-D8A8-2745-8C48-7977AB6A2BED}" srcId="{EE89DD4D-7AB7-1342-873E-7D6E3014356A}" destId="{67994A67-DEB4-ED49-8C1B-48042DEE9CAE}" srcOrd="0" destOrd="0" parTransId="{EF643149-6B62-C847-858A-FD9B124566E4}" sibTransId="{2DE9029F-F5B2-AF45-A02F-FB95219174A3}"/>
    <dgm:cxn modelId="{C6234446-4129-6B41-BC20-E841E981ED01}" type="presOf" srcId="{1A129CF7-F540-7B40-842F-DEE9BB596D3E}" destId="{8A350763-554A-A243-8DE8-5DD49005FE4D}" srcOrd="0" destOrd="0" presId="urn:microsoft.com/office/officeart/2005/8/layout/vList5"/>
    <dgm:cxn modelId="{03D651BD-A5D8-8346-B299-043D7A8BAAA2}" srcId="{7F53A8DA-DBD5-D94B-BABB-0CE19693E874}" destId="{EC66289D-5F8A-1440-8DEF-F078CAE187AA}" srcOrd="3" destOrd="0" parTransId="{57D53071-6202-7842-9010-1A52C8440938}" sibTransId="{9E3A2572-DE3D-154F-B8AF-580BA3150A3A}"/>
    <dgm:cxn modelId="{31EEA9FA-945F-D948-83D7-C3A5A35A5126}" type="presOf" srcId="{EE89DD4D-7AB7-1342-873E-7D6E3014356A}" destId="{65428B82-4C66-2D4E-96EF-DA63B6229E4C}" srcOrd="0" destOrd="0" presId="urn:microsoft.com/office/officeart/2005/8/layout/vList5"/>
    <dgm:cxn modelId="{92EC6B18-EAA3-8F46-BB29-86ADE6FB7DF9}" type="presParOf" srcId="{595A36ED-DBB6-C94F-9C1F-037654B401DD}" destId="{49FDCF18-2CDC-6346-BD7E-DEE71C5A68E6}" srcOrd="0" destOrd="0" presId="urn:microsoft.com/office/officeart/2005/8/layout/vList5"/>
    <dgm:cxn modelId="{55775B80-BD48-C244-9A22-09AE45AA1CF2}" type="presParOf" srcId="{49FDCF18-2CDC-6346-BD7E-DEE71C5A68E6}" destId="{102C4521-F90B-D24E-89BC-2F97F79A7114}" srcOrd="0" destOrd="0" presId="urn:microsoft.com/office/officeart/2005/8/layout/vList5"/>
    <dgm:cxn modelId="{D8CD0B70-F25F-BC42-A237-16793B496704}" type="presParOf" srcId="{49FDCF18-2CDC-6346-BD7E-DEE71C5A68E6}" destId="{9669A763-310B-7344-8FDB-4A6280A37891}" srcOrd="1" destOrd="0" presId="urn:microsoft.com/office/officeart/2005/8/layout/vList5"/>
    <dgm:cxn modelId="{26469DBE-5C8A-5146-A205-A89AB2AFBAFB}" type="presParOf" srcId="{595A36ED-DBB6-C94F-9C1F-037654B401DD}" destId="{7D22ECD4-BC4C-554C-9574-B1206C225C00}" srcOrd="1" destOrd="0" presId="urn:microsoft.com/office/officeart/2005/8/layout/vList5"/>
    <dgm:cxn modelId="{2D21CB6A-FBDC-A14F-8A01-2CE46CFD0F0C}" type="presParOf" srcId="{595A36ED-DBB6-C94F-9C1F-037654B401DD}" destId="{E777F8BD-0261-B346-BCE4-F4D73CCBC805}" srcOrd="2" destOrd="0" presId="urn:microsoft.com/office/officeart/2005/8/layout/vList5"/>
    <dgm:cxn modelId="{96756ABD-A57A-8D41-A493-1ED4F1F00732}" type="presParOf" srcId="{E777F8BD-0261-B346-BCE4-F4D73CCBC805}" destId="{8A350763-554A-A243-8DE8-5DD49005FE4D}" srcOrd="0" destOrd="0" presId="urn:microsoft.com/office/officeart/2005/8/layout/vList5"/>
    <dgm:cxn modelId="{52F6181E-CA7B-8347-AF52-ACC550C35E97}" type="presParOf" srcId="{E777F8BD-0261-B346-BCE4-F4D73CCBC805}" destId="{9F3E20B5-8302-514D-8288-2EE815EB1718}" srcOrd="1" destOrd="0" presId="urn:microsoft.com/office/officeart/2005/8/layout/vList5"/>
    <dgm:cxn modelId="{DDD90FC3-CA7E-0144-9EC8-D09401E65D1A}" type="presParOf" srcId="{595A36ED-DBB6-C94F-9C1F-037654B401DD}" destId="{6D979966-C685-E947-B8CD-91584160A22E}" srcOrd="3" destOrd="0" presId="urn:microsoft.com/office/officeart/2005/8/layout/vList5"/>
    <dgm:cxn modelId="{9FB8028F-8167-0A4B-BD38-1CBC98A80586}" type="presParOf" srcId="{595A36ED-DBB6-C94F-9C1F-037654B401DD}" destId="{1B85DAE4-6894-664F-9B02-CF730AF85DE6}" srcOrd="4" destOrd="0" presId="urn:microsoft.com/office/officeart/2005/8/layout/vList5"/>
    <dgm:cxn modelId="{41E298A1-8D61-284E-91E2-3A3C9DD69FB7}" type="presParOf" srcId="{1B85DAE4-6894-664F-9B02-CF730AF85DE6}" destId="{65428B82-4C66-2D4E-96EF-DA63B6229E4C}" srcOrd="0" destOrd="0" presId="urn:microsoft.com/office/officeart/2005/8/layout/vList5"/>
    <dgm:cxn modelId="{87244F43-4716-4C4E-BE7F-9C00BEDE2E8E}" type="presParOf" srcId="{1B85DAE4-6894-664F-9B02-CF730AF85DE6}" destId="{0ECD8ED0-B635-984E-9070-103D500A3DF6}" srcOrd="1" destOrd="0" presId="urn:microsoft.com/office/officeart/2005/8/layout/vList5"/>
    <dgm:cxn modelId="{63901E35-B096-6143-823E-E372E68BE3B5}" type="presParOf" srcId="{595A36ED-DBB6-C94F-9C1F-037654B401DD}" destId="{1CD590DB-AE50-494D-B542-3AAB604002D2}" srcOrd="5" destOrd="0" presId="urn:microsoft.com/office/officeart/2005/8/layout/vList5"/>
    <dgm:cxn modelId="{A08FC528-06D5-CE4D-B420-E1A02CB3A585}" type="presParOf" srcId="{595A36ED-DBB6-C94F-9C1F-037654B401DD}" destId="{804F158D-4007-774B-9A97-EB1FDDC53CF1}" srcOrd="6" destOrd="0" presId="urn:microsoft.com/office/officeart/2005/8/layout/vList5"/>
    <dgm:cxn modelId="{1004167A-6C32-0641-A2C2-762ED163F1C8}" type="presParOf" srcId="{804F158D-4007-774B-9A97-EB1FDDC53CF1}" destId="{6764E95C-E21B-7F4B-8A2E-9C3892A1251A}" srcOrd="0" destOrd="0" presId="urn:microsoft.com/office/officeart/2005/8/layout/vList5"/>
    <dgm:cxn modelId="{9C1BF4F1-D35F-E740-A722-10692B4B82DB}" type="presParOf" srcId="{804F158D-4007-774B-9A97-EB1FDDC53CF1}" destId="{3424648A-400F-5A4D-A3E1-7B264F64128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9A763-310B-7344-8FDB-4A6280A37891}">
      <dsp:nvSpPr>
        <dsp:cNvPr id="0" name=""/>
        <dsp:cNvSpPr/>
      </dsp:nvSpPr>
      <dsp:spPr>
        <a:xfrm rot="5400000">
          <a:off x="5422669" y="-2223440"/>
          <a:ext cx="837114" cy="54976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Do ALA, AHA, ACS CAN all agree that they would support, oppose or remain neutral on the policy?</a:t>
          </a:r>
        </a:p>
        <a:p>
          <a:pPr marL="114300" lvl="1" indent="-114300" algn="l" defTabSz="666750">
            <a:lnSpc>
              <a:spcPct val="90000"/>
            </a:lnSpc>
            <a:spcBef>
              <a:spcPct val="0"/>
            </a:spcBef>
            <a:spcAft>
              <a:spcPct val="15000"/>
            </a:spcAft>
            <a:buChar char="••"/>
          </a:pPr>
          <a:r>
            <a:rPr lang="en-US" sz="1500" kern="1200" dirty="0"/>
            <a:t>If yes, automatic. If no, review policy on merits</a:t>
          </a:r>
        </a:p>
      </dsp:txBody>
      <dsp:txXfrm rot="-5400000">
        <a:off x="3092415" y="147679"/>
        <a:ext cx="5456759" cy="755384"/>
      </dsp:txXfrm>
    </dsp:sp>
    <dsp:sp modelId="{102C4521-F90B-D24E-89BC-2F97F79A7114}">
      <dsp:nvSpPr>
        <dsp:cNvPr id="0" name=""/>
        <dsp:cNvSpPr/>
      </dsp:nvSpPr>
      <dsp:spPr>
        <a:xfrm>
          <a:off x="0" y="2175"/>
          <a:ext cx="3092414" cy="10463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Evaluate the Policy</a:t>
          </a:r>
        </a:p>
      </dsp:txBody>
      <dsp:txXfrm>
        <a:off x="51081" y="53256"/>
        <a:ext cx="2990252" cy="944231"/>
      </dsp:txXfrm>
    </dsp:sp>
    <dsp:sp modelId="{9F3E20B5-8302-514D-8288-2EE815EB1718}">
      <dsp:nvSpPr>
        <dsp:cNvPr id="0" name=""/>
        <dsp:cNvSpPr/>
      </dsp:nvSpPr>
      <dsp:spPr>
        <a:xfrm rot="5400000">
          <a:off x="5422669" y="-1124726"/>
          <a:ext cx="837114" cy="54976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What is the community readiness for change? What resources exist within the community to support policy? Does NM</a:t>
          </a:r>
          <a:r>
            <a:rPr lang="en-US" sz="1500" i="1" kern="1200" dirty="0"/>
            <a:t>ACT</a:t>
          </a:r>
          <a:r>
            <a:rPr lang="en-US" sz="1500" kern="1200" dirty="0"/>
            <a:t> have anything to contribute?</a:t>
          </a:r>
        </a:p>
      </dsp:txBody>
      <dsp:txXfrm rot="-5400000">
        <a:off x="3092415" y="1246393"/>
        <a:ext cx="5456759" cy="755384"/>
      </dsp:txXfrm>
    </dsp:sp>
    <dsp:sp modelId="{8A350763-554A-A243-8DE8-5DD49005FE4D}">
      <dsp:nvSpPr>
        <dsp:cNvPr id="0" name=""/>
        <dsp:cNvSpPr/>
      </dsp:nvSpPr>
      <dsp:spPr>
        <a:xfrm>
          <a:off x="0" y="1100888"/>
          <a:ext cx="3092414" cy="10463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Evaluate Community Readiness for the Policy</a:t>
          </a:r>
        </a:p>
      </dsp:txBody>
      <dsp:txXfrm>
        <a:off x="51081" y="1151969"/>
        <a:ext cx="2990252" cy="944231"/>
      </dsp:txXfrm>
    </dsp:sp>
    <dsp:sp modelId="{0ECD8ED0-B635-984E-9070-103D500A3DF6}">
      <dsp:nvSpPr>
        <dsp:cNvPr id="0" name=""/>
        <dsp:cNvSpPr/>
      </dsp:nvSpPr>
      <dsp:spPr>
        <a:xfrm rot="5400000">
          <a:off x="5422669" y="-26013"/>
          <a:ext cx="837114" cy="54976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Is there enough time before a vote or session to lead a campaign or assist in a campaign?</a:t>
          </a:r>
        </a:p>
      </dsp:txBody>
      <dsp:txXfrm rot="-5400000">
        <a:off x="3092415" y="2345106"/>
        <a:ext cx="5456759" cy="755384"/>
      </dsp:txXfrm>
    </dsp:sp>
    <dsp:sp modelId="{65428B82-4C66-2D4E-96EF-DA63B6229E4C}">
      <dsp:nvSpPr>
        <dsp:cNvPr id="0" name=""/>
        <dsp:cNvSpPr/>
      </dsp:nvSpPr>
      <dsp:spPr>
        <a:xfrm>
          <a:off x="0" y="2199602"/>
          <a:ext cx="3092414" cy="10463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Evaluate the External Timeline</a:t>
          </a:r>
        </a:p>
      </dsp:txBody>
      <dsp:txXfrm>
        <a:off x="51081" y="2250683"/>
        <a:ext cx="2990252" cy="944231"/>
      </dsp:txXfrm>
    </dsp:sp>
    <dsp:sp modelId="{3424648A-400F-5A4D-A3E1-7B264F64128C}">
      <dsp:nvSpPr>
        <dsp:cNvPr id="0" name=""/>
        <dsp:cNvSpPr/>
      </dsp:nvSpPr>
      <dsp:spPr>
        <a:xfrm rot="5400000">
          <a:off x="5422669" y="1072700"/>
          <a:ext cx="837114" cy="54976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What other campaigns are NMACT or its members engaged in? What is the availability of those who can lobby? What financial resources are available?</a:t>
          </a:r>
        </a:p>
      </dsp:txBody>
      <dsp:txXfrm rot="-5400000">
        <a:off x="3092415" y="3443820"/>
        <a:ext cx="5456759" cy="755384"/>
      </dsp:txXfrm>
    </dsp:sp>
    <dsp:sp modelId="{6764E95C-E21B-7F4B-8A2E-9C3892A1251A}">
      <dsp:nvSpPr>
        <dsp:cNvPr id="0" name=""/>
        <dsp:cNvSpPr/>
      </dsp:nvSpPr>
      <dsp:spPr>
        <a:xfrm>
          <a:off x="0" y="3298315"/>
          <a:ext cx="3092414" cy="10463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Evaluate </a:t>
          </a:r>
          <a:r>
            <a:rPr lang="en-US" sz="2000" kern="1200" dirty="0" err="1"/>
            <a:t>NM</a:t>
          </a:r>
          <a:r>
            <a:rPr lang="en-US" sz="2000" i="1" kern="1200" dirty="0" err="1"/>
            <a:t>ACT</a:t>
          </a:r>
          <a:r>
            <a:rPr lang="en-US" sz="2000" kern="1200" dirty="0" err="1"/>
            <a:t>’s</a:t>
          </a:r>
          <a:r>
            <a:rPr lang="en-US" sz="2000" kern="1200" dirty="0"/>
            <a:t> Internal Capacity to Address the Policy</a:t>
          </a:r>
        </a:p>
      </dsp:txBody>
      <dsp:txXfrm>
        <a:off x="51081" y="3349396"/>
        <a:ext cx="2990252" cy="9442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rgbClr val="990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E69B0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solidFill>
                  <a:srgbClr val="532165"/>
                </a:solidFill>
              </a:defRPr>
            </a:lvl1pPr>
          </a:lstStyle>
          <a:p>
            <a:r>
              <a:rPr lang="en-US" dirty="0"/>
              <a:t>Click to edit Master title style</a:t>
            </a:r>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May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C3AA4-67BE-44F7-809A-3582401494AF}" type="datetime4">
              <a:rPr lang="en-US" smtClean="0"/>
              <a:pPr/>
              <a:t>May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172EEB-1769-4776-AD69-E7C1260563EB}" type="datetime4">
              <a:rPr lang="en-US" smtClean="0"/>
              <a:pPr/>
              <a:t>May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May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May 14,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May 14,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May 14,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May 14,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May 14,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rgbClr val="53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May 14, 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endParaRPr lang="en-US" dirty="0"/>
          </a:p>
        </p:txBody>
      </p:sp>
      <p:sp>
        <p:nvSpPr>
          <p:cNvPr id="9" name="Right Triangle 8"/>
          <p:cNvSpPr/>
          <p:nvPr/>
        </p:nvSpPr>
        <p:spPr>
          <a:xfrm>
            <a:off x="0" y="2647950"/>
            <a:ext cx="3571875" cy="4210050"/>
          </a:xfrm>
          <a:prstGeom prst="rtTriangle">
            <a:avLst/>
          </a:prstGeom>
          <a:solidFill>
            <a:srgbClr val="532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dirty="0"/>
              <a:t>Click to edit Master title style</a:t>
            </a:r>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May 14,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990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E69B0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May 14, 2018</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p:cNvPicPr>
            <a:picLocks noChangeAspect="1"/>
          </p:cNvPicPr>
          <p:nvPr userDrawn="1"/>
        </p:nvPicPr>
        <p:blipFill rotWithShape="1">
          <a:blip r:embed="rId13"/>
          <a:srcRect l="11195" r="9126"/>
          <a:stretch/>
        </p:blipFill>
        <p:spPr>
          <a:xfrm>
            <a:off x="6735025" y="5976983"/>
            <a:ext cx="2299531" cy="7485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rgbClr val="532165"/>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2018 NM Legislative session</a:t>
            </a:r>
            <a:br>
              <a:rPr lang="en-US" dirty="0"/>
            </a:br>
            <a:r>
              <a:rPr lang="en-US" dirty="0"/>
              <a:t>wrap up</a:t>
            </a:r>
          </a:p>
        </p:txBody>
      </p:sp>
      <p:sp>
        <p:nvSpPr>
          <p:cNvPr id="3" name="Subtitle 2"/>
          <p:cNvSpPr>
            <a:spLocks noGrp="1"/>
          </p:cNvSpPr>
          <p:nvPr>
            <p:ph type="subTitle" idx="1"/>
          </p:nvPr>
        </p:nvSpPr>
        <p:spPr/>
        <p:txBody>
          <a:bodyPr/>
          <a:lstStyle/>
          <a:p>
            <a:r>
              <a:rPr lang="en-US" dirty="0"/>
              <a:t>Feb. 16, 2018</a:t>
            </a:r>
          </a:p>
        </p:txBody>
      </p:sp>
      <p:pic>
        <p:nvPicPr>
          <p:cNvPr id="4" name="Picture 3"/>
          <p:cNvPicPr>
            <a:picLocks noChangeAspect="1"/>
          </p:cNvPicPr>
          <p:nvPr/>
        </p:nvPicPr>
        <p:blipFill rotWithShape="1">
          <a:blip r:embed="rId2"/>
          <a:srcRect l="8279" r="8335"/>
          <a:stretch/>
        </p:blipFill>
        <p:spPr>
          <a:xfrm>
            <a:off x="180541" y="236567"/>
            <a:ext cx="3303437" cy="1027547"/>
          </a:xfrm>
          <a:prstGeom prst="rect">
            <a:avLst/>
          </a:prstGeom>
        </p:spPr>
      </p:pic>
    </p:spTree>
    <p:extLst>
      <p:ext uri="{BB962C8B-B14F-4D97-AF65-F5344CB8AC3E}">
        <p14:creationId xmlns:p14="http://schemas.microsoft.com/office/powerpoint/2010/main" val="4093072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a:t>
            </a:r>
            <a:r>
              <a:rPr lang="en-US" i="1" dirty="0"/>
              <a:t>ACT</a:t>
            </a:r>
            <a:r>
              <a:rPr lang="en-US" dirty="0"/>
              <a:t> Policy decision-making</a:t>
            </a:r>
          </a:p>
        </p:txBody>
      </p:sp>
      <p:sp>
        <p:nvSpPr>
          <p:cNvPr id="3" name="Content Placeholder 2"/>
          <p:cNvSpPr>
            <a:spLocks noGrp="1"/>
          </p:cNvSpPr>
          <p:nvPr>
            <p:ph idx="1"/>
          </p:nvPr>
        </p:nvSpPr>
        <p:spPr>
          <a:xfrm>
            <a:off x="822960" y="1013053"/>
            <a:ext cx="7520940" cy="600401"/>
          </a:xfrm>
        </p:spPr>
        <p:txBody>
          <a:bodyPr/>
          <a:lstStyle/>
          <a:p>
            <a:r>
              <a:rPr lang="en-US" dirty="0"/>
              <a:t>Policies are evaluated in four areas before a recommendation is made:</a:t>
            </a:r>
          </a:p>
        </p:txBody>
      </p:sp>
      <p:sp>
        <p:nvSpPr>
          <p:cNvPr id="4" name="Rectangle 3">
            <a:extLst>
              <a:ext uri="{FF2B5EF4-FFF2-40B4-BE49-F238E27FC236}">
                <a16:creationId xmlns="" xmlns:a16="http://schemas.microsoft.com/office/drawing/2014/main" id="{C3B70078-2F96-4801-9123-4F59E92A8B93}"/>
              </a:ext>
            </a:extLst>
          </p:cNvPr>
          <p:cNvSpPr/>
          <p:nvPr/>
        </p:nvSpPr>
        <p:spPr>
          <a:xfrm>
            <a:off x="0" y="5011840"/>
            <a:ext cx="9144000" cy="859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599006861"/>
              </p:ext>
            </p:extLst>
          </p:nvPr>
        </p:nvGraphicFramePr>
        <p:xfrm>
          <a:off x="288874" y="1466904"/>
          <a:ext cx="8590039" cy="434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630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5DCAE3-3285-4E47-8BC1-11D080D2A77F}"/>
              </a:ext>
            </a:extLst>
          </p:cNvPr>
          <p:cNvSpPr>
            <a:spLocks noGrp="1"/>
          </p:cNvSpPr>
          <p:nvPr>
            <p:ph type="title"/>
          </p:nvPr>
        </p:nvSpPr>
        <p:spPr/>
        <p:txBody>
          <a:bodyPr/>
          <a:lstStyle/>
          <a:p>
            <a:r>
              <a:rPr lang="en-US" dirty="0"/>
              <a:t>Who works on state policy campaigns?</a:t>
            </a:r>
          </a:p>
        </p:txBody>
      </p:sp>
      <p:sp>
        <p:nvSpPr>
          <p:cNvPr id="3" name="Content Placeholder 2">
            <a:extLst>
              <a:ext uri="{FF2B5EF4-FFF2-40B4-BE49-F238E27FC236}">
                <a16:creationId xmlns="" xmlns:a16="http://schemas.microsoft.com/office/drawing/2014/main" id="{016BE9C5-DDA9-4A5C-9226-2D991EC458CA}"/>
              </a:ext>
            </a:extLst>
          </p:cNvPr>
          <p:cNvSpPr>
            <a:spLocks noGrp="1"/>
          </p:cNvSpPr>
          <p:nvPr>
            <p:ph idx="1"/>
          </p:nvPr>
        </p:nvSpPr>
        <p:spPr>
          <a:xfrm>
            <a:off x="822960" y="1100627"/>
            <a:ext cx="7520940" cy="4154863"/>
          </a:xfrm>
        </p:spPr>
        <p:txBody>
          <a:bodyPr>
            <a:normAutofit/>
          </a:bodyPr>
          <a:lstStyle/>
          <a:p>
            <a:pPr marL="0" indent="0"/>
            <a:r>
              <a:rPr lang="en-US" sz="1800" dirty="0"/>
              <a:t>All of NM</a:t>
            </a:r>
            <a:r>
              <a:rPr lang="en-US" sz="1800" i="1" dirty="0"/>
              <a:t>ACT</a:t>
            </a:r>
            <a:r>
              <a:rPr lang="en-US" sz="1800" dirty="0"/>
              <a:t>! But specifically..</a:t>
            </a:r>
          </a:p>
          <a:p>
            <a:pPr>
              <a:buFont typeface="Arial" panose="020B0604020202020204" pitchFamily="34" charset="0"/>
              <a:buChar char="•"/>
            </a:pPr>
            <a:r>
              <a:rPr lang="en-US" sz="1800" dirty="0">
                <a:solidFill>
                  <a:srgbClr val="FF0000"/>
                </a:solidFill>
              </a:rPr>
              <a:t>Advisory Committee</a:t>
            </a:r>
            <a:r>
              <a:rPr lang="en-US" sz="1800" dirty="0"/>
              <a:t>: runs potential campaigns through policy protocol; runs bills introduced during session through policy protocol</a:t>
            </a:r>
          </a:p>
          <a:p>
            <a:pPr>
              <a:buFont typeface="Arial" panose="020B0604020202020204" pitchFamily="34" charset="0"/>
              <a:buChar char="•"/>
            </a:pPr>
            <a:r>
              <a:rPr lang="en-US" sz="1800" dirty="0">
                <a:solidFill>
                  <a:srgbClr val="FF0000"/>
                </a:solidFill>
              </a:rPr>
              <a:t>Tobacco Action (aka </a:t>
            </a:r>
            <a:r>
              <a:rPr lang="en-US" sz="1800" dirty="0" err="1">
                <a:solidFill>
                  <a:srgbClr val="FF0000"/>
                </a:solidFill>
              </a:rPr>
              <a:t>TobAction</a:t>
            </a:r>
            <a:r>
              <a:rPr lang="en-US" sz="1800" dirty="0"/>
              <a:t>): Uses Direct Action Organizing tools to develop and implement campaigns</a:t>
            </a:r>
          </a:p>
          <a:p>
            <a:pPr>
              <a:buFont typeface="Arial" panose="020B0604020202020204" pitchFamily="34" charset="0"/>
              <a:buChar char="•"/>
            </a:pPr>
            <a:r>
              <a:rPr lang="en-US" sz="1800" dirty="0">
                <a:solidFill>
                  <a:srgbClr val="FF0000"/>
                </a:solidFill>
              </a:rPr>
              <a:t>Communications</a:t>
            </a:r>
            <a:r>
              <a:rPr lang="en-US" sz="1800" dirty="0"/>
              <a:t>: Distributes action alerts, media advisories, social media in support of policy priorities</a:t>
            </a:r>
          </a:p>
          <a:p>
            <a:pPr>
              <a:buFont typeface="Arial" panose="020B0604020202020204" pitchFamily="34" charset="0"/>
              <a:buChar char="•"/>
            </a:pPr>
            <a:r>
              <a:rPr lang="en-US" sz="1800" dirty="0">
                <a:solidFill>
                  <a:srgbClr val="FF0000"/>
                </a:solidFill>
              </a:rPr>
              <a:t>Capacity Building</a:t>
            </a:r>
            <a:r>
              <a:rPr lang="en-US" sz="1800" dirty="0"/>
              <a:t>: raises funds to enable more lobbying by NM</a:t>
            </a:r>
            <a:r>
              <a:rPr lang="en-US" sz="1800" i="1" dirty="0"/>
              <a:t>ACT</a:t>
            </a:r>
            <a:r>
              <a:rPr lang="en-US" sz="1800" dirty="0"/>
              <a:t>, assists in training members on policy </a:t>
            </a:r>
          </a:p>
          <a:p>
            <a:pPr>
              <a:buFont typeface="Arial" panose="020B0604020202020204" pitchFamily="34" charset="0"/>
              <a:buChar char="•"/>
            </a:pPr>
            <a:r>
              <a:rPr lang="en-US" sz="1800" dirty="0">
                <a:solidFill>
                  <a:srgbClr val="FF0000"/>
                </a:solidFill>
              </a:rPr>
              <a:t>Day at the Capitol ad hoc committee</a:t>
            </a:r>
            <a:r>
              <a:rPr lang="en-US" sz="1800" dirty="0"/>
              <a:t>: plans the day to impact our lawmakers</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06527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380AEF-E72F-44E3-A667-990CAE7A7EE9}"/>
              </a:ext>
            </a:extLst>
          </p:cNvPr>
          <p:cNvSpPr>
            <a:spLocks noGrp="1"/>
          </p:cNvSpPr>
          <p:nvPr>
            <p:ph type="title"/>
          </p:nvPr>
        </p:nvSpPr>
        <p:spPr/>
        <p:txBody>
          <a:bodyPr/>
          <a:lstStyle/>
          <a:p>
            <a:r>
              <a:rPr lang="en-US" dirty="0"/>
              <a:t>2018 tactics</a:t>
            </a:r>
          </a:p>
        </p:txBody>
      </p:sp>
      <p:sp>
        <p:nvSpPr>
          <p:cNvPr id="3" name="Content Placeholder 2">
            <a:extLst>
              <a:ext uri="{FF2B5EF4-FFF2-40B4-BE49-F238E27FC236}">
                <a16:creationId xmlns="" xmlns:a16="http://schemas.microsoft.com/office/drawing/2014/main" id="{A78AA7DD-C57B-49CB-866F-B71CB0CFF399}"/>
              </a:ext>
            </a:extLst>
          </p:cNvPr>
          <p:cNvSpPr>
            <a:spLocks noGrp="1"/>
          </p:cNvSpPr>
          <p:nvPr>
            <p:ph idx="1"/>
          </p:nvPr>
        </p:nvSpPr>
        <p:spPr/>
        <p:txBody>
          <a:bodyPr/>
          <a:lstStyle/>
          <a:p>
            <a:pPr>
              <a:buFont typeface="Arial" panose="020B0604020202020204" pitchFamily="34" charset="0"/>
              <a:buChar char="•"/>
              <a:defRPr/>
            </a:pPr>
            <a:r>
              <a:rPr lang="en-US" sz="2000" dirty="0"/>
              <a:t>Petition Collecting</a:t>
            </a:r>
          </a:p>
          <a:p>
            <a:pPr>
              <a:buFont typeface="Arial" panose="020B0604020202020204" pitchFamily="34" charset="0"/>
              <a:buChar char="•"/>
              <a:defRPr/>
            </a:pPr>
            <a:r>
              <a:rPr lang="en-US" sz="2000" dirty="0"/>
              <a:t>Recruiting more </a:t>
            </a:r>
          </a:p>
          <a:p>
            <a:pPr marL="0" indent="0">
              <a:defRPr/>
            </a:pPr>
            <a:r>
              <a:rPr lang="en-US" sz="2000" dirty="0"/>
              <a:t>     advocates</a:t>
            </a:r>
          </a:p>
          <a:p>
            <a:endParaRPr lang="en-US" dirty="0"/>
          </a:p>
        </p:txBody>
      </p:sp>
      <p:pic>
        <p:nvPicPr>
          <p:cNvPr id="5" name="Picture 4">
            <a:extLst>
              <a:ext uri="{FF2B5EF4-FFF2-40B4-BE49-F238E27FC236}">
                <a16:creationId xmlns="" xmlns:a16="http://schemas.microsoft.com/office/drawing/2014/main" id="{3E5B3A47-D801-4D39-B972-B65B1C4CD93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821329">
            <a:off x="3838403" y="1451197"/>
            <a:ext cx="4909821" cy="3108960"/>
          </a:xfrm>
          <a:prstGeom prst="rect">
            <a:avLst/>
          </a:prstGeom>
        </p:spPr>
      </p:pic>
    </p:spTree>
    <p:extLst>
      <p:ext uri="{BB962C8B-B14F-4D97-AF65-F5344CB8AC3E}">
        <p14:creationId xmlns:p14="http://schemas.microsoft.com/office/powerpoint/2010/main" val="567116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43D7EE-5010-472C-A416-3D7ED8B645D6}"/>
              </a:ext>
            </a:extLst>
          </p:cNvPr>
          <p:cNvSpPr>
            <a:spLocks noGrp="1"/>
          </p:cNvSpPr>
          <p:nvPr>
            <p:ph type="title"/>
          </p:nvPr>
        </p:nvSpPr>
        <p:spPr/>
        <p:txBody>
          <a:bodyPr/>
          <a:lstStyle/>
          <a:p>
            <a:r>
              <a:rPr lang="en-US" dirty="0"/>
              <a:t>2018 tactics</a:t>
            </a:r>
          </a:p>
        </p:txBody>
      </p:sp>
      <p:sp>
        <p:nvSpPr>
          <p:cNvPr id="3" name="Content Placeholder 2">
            <a:extLst>
              <a:ext uri="{FF2B5EF4-FFF2-40B4-BE49-F238E27FC236}">
                <a16:creationId xmlns="" xmlns:a16="http://schemas.microsoft.com/office/drawing/2014/main" id="{4A25BA2D-2316-4B4C-A1C4-D0BFC1912FCA}"/>
              </a:ext>
            </a:extLst>
          </p:cNvPr>
          <p:cNvSpPr>
            <a:spLocks noGrp="1"/>
          </p:cNvSpPr>
          <p:nvPr>
            <p:ph idx="1"/>
          </p:nvPr>
        </p:nvSpPr>
        <p:spPr/>
        <p:txBody>
          <a:bodyPr/>
          <a:lstStyle/>
          <a:p>
            <a:pPr marL="0" indent="0">
              <a:defRPr/>
            </a:pPr>
            <a:r>
              <a:rPr lang="en-US" sz="2800" dirty="0"/>
              <a:t>Paid Media</a:t>
            </a:r>
          </a:p>
          <a:p>
            <a:endParaRPr lang="en-US" dirty="0"/>
          </a:p>
        </p:txBody>
      </p:sp>
      <p:pic>
        <p:nvPicPr>
          <p:cNvPr id="5" name="Picture 4">
            <a:extLst>
              <a:ext uri="{FF2B5EF4-FFF2-40B4-BE49-F238E27FC236}">
                <a16:creationId xmlns="" xmlns:a16="http://schemas.microsoft.com/office/drawing/2014/main" id="{E283FCEC-C4CD-4063-8551-6F94F6B7AED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462475">
            <a:off x="3897747" y="365760"/>
            <a:ext cx="4893792" cy="4389120"/>
          </a:xfrm>
          <a:prstGeom prst="rect">
            <a:avLst/>
          </a:prstGeom>
        </p:spPr>
      </p:pic>
    </p:spTree>
    <p:extLst>
      <p:ext uri="{BB962C8B-B14F-4D97-AF65-F5344CB8AC3E}">
        <p14:creationId xmlns:p14="http://schemas.microsoft.com/office/powerpoint/2010/main" val="224151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F8947E-CBAE-44C3-B2B0-8DA3A804CF89}"/>
              </a:ext>
            </a:extLst>
          </p:cNvPr>
          <p:cNvSpPr>
            <a:spLocks noGrp="1"/>
          </p:cNvSpPr>
          <p:nvPr>
            <p:ph type="title"/>
          </p:nvPr>
        </p:nvSpPr>
        <p:spPr/>
        <p:txBody>
          <a:bodyPr/>
          <a:lstStyle/>
          <a:p>
            <a:r>
              <a:rPr lang="en-US" dirty="0"/>
              <a:t>2018 tactics </a:t>
            </a:r>
          </a:p>
        </p:txBody>
      </p:sp>
      <p:sp>
        <p:nvSpPr>
          <p:cNvPr id="3" name="Content Placeholder 2">
            <a:extLst>
              <a:ext uri="{FF2B5EF4-FFF2-40B4-BE49-F238E27FC236}">
                <a16:creationId xmlns="" xmlns:a16="http://schemas.microsoft.com/office/drawing/2014/main" id="{EE93775E-06A3-4288-9444-251658122ABF}"/>
              </a:ext>
            </a:extLst>
          </p:cNvPr>
          <p:cNvSpPr>
            <a:spLocks noGrp="1"/>
          </p:cNvSpPr>
          <p:nvPr>
            <p:ph idx="1"/>
          </p:nvPr>
        </p:nvSpPr>
        <p:spPr/>
        <p:txBody>
          <a:bodyPr/>
          <a:lstStyle/>
          <a:p>
            <a:pPr marL="0" indent="0">
              <a:defRPr/>
            </a:pPr>
            <a:r>
              <a:rPr lang="en-US" sz="3200" dirty="0"/>
              <a:t>Earned Media</a:t>
            </a:r>
          </a:p>
          <a:p>
            <a:pPr>
              <a:buFont typeface="Arial" panose="020B0604020202020204" pitchFamily="34" charset="0"/>
              <a:buChar char="•"/>
              <a:defRPr/>
            </a:pPr>
            <a:endParaRPr lang="en-US" dirty="0"/>
          </a:p>
          <a:p>
            <a:endParaRPr lang="en-US" dirty="0"/>
          </a:p>
        </p:txBody>
      </p:sp>
      <p:pic>
        <p:nvPicPr>
          <p:cNvPr id="4" name="Picture 3">
            <a:extLst>
              <a:ext uri="{FF2B5EF4-FFF2-40B4-BE49-F238E27FC236}">
                <a16:creationId xmlns="" xmlns:a16="http://schemas.microsoft.com/office/drawing/2014/main" id="{E153FD80-40B6-4EEB-94F5-D8827675DC84}"/>
              </a:ext>
            </a:extLst>
          </p:cNvPr>
          <p:cNvPicPr>
            <a:picLocks noChangeAspect="1"/>
          </p:cNvPicPr>
          <p:nvPr/>
        </p:nvPicPr>
        <p:blipFill>
          <a:blip r:embed="rId2"/>
          <a:stretch>
            <a:fillRect/>
          </a:stretch>
        </p:blipFill>
        <p:spPr>
          <a:xfrm>
            <a:off x="3929017" y="365760"/>
            <a:ext cx="5028428" cy="4544291"/>
          </a:xfrm>
          <a:prstGeom prst="rect">
            <a:avLst/>
          </a:prstGeom>
        </p:spPr>
      </p:pic>
    </p:spTree>
    <p:extLst>
      <p:ext uri="{BB962C8B-B14F-4D97-AF65-F5344CB8AC3E}">
        <p14:creationId xmlns:p14="http://schemas.microsoft.com/office/powerpoint/2010/main" val="128134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331AA3-8236-41FE-8EA1-E3921435A8A7}"/>
              </a:ext>
            </a:extLst>
          </p:cNvPr>
          <p:cNvSpPr>
            <a:spLocks noGrp="1"/>
          </p:cNvSpPr>
          <p:nvPr>
            <p:ph type="title"/>
          </p:nvPr>
        </p:nvSpPr>
        <p:spPr/>
        <p:txBody>
          <a:bodyPr/>
          <a:lstStyle/>
          <a:p>
            <a:r>
              <a:rPr lang="en-US" dirty="0"/>
              <a:t>2018 Tactics	</a:t>
            </a:r>
          </a:p>
        </p:txBody>
      </p:sp>
      <p:sp>
        <p:nvSpPr>
          <p:cNvPr id="3" name="Content Placeholder 2">
            <a:extLst>
              <a:ext uri="{FF2B5EF4-FFF2-40B4-BE49-F238E27FC236}">
                <a16:creationId xmlns="" xmlns:a16="http://schemas.microsoft.com/office/drawing/2014/main" id="{ABE003B2-D43E-4BE5-81AE-AFC58CCE74DB}"/>
              </a:ext>
            </a:extLst>
          </p:cNvPr>
          <p:cNvSpPr>
            <a:spLocks noGrp="1"/>
          </p:cNvSpPr>
          <p:nvPr>
            <p:ph idx="1"/>
          </p:nvPr>
        </p:nvSpPr>
        <p:spPr/>
        <p:txBody>
          <a:bodyPr/>
          <a:lstStyle/>
          <a:p>
            <a:pPr marL="0" indent="0">
              <a:defRPr/>
            </a:pPr>
            <a:r>
              <a:rPr lang="en-US" sz="2800" dirty="0"/>
              <a:t>Social Media</a:t>
            </a:r>
          </a:p>
          <a:p>
            <a:endParaRPr lang="en-US" dirty="0"/>
          </a:p>
        </p:txBody>
      </p:sp>
      <p:pic>
        <p:nvPicPr>
          <p:cNvPr id="5" name="Picture 4">
            <a:extLst>
              <a:ext uri="{FF2B5EF4-FFF2-40B4-BE49-F238E27FC236}">
                <a16:creationId xmlns="" xmlns:a16="http://schemas.microsoft.com/office/drawing/2014/main" id="{4241EA0C-B928-454A-B1AA-8A5590BEA63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99059">
            <a:off x="3452145" y="600005"/>
            <a:ext cx="5235752" cy="4389120"/>
          </a:xfrm>
          <a:prstGeom prst="rect">
            <a:avLst/>
          </a:prstGeom>
        </p:spPr>
      </p:pic>
    </p:spTree>
    <p:extLst>
      <p:ext uri="{BB962C8B-B14F-4D97-AF65-F5344CB8AC3E}">
        <p14:creationId xmlns:p14="http://schemas.microsoft.com/office/powerpoint/2010/main" val="169944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A566B8-25EE-4488-A83B-B39287FB3E32}"/>
              </a:ext>
            </a:extLst>
          </p:cNvPr>
          <p:cNvSpPr>
            <a:spLocks noGrp="1"/>
          </p:cNvSpPr>
          <p:nvPr>
            <p:ph type="title"/>
          </p:nvPr>
        </p:nvSpPr>
        <p:spPr/>
        <p:txBody>
          <a:bodyPr/>
          <a:lstStyle/>
          <a:p>
            <a:r>
              <a:rPr lang="en-US" dirty="0"/>
              <a:t>2018 tactics</a:t>
            </a:r>
          </a:p>
        </p:txBody>
      </p:sp>
      <p:sp>
        <p:nvSpPr>
          <p:cNvPr id="3" name="Content Placeholder 2">
            <a:extLst>
              <a:ext uri="{FF2B5EF4-FFF2-40B4-BE49-F238E27FC236}">
                <a16:creationId xmlns="" xmlns:a16="http://schemas.microsoft.com/office/drawing/2014/main" id="{631A70C7-80A5-4708-82AA-9CF3B30EC810}"/>
              </a:ext>
            </a:extLst>
          </p:cNvPr>
          <p:cNvSpPr>
            <a:spLocks noGrp="1"/>
          </p:cNvSpPr>
          <p:nvPr>
            <p:ph idx="1"/>
          </p:nvPr>
        </p:nvSpPr>
        <p:spPr/>
        <p:txBody>
          <a:bodyPr/>
          <a:lstStyle/>
          <a:p>
            <a:pPr marL="0" indent="0">
              <a:defRPr/>
            </a:pPr>
            <a:r>
              <a:rPr lang="en-US" sz="2800" dirty="0"/>
              <a:t>Action alerts</a:t>
            </a:r>
          </a:p>
          <a:p>
            <a:endParaRPr lang="en-US" dirty="0"/>
          </a:p>
        </p:txBody>
      </p:sp>
      <p:pic>
        <p:nvPicPr>
          <p:cNvPr id="4" name="Picture 3">
            <a:extLst>
              <a:ext uri="{FF2B5EF4-FFF2-40B4-BE49-F238E27FC236}">
                <a16:creationId xmlns="" xmlns:a16="http://schemas.microsoft.com/office/drawing/2014/main" id="{2750780E-E4CF-4B54-99AB-5DA86AFE753A}"/>
              </a:ext>
            </a:extLst>
          </p:cNvPr>
          <p:cNvPicPr>
            <a:picLocks noChangeAspect="1"/>
          </p:cNvPicPr>
          <p:nvPr/>
        </p:nvPicPr>
        <p:blipFill>
          <a:blip r:embed="rId2"/>
          <a:stretch>
            <a:fillRect/>
          </a:stretch>
        </p:blipFill>
        <p:spPr>
          <a:xfrm>
            <a:off x="3395374" y="640080"/>
            <a:ext cx="5656263" cy="4175351"/>
          </a:xfrm>
          <a:prstGeom prst="rect">
            <a:avLst/>
          </a:prstGeom>
        </p:spPr>
      </p:pic>
    </p:spTree>
    <p:extLst>
      <p:ext uri="{BB962C8B-B14F-4D97-AF65-F5344CB8AC3E}">
        <p14:creationId xmlns:p14="http://schemas.microsoft.com/office/powerpoint/2010/main" val="378872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498EEB-EE6A-4E55-AAD7-59EF2705B055}"/>
              </a:ext>
            </a:extLst>
          </p:cNvPr>
          <p:cNvSpPr>
            <a:spLocks noGrp="1"/>
          </p:cNvSpPr>
          <p:nvPr>
            <p:ph type="title"/>
          </p:nvPr>
        </p:nvSpPr>
        <p:spPr/>
        <p:txBody>
          <a:bodyPr/>
          <a:lstStyle/>
          <a:p>
            <a:r>
              <a:rPr lang="en-US" dirty="0"/>
              <a:t>2018 tactics</a:t>
            </a:r>
          </a:p>
        </p:txBody>
      </p:sp>
      <p:sp>
        <p:nvSpPr>
          <p:cNvPr id="3" name="Content Placeholder 2">
            <a:extLst>
              <a:ext uri="{FF2B5EF4-FFF2-40B4-BE49-F238E27FC236}">
                <a16:creationId xmlns="" xmlns:a16="http://schemas.microsoft.com/office/drawing/2014/main" id="{E91B8CCA-2584-4999-A68C-72C655EEBDA7}"/>
              </a:ext>
            </a:extLst>
          </p:cNvPr>
          <p:cNvSpPr>
            <a:spLocks noGrp="1"/>
          </p:cNvSpPr>
          <p:nvPr>
            <p:ph idx="1"/>
          </p:nvPr>
        </p:nvSpPr>
        <p:spPr/>
        <p:txBody>
          <a:bodyPr/>
          <a:lstStyle/>
          <a:p>
            <a:pPr marL="0" indent="0">
              <a:defRPr/>
            </a:pPr>
            <a:r>
              <a:rPr lang="en-US" sz="2000" dirty="0"/>
              <a:t>Lawmaker Meetings: </a:t>
            </a:r>
          </a:p>
          <a:p>
            <a:pPr marL="0" indent="0">
              <a:defRPr/>
            </a:pPr>
            <a:r>
              <a:rPr lang="en-US" sz="2000" dirty="0"/>
              <a:t>interim and </a:t>
            </a:r>
          </a:p>
          <a:p>
            <a:pPr marL="0" indent="0">
              <a:defRPr/>
            </a:pPr>
            <a:r>
              <a:rPr lang="en-US" sz="2000" dirty="0"/>
              <a:t>during session</a:t>
            </a:r>
          </a:p>
          <a:p>
            <a:pPr>
              <a:buFont typeface="Arial" panose="020B0604020202020204" pitchFamily="34" charset="0"/>
              <a:buChar char="•"/>
              <a:defRPr/>
            </a:pPr>
            <a:endParaRPr lang="en-US" dirty="0"/>
          </a:p>
          <a:p>
            <a:endParaRPr lang="en-US" dirty="0"/>
          </a:p>
        </p:txBody>
      </p:sp>
      <p:pic>
        <p:nvPicPr>
          <p:cNvPr id="5" name="Picture 4">
            <a:extLst>
              <a:ext uri="{FF2B5EF4-FFF2-40B4-BE49-F238E27FC236}">
                <a16:creationId xmlns="" xmlns:a16="http://schemas.microsoft.com/office/drawing/2014/main" id="{B26D5556-DDEE-46DE-8FAF-8CB4F282076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94545" y="556954"/>
            <a:ext cx="5021504" cy="3766128"/>
          </a:xfrm>
          <a:prstGeom prst="rect">
            <a:avLst/>
          </a:prstGeom>
        </p:spPr>
      </p:pic>
    </p:spTree>
    <p:extLst>
      <p:ext uri="{BB962C8B-B14F-4D97-AF65-F5344CB8AC3E}">
        <p14:creationId xmlns:p14="http://schemas.microsoft.com/office/powerpoint/2010/main" val="3372330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7DC95C-7C13-4F0C-B3B9-161BF3B51612}"/>
              </a:ext>
            </a:extLst>
          </p:cNvPr>
          <p:cNvSpPr>
            <a:spLocks noGrp="1"/>
          </p:cNvSpPr>
          <p:nvPr>
            <p:ph type="title"/>
          </p:nvPr>
        </p:nvSpPr>
        <p:spPr/>
        <p:txBody>
          <a:bodyPr/>
          <a:lstStyle/>
          <a:p>
            <a:r>
              <a:rPr lang="en-US" dirty="0"/>
              <a:t>2018 tactics</a:t>
            </a:r>
          </a:p>
        </p:txBody>
      </p:sp>
      <p:sp>
        <p:nvSpPr>
          <p:cNvPr id="3" name="Content Placeholder 2">
            <a:extLst>
              <a:ext uri="{FF2B5EF4-FFF2-40B4-BE49-F238E27FC236}">
                <a16:creationId xmlns="" xmlns:a16="http://schemas.microsoft.com/office/drawing/2014/main" id="{2A0ED772-4401-480E-8786-E3CB0F93D366}"/>
              </a:ext>
            </a:extLst>
          </p:cNvPr>
          <p:cNvSpPr>
            <a:spLocks noGrp="1"/>
          </p:cNvSpPr>
          <p:nvPr>
            <p:ph idx="1"/>
          </p:nvPr>
        </p:nvSpPr>
        <p:spPr/>
        <p:txBody>
          <a:bodyPr/>
          <a:lstStyle/>
          <a:p>
            <a:r>
              <a:rPr lang="en-US" sz="2800" dirty="0"/>
              <a:t>Days at the </a:t>
            </a:r>
          </a:p>
          <a:p>
            <a:r>
              <a:rPr lang="en-US" sz="2800" dirty="0"/>
              <a:t>Capitol</a:t>
            </a:r>
          </a:p>
          <a:p>
            <a:endParaRPr lang="en-US" dirty="0"/>
          </a:p>
        </p:txBody>
      </p:sp>
      <p:pic>
        <p:nvPicPr>
          <p:cNvPr id="5" name="Picture 4">
            <a:extLst>
              <a:ext uri="{FF2B5EF4-FFF2-40B4-BE49-F238E27FC236}">
                <a16:creationId xmlns="" xmlns:a16="http://schemas.microsoft.com/office/drawing/2014/main" id="{D7463FF0-0DCC-45D3-9F9D-EA283904EBA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691667">
            <a:off x="3315854" y="849745"/>
            <a:ext cx="5242560" cy="3931920"/>
          </a:xfrm>
          <a:prstGeom prst="rect">
            <a:avLst/>
          </a:prstGeom>
        </p:spPr>
      </p:pic>
    </p:spTree>
    <p:extLst>
      <p:ext uri="{BB962C8B-B14F-4D97-AF65-F5344CB8AC3E}">
        <p14:creationId xmlns:p14="http://schemas.microsoft.com/office/powerpoint/2010/main" val="2435219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A0FD47-6CE9-4F09-B97D-D200F227C1AE}"/>
              </a:ext>
            </a:extLst>
          </p:cNvPr>
          <p:cNvSpPr>
            <a:spLocks noGrp="1"/>
          </p:cNvSpPr>
          <p:nvPr>
            <p:ph type="title"/>
          </p:nvPr>
        </p:nvSpPr>
        <p:spPr/>
        <p:txBody>
          <a:bodyPr/>
          <a:lstStyle/>
          <a:p>
            <a:r>
              <a:rPr lang="en-US" dirty="0"/>
              <a:t>2018 tactics</a:t>
            </a:r>
          </a:p>
        </p:txBody>
      </p:sp>
      <p:sp>
        <p:nvSpPr>
          <p:cNvPr id="3" name="Content Placeholder 2">
            <a:extLst>
              <a:ext uri="{FF2B5EF4-FFF2-40B4-BE49-F238E27FC236}">
                <a16:creationId xmlns="" xmlns:a16="http://schemas.microsoft.com/office/drawing/2014/main" id="{3CADE56E-5D4F-4197-AD02-1677848DFEB5}"/>
              </a:ext>
            </a:extLst>
          </p:cNvPr>
          <p:cNvSpPr>
            <a:spLocks noGrp="1"/>
          </p:cNvSpPr>
          <p:nvPr>
            <p:ph idx="1"/>
          </p:nvPr>
        </p:nvSpPr>
        <p:spPr/>
        <p:txBody>
          <a:bodyPr>
            <a:normAutofit/>
          </a:bodyPr>
          <a:lstStyle/>
          <a:p>
            <a:r>
              <a:rPr lang="en-US" sz="2800" dirty="0"/>
              <a:t>Public comment </a:t>
            </a:r>
          </a:p>
          <a:p>
            <a:r>
              <a:rPr lang="en-US" sz="2800" dirty="0"/>
              <a:t>during committee </a:t>
            </a:r>
          </a:p>
          <a:p>
            <a:r>
              <a:rPr lang="en-US" sz="2800" dirty="0"/>
              <a:t>hearings</a:t>
            </a:r>
          </a:p>
        </p:txBody>
      </p:sp>
      <p:pic>
        <p:nvPicPr>
          <p:cNvPr id="5" name="Picture 4">
            <a:extLst>
              <a:ext uri="{FF2B5EF4-FFF2-40B4-BE49-F238E27FC236}">
                <a16:creationId xmlns="" xmlns:a16="http://schemas.microsoft.com/office/drawing/2014/main" id="{7BE628C5-9EF6-4AD2-A993-D8C179E855D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838559">
            <a:off x="4113152" y="809160"/>
            <a:ext cx="4389120" cy="5852160"/>
          </a:xfrm>
          <a:prstGeom prst="rect">
            <a:avLst/>
          </a:prstGeom>
        </p:spPr>
      </p:pic>
    </p:spTree>
    <p:extLst>
      <p:ext uri="{BB962C8B-B14F-4D97-AF65-F5344CB8AC3E}">
        <p14:creationId xmlns:p14="http://schemas.microsoft.com/office/powerpoint/2010/main" val="363189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0584E3-9E80-48BE-A8A6-CC9B8B54FD41}"/>
              </a:ext>
            </a:extLst>
          </p:cNvPr>
          <p:cNvSpPr>
            <a:spLocks noGrp="1"/>
          </p:cNvSpPr>
          <p:nvPr>
            <p:ph type="title"/>
          </p:nvPr>
        </p:nvSpPr>
        <p:spPr/>
        <p:txBody>
          <a:bodyPr/>
          <a:lstStyle/>
          <a:p>
            <a:r>
              <a:rPr lang="en-US" dirty="0"/>
              <a:t>NM</a:t>
            </a:r>
            <a:r>
              <a:rPr lang="en-US" i="1" dirty="0"/>
              <a:t>ACT</a:t>
            </a:r>
            <a:r>
              <a:rPr lang="en-US" dirty="0"/>
              <a:t> Supported policies</a:t>
            </a:r>
          </a:p>
        </p:txBody>
      </p:sp>
      <p:sp>
        <p:nvSpPr>
          <p:cNvPr id="3" name="Content Placeholder 2">
            <a:extLst>
              <a:ext uri="{FF2B5EF4-FFF2-40B4-BE49-F238E27FC236}">
                <a16:creationId xmlns="" xmlns:a16="http://schemas.microsoft.com/office/drawing/2014/main" id="{7952DCA9-9394-4298-A5F7-F6C9C53879F2}"/>
              </a:ext>
            </a:extLst>
          </p:cNvPr>
          <p:cNvSpPr>
            <a:spLocks noGrp="1"/>
          </p:cNvSpPr>
          <p:nvPr>
            <p:ph idx="1"/>
          </p:nvPr>
        </p:nvSpPr>
        <p:spPr>
          <a:xfrm>
            <a:off x="822960" y="1238491"/>
            <a:ext cx="7742306" cy="3441986"/>
          </a:xfrm>
        </p:spPr>
        <p:txBody>
          <a:bodyPr>
            <a:normAutofit/>
          </a:bodyPr>
          <a:lstStyle/>
          <a:p>
            <a:pPr>
              <a:buFont typeface="Arial" panose="020B0604020202020204" pitchFamily="34" charset="0"/>
              <a:buChar char="•"/>
            </a:pPr>
            <a:r>
              <a:rPr lang="en-US" sz="2800" b="0" dirty="0"/>
              <a:t>Increasing funding for tobacco use prevention and control programs by $1 million.</a:t>
            </a:r>
          </a:p>
          <a:p>
            <a:pPr marL="0" indent="0"/>
            <a:endParaRPr lang="en-US" sz="2800" b="0" dirty="0"/>
          </a:p>
          <a:p>
            <a:pPr>
              <a:buFont typeface="Arial" panose="020B0604020202020204" pitchFamily="34" charset="0"/>
              <a:buChar char="•"/>
            </a:pPr>
            <a:r>
              <a:rPr lang="en-US" sz="2800" b="0" dirty="0"/>
              <a:t>Increasing the tax on cigarettes by $1.50 per pack with an equivalent increase on other tobacco products.</a:t>
            </a:r>
          </a:p>
        </p:txBody>
      </p:sp>
    </p:spTree>
    <p:extLst>
      <p:ext uri="{BB962C8B-B14F-4D97-AF65-F5344CB8AC3E}">
        <p14:creationId xmlns:p14="http://schemas.microsoft.com/office/powerpoint/2010/main" val="442998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638D5B-2B34-4C7C-9818-8029FB5EC3CD}"/>
              </a:ext>
            </a:extLst>
          </p:cNvPr>
          <p:cNvSpPr>
            <a:spLocks noGrp="1"/>
          </p:cNvSpPr>
          <p:nvPr>
            <p:ph type="title"/>
          </p:nvPr>
        </p:nvSpPr>
        <p:spPr/>
        <p:txBody>
          <a:bodyPr/>
          <a:lstStyle/>
          <a:p>
            <a:r>
              <a:rPr lang="en-US" dirty="0"/>
              <a:t>Designing tactics	that pop</a:t>
            </a:r>
          </a:p>
        </p:txBody>
      </p:sp>
      <p:sp>
        <p:nvSpPr>
          <p:cNvPr id="3" name="Content Placeholder 2">
            <a:extLst>
              <a:ext uri="{FF2B5EF4-FFF2-40B4-BE49-F238E27FC236}">
                <a16:creationId xmlns="" xmlns:a16="http://schemas.microsoft.com/office/drawing/2014/main" id="{644A8BA8-FEAE-41DC-9AAB-FFE8053233A6}"/>
              </a:ext>
            </a:extLst>
          </p:cNvPr>
          <p:cNvSpPr>
            <a:spLocks noGrp="1"/>
          </p:cNvSpPr>
          <p:nvPr>
            <p:ph idx="1"/>
          </p:nvPr>
        </p:nvSpPr>
        <p:spPr/>
        <p:txBody>
          <a:bodyPr/>
          <a:lstStyle/>
          <a:p>
            <a:pPr>
              <a:spcAft>
                <a:spcPts val="600"/>
              </a:spcAft>
              <a:defRPr/>
            </a:pPr>
            <a:r>
              <a:rPr lang="en-US" sz="1800" dirty="0"/>
              <a:t>Always depend on the target.</a:t>
            </a:r>
          </a:p>
          <a:p>
            <a:pPr>
              <a:spcAft>
                <a:spcPts val="600"/>
              </a:spcAft>
              <a:defRPr/>
            </a:pPr>
            <a:r>
              <a:rPr lang="en-US" sz="1800" dirty="0"/>
              <a:t>Must be:</a:t>
            </a:r>
          </a:p>
          <a:p>
            <a:pPr lvl="1">
              <a:spcAft>
                <a:spcPts val="600"/>
              </a:spcAft>
              <a:defRPr/>
            </a:pPr>
            <a:r>
              <a:rPr lang="en-US" sz="1800" dirty="0"/>
              <a:t>In context</a:t>
            </a:r>
          </a:p>
          <a:p>
            <a:pPr lvl="1">
              <a:spcAft>
                <a:spcPts val="600"/>
              </a:spcAft>
              <a:defRPr/>
            </a:pPr>
            <a:r>
              <a:rPr lang="en-US" sz="1800" dirty="0"/>
              <a:t>Backed up by power</a:t>
            </a:r>
          </a:p>
          <a:p>
            <a:pPr lvl="1">
              <a:spcAft>
                <a:spcPts val="600"/>
              </a:spcAft>
              <a:defRPr/>
            </a:pPr>
            <a:r>
              <a:rPr lang="en-US" sz="1800" dirty="0"/>
              <a:t>Flexible and creative</a:t>
            </a:r>
          </a:p>
          <a:p>
            <a:endParaRPr lang="en-US" dirty="0"/>
          </a:p>
        </p:txBody>
      </p:sp>
      <p:pic>
        <p:nvPicPr>
          <p:cNvPr id="5" name="Picture 4">
            <a:extLst>
              <a:ext uri="{FF2B5EF4-FFF2-40B4-BE49-F238E27FC236}">
                <a16:creationId xmlns="" xmlns:a16="http://schemas.microsoft.com/office/drawing/2014/main" id="{E1313F12-3252-4F23-8D8A-91A1A77526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46777" y="1940456"/>
            <a:ext cx="5346630" cy="3566160"/>
          </a:xfrm>
          <a:prstGeom prst="rect">
            <a:avLst/>
          </a:prstGeom>
        </p:spPr>
      </p:pic>
    </p:spTree>
    <p:extLst>
      <p:ext uri="{BB962C8B-B14F-4D97-AF65-F5344CB8AC3E}">
        <p14:creationId xmlns:p14="http://schemas.microsoft.com/office/powerpoint/2010/main" val="3253825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256D91-EAFC-492B-A507-AF404B026E8A}"/>
              </a:ext>
            </a:extLst>
          </p:cNvPr>
          <p:cNvSpPr>
            <a:spLocks noGrp="1"/>
          </p:cNvSpPr>
          <p:nvPr>
            <p:ph type="title"/>
          </p:nvPr>
        </p:nvSpPr>
        <p:spPr/>
        <p:txBody>
          <a:bodyPr/>
          <a:lstStyle/>
          <a:p>
            <a:r>
              <a:rPr lang="en-US" dirty="0"/>
              <a:t>Designing tactics that pop</a:t>
            </a:r>
          </a:p>
        </p:txBody>
      </p:sp>
      <p:sp>
        <p:nvSpPr>
          <p:cNvPr id="3" name="Content Placeholder 2">
            <a:extLst>
              <a:ext uri="{FF2B5EF4-FFF2-40B4-BE49-F238E27FC236}">
                <a16:creationId xmlns="" xmlns:a16="http://schemas.microsoft.com/office/drawing/2014/main" id="{6075958E-971E-4F07-8A78-579DAABA0532}"/>
              </a:ext>
            </a:extLst>
          </p:cNvPr>
          <p:cNvSpPr>
            <a:spLocks noGrp="1"/>
          </p:cNvSpPr>
          <p:nvPr>
            <p:ph idx="1"/>
          </p:nvPr>
        </p:nvSpPr>
        <p:spPr>
          <a:xfrm>
            <a:off x="822960" y="1100628"/>
            <a:ext cx="7520940" cy="3997845"/>
          </a:xfrm>
        </p:spPr>
        <p:txBody>
          <a:bodyPr>
            <a:normAutofit lnSpcReduction="10000"/>
          </a:bodyPr>
          <a:lstStyle/>
          <a:p>
            <a:pPr marL="0" indent="0"/>
            <a:r>
              <a:rPr lang="en-US" dirty="0"/>
              <a:t>Tactics should..</a:t>
            </a:r>
          </a:p>
          <a:p>
            <a:pPr>
              <a:buFont typeface="Wingdings" panose="05000000000000000000" pitchFamily="2" charset="2"/>
              <a:buChar char="q"/>
            </a:pPr>
            <a:r>
              <a:rPr lang="en-US" b="0" dirty="0"/>
              <a:t>Share personal stories</a:t>
            </a:r>
          </a:p>
          <a:p>
            <a:pPr>
              <a:buFont typeface="Wingdings" panose="05000000000000000000" pitchFamily="2" charset="2"/>
              <a:buChar char="q"/>
            </a:pPr>
            <a:r>
              <a:rPr lang="en-US" b="0" dirty="0"/>
              <a:t>Be creative and outside the experience of the target</a:t>
            </a:r>
          </a:p>
          <a:p>
            <a:pPr>
              <a:buFont typeface="Wingdings" panose="05000000000000000000" pitchFamily="2" charset="2"/>
              <a:buChar char="q"/>
            </a:pPr>
            <a:r>
              <a:rPr lang="en-US" b="0" dirty="0"/>
              <a:t>Help us hone our skills and develop new leaders</a:t>
            </a:r>
          </a:p>
          <a:p>
            <a:pPr>
              <a:buFont typeface="Wingdings" panose="05000000000000000000" pitchFamily="2" charset="2"/>
              <a:buChar char="q"/>
            </a:pPr>
            <a:r>
              <a:rPr lang="en-US" b="0" dirty="0"/>
              <a:t>Include messages that are easy to communicate to the public</a:t>
            </a:r>
          </a:p>
          <a:p>
            <a:pPr marL="0" indent="0"/>
            <a:endParaRPr lang="en-US" dirty="0"/>
          </a:p>
          <a:p>
            <a:pPr marL="0" indent="0"/>
            <a:r>
              <a:rPr lang="en-US" dirty="0"/>
              <a:t>Some ways to increase power are…</a:t>
            </a:r>
          </a:p>
          <a:p>
            <a:pPr marL="285750" indent="-285750">
              <a:buFont typeface="Wingdings" panose="05000000000000000000" pitchFamily="2" charset="2"/>
              <a:buChar char="q"/>
            </a:pPr>
            <a:r>
              <a:rPr lang="en-US" b="0" dirty="0"/>
              <a:t>Involve large numbers of people</a:t>
            </a:r>
          </a:p>
          <a:p>
            <a:pPr marL="285750" indent="-285750">
              <a:buFont typeface="Wingdings" panose="05000000000000000000" pitchFamily="2" charset="2"/>
              <a:buChar char="q"/>
            </a:pPr>
            <a:r>
              <a:rPr lang="en-US" b="0" dirty="0"/>
              <a:t>Involve the media</a:t>
            </a:r>
          </a:p>
          <a:p>
            <a:pPr marL="285750" indent="-285750">
              <a:buFont typeface="Wingdings" panose="05000000000000000000" pitchFamily="2" charset="2"/>
              <a:buChar char="q"/>
            </a:pPr>
            <a:r>
              <a:rPr lang="en-US" b="0" dirty="0"/>
              <a:t>Share via social media</a:t>
            </a:r>
          </a:p>
          <a:p>
            <a:pPr marL="285750" indent="-285750">
              <a:buFont typeface="Wingdings" panose="05000000000000000000" pitchFamily="2" charset="2"/>
              <a:buChar char="q"/>
            </a:pPr>
            <a:r>
              <a:rPr lang="en-US" b="0" dirty="0"/>
              <a:t>Conduct your tactic in a public setting</a:t>
            </a:r>
          </a:p>
          <a:p>
            <a:pPr marL="285750" indent="-285750">
              <a:buFont typeface="Wingdings" panose="05000000000000000000" pitchFamily="2" charset="2"/>
              <a:buChar char="q"/>
            </a:pPr>
            <a:r>
              <a:rPr lang="en-US" b="0" dirty="0"/>
              <a:t>Take pictures and/or video</a:t>
            </a:r>
          </a:p>
          <a:p>
            <a:pPr marL="0" indent="0"/>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084651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2E7F24-5A1A-446C-B9E9-E05231D64DBC}"/>
              </a:ext>
            </a:extLst>
          </p:cNvPr>
          <p:cNvSpPr>
            <a:spLocks noGrp="1"/>
          </p:cNvSpPr>
          <p:nvPr>
            <p:ph type="title"/>
          </p:nvPr>
        </p:nvSpPr>
        <p:spPr/>
        <p:txBody>
          <a:bodyPr/>
          <a:lstStyle/>
          <a:p>
            <a:r>
              <a:rPr lang="en-US" dirty="0"/>
              <a:t>#</a:t>
            </a:r>
            <a:r>
              <a:rPr lang="en-US" dirty="0" err="1"/>
              <a:t>Takeactionnm</a:t>
            </a:r>
            <a:r>
              <a:rPr lang="en-US" dirty="0"/>
              <a:t>	</a:t>
            </a:r>
          </a:p>
        </p:txBody>
      </p:sp>
      <p:sp>
        <p:nvSpPr>
          <p:cNvPr id="3" name="Content Placeholder 2">
            <a:extLst>
              <a:ext uri="{FF2B5EF4-FFF2-40B4-BE49-F238E27FC236}">
                <a16:creationId xmlns="" xmlns:a16="http://schemas.microsoft.com/office/drawing/2014/main" id="{2F0708B3-B144-4A23-8810-E3CEE98701A8}"/>
              </a:ext>
            </a:extLst>
          </p:cNvPr>
          <p:cNvSpPr>
            <a:spLocks noGrp="1"/>
          </p:cNvSpPr>
          <p:nvPr>
            <p:ph idx="1"/>
          </p:nvPr>
        </p:nvSpPr>
        <p:spPr/>
        <p:txBody>
          <a:bodyPr>
            <a:normAutofit/>
          </a:bodyPr>
          <a:lstStyle/>
          <a:p>
            <a:r>
              <a:rPr lang="en-US" sz="3600" dirty="0">
                <a:highlight>
                  <a:srgbClr val="FFFF00"/>
                </a:highlight>
              </a:rPr>
              <a:t>Hold for a good tactic</a:t>
            </a:r>
          </a:p>
        </p:txBody>
      </p:sp>
    </p:spTree>
    <p:extLst>
      <p:ext uri="{BB962C8B-B14F-4D97-AF65-F5344CB8AC3E}">
        <p14:creationId xmlns:p14="http://schemas.microsoft.com/office/powerpoint/2010/main" val="3954994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get involved?</a:t>
            </a:r>
          </a:p>
        </p:txBody>
      </p:sp>
      <p:sp>
        <p:nvSpPr>
          <p:cNvPr id="3" name="Content Placeholder 2"/>
          <p:cNvSpPr>
            <a:spLocks noGrp="1"/>
          </p:cNvSpPr>
          <p:nvPr>
            <p:ph idx="1"/>
          </p:nvPr>
        </p:nvSpPr>
        <p:spPr/>
        <p:txBody>
          <a:bodyPr/>
          <a:lstStyle/>
          <a:p>
            <a:pPr>
              <a:spcAft>
                <a:spcPts val="600"/>
              </a:spcAft>
              <a:buFont typeface="+mj-lt"/>
              <a:buAutoNum type="arabicPeriod"/>
            </a:pPr>
            <a:r>
              <a:rPr lang="en-US" sz="1800" dirty="0"/>
              <a:t>Join the committee that most suits your interests!</a:t>
            </a:r>
          </a:p>
          <a:p>
            <a:pPr lvl="3">
              <a:spcAft>
                <a:spcPts val="600"/>
              </a:spcAft>
            </a:pPr>
            <a:r>
              <a:rPr lang="en-US" sz="1800" dirty="0"/>
              <a:t>Communications Committee</a:t>
            </a:r>
          </a:p>
          <a:p>
            <a:pPr lvl="3">
              <a:spcAft>
                <a:spcPts val="600"/>
              </a:spcAft>
            </a:pPr>
            <a:r>
              <a:rPr lang="en-US" sz="1800" dirty="0"/>
              <a:t>Capacity Building Committee</a:t>
            </a:r>
          </a:p>
          <a:p>
            <a:pPr lvl="3">
              <a:spcAft>
                <a:spcPts val="600"/>
              </a:spcAft>
            </a:pPr>
            <a:r>
              <a:rPr lang="en-US" sz="1800" dirty="0"/>
              <a:t>Action Committee</a:t>
            </a:r>
          </a:p>
          <a:p>
            <a:pPr>
              <a:spcAft>
                <a:spcPts val="600"/>
              </a:spcAft>
              <a:buFont typeface="+mj-lt"/>
              <a:buAutoNum type="arabicPeriod"/>
            </a:pPr>
            <a:r>
              <a:rPr lang="en-US" sz="1800" dirty="0"/>
              <a:t>Encourage others to participate</a:t>
            </a:r>
          </a:p>
          <a:p>
            <a:pPr>
              <a:spcAft>
                <a:spcPts val="600"/>
              </a:spcAft>
              <a:buFont typeface="+mj-lt"/>
              <a:buAutoNum type="arabicPeriod"/>
            </a:pPr>
            <a:r>
              <a:rPr lang="en-US" sz="1800" dirty="0"/>
              <a:t>Participate in policy action or education</a:t>
            </a:r>
          </a:p>
          <a:p>
            <a:pPr>
              <a:spcAft>
                <a:spcPts val="600"/>
              </a:spcAft>
              <a:buFont typeface="+mj-lt"/>
              <a:buAutoNum type="arabicPeriod"/>
            </a:pPr>
            <a:r>
              <a:rPr lang="en-US" sz="1800" dirty="0"/>
              <a:t>Help us celebrate our wins!</a:t>
            </a:r>
          </a:p>
          <a:p>
            <a:pPr marL="0" indent="0"/>
            <a:endParaRPr lang="en-US" dirty="0"/>
          </a:p>
          <a:p>
            <a:pPr marL="342900" lvl="1" indent="-342900">
              <a:buFont typeface="+mj-lt"/>
              <a:buAutoNum type="arabicPeriod"/>
            </a:pPr>
            <a:endParaRPr lang="en-US" dirty="0"/>
          </a:p>
          <a:p>
            <a:pPr>
              <a:buFont typeface="+mj-lt"/>
              <a:buAutoNum type="arabicPeriod"/>
            </a:pPr>
            <a:endParaRPr lang="en-US" dirty="0"/>
          </a:p>
        </p:txBody>
      </p:sp>
    </p:spTree>
    <p:extLst>
      <p:ext uri="{BB962C8B-B14F-4D97-AF65-F5344CB8AC3E}">
        <p14:creationId xmlns:p14="http://schemas.microsoft.com/office/powerpoint/2010/main" val="151127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DE7E2B-B4C5-4416-9B15-EDCA879ECE60}"/>
              </a:ext>
            </a:extLst>
          </p:cNvPr>
          <p:cNvSpPr>
            <a:spLocks noGrp="1"/>
          </p:cNvSpPr>
          <p:nvPr>
            <p:ph type="title"/>
          </p:nvPr>
        </p:nvSpPr>
        <p:spPr>
          <a:xfrm>
            <a:off x="822960" y="267855"/>
            <a:ext cx="7520940" cy="902223"/>
          </a:xfrm>
        </p:spPr>
        <p:txBody>
          <a:bodyPr/>
          <a:lstStyle/>
          <a:p>
            <a:pPr>
              <a:lnSpc>
                <a:spcPct val="120000"/>
              </a:lnSpc>
              <a:spcBef>
                <a:spcPts val="600"/>
              </a:spcBef>
              <a:spcAft>
                <a:spcPts val="600"/>
              </a:spcAft>
            </a:pPr>
            <a:r>
              <a:rPr lang="en-US" sz="2400" dirty="0"/>
              <a:t>Outcome of </a:t>
            </a:r>
            <a:r>
              <a:rPr lang="en-US" sz="2400" dirty="0" err="1"/>
              <a:t>nm</a:t>
            </a:r>
            <a:r>
              <a:rPr lang="en-US" sz="2400" i="1" dirty="0" err="1"/>
              <a:t>act</a:t>
            </a:r>
            <a:r>
              <a:rPr lang="en-US" sz="2400" dirty="0"/>
              <a:t> supported legislation</a:t>
            </a:r>
            <a:br>
              <a:rPr lang="en-US" sz="2400" dirty="0"/>
            </a:br>
            <a:r>
              <a:rPr lang="en-US" sz="2400" dirty="0"/>
              <a:t>Tobacco tax</a:t>
            </a:r>
          </a:p>
        </p:txBody>
      </p:sp>
      <p:sp>
        <p:nvSpPr>
          <p:cNvPr id="3" name="Content Placeholder 2">
            <a:extLst>
              <a:ext uri="{FF2B5EF4-FFF2-40B4-BE49-F238E27FC236}">
                <a16:creationId xmlns="" xmlns:a16="http://schemas.microsoft.com/office/drawing/2014/main" id="{FCD274B6-35BA-46F6-A656-1F76D9C0D854}"/>
              </a:ext>
            </a:extLst>
          </p:cNvPr>
          <p:cNvSpPr>
            <a:spLocks noGrp="1"/>
          </p:cNvSpPr>
          <p:nvPr>
            <p:ph idx="1"/>
          </p:nvPr>
        </p:nvSpPr>
        <p:spPr>
          <a:xfrm>
            <a:off x="822960" y="1170078"/>
            <a:ext cx="7520940" cy="3579849"/>
          </a:xfrm>
        </p:spPr>
        <p:txBody>
          <a:bodyPr>
            <a:normAutofit lnSpcReduction="10000"/>
          </a:bodyPr>
          <a:lstStyle/>
          <a:p>
            <a:pPr marL="0" marR="0">
              <a:spcBef>
                <a:spcPts val="0"/>
              </a:spcBef>
              <a:spcAft>
                <a:spcPts val="1000"/>
              </a:spcAft>
            </a:pPr>
            <a:r>
              <a:rPr lang="en-US" u="sng" dirty="0">
                <a:ea typeface="Calibri" panose="020F0502020204030204" pitchFamily="34" charset="0"/>
                <a:cs typeface="Calibri" panose="020F0502020204030204" pitchFamily="34" charset="0"/>
              </a:rPr>
              <a:t>Progress on the senate version</a:t>
            </a:r>
            <a:r>
              <a:rPr lang="en-US" dirty="0">
                <a:ea typeface="Calibri" panose="020F0502020204030204" pitchFamily="34" charset="0"/>
                <a:cs typeface="Calibri" panose="020F0502020204030204" pitchFamily="34" charset="0"/>
              </a:rPr>
              <a:t>—SB 25 (Morales)</a:t>
            </a:r>
          </a:p>
          <a:p>
            <a:pPr lvl="0">
              <a:spcBef>
                <a:spcPts val="0"/>
              </a:spcBef>
              <a:spcAft>
                <a:spcPts val="1000"/>
              </a:spcAft>
              <a:buFont typeface="Symbol" panose="05050102010706020507" pitchFamily="18" charset="2"/>
              <a:buChar char=""/>
            </a:pPr>
            <a:r>
              <a:rPr lang="en-US" b="0" dirty="0">
                <a:ea typeface="Times New Roman" panose="02020603050405020304" pitchFamily="18" charset="0"/>
                <a:cs typeface="Calibri" panose="020F0502020204030204" pitchFamily="34" charset="0"/>
              </a:rPr>
              <a:t>SB25 passed out of Senate Education Committee (SEC) on a party-line vote. Senator Padilla was a great help in SEC, sharing his personal story and calling out the tobacco industry. </a:t>
            </a:r>
            <a:endParaRPr lang="en-US" b="0" dirty="0">
              <a:ea typeface="Calibri" panose="020F0502020204030204" pitchFamily="34" charset="0"/>
              <a:cs typeface="Calibri" panose="020F0502020204030204" pitchFamily="34" charset="0"/>
            </a:endParaRPr>
          </a:p>
          <a:p>
            <a:pPr lvl="0">
              <a:spcBef>
                <a:spcPts val="0"/>
              </a:spcBef>
              <a:spcAft>
                <a:spcPts val="1000"/>
              </a:spcAft>
              <a:buFont typeface="Symbol" panose="05050102010706020507" pitchFamily="18" charset="2"/>
              <a:buChar char=""/>
            </a:pPr>
            <a:r>
              <a:rPr lang="en-US" b="0" dirty="0">
                <a:ea typeface="Times New Roman" panose="02020603050405020304" pitchFamily="18" charset="0"/>
                <a:cs typeface="Calibri" panose="020F0502020204030204" pitchFamily="34" charset="0"/>
              </a:rPr>
              <a:t>First time being heard by SEC was a great opportunity—helps us to educate more lawmakers and address their concerns.</a:t>
            </a:r>
            <a:endParaRPr lang="en-US" b="0" dirty="0">
              <a:ea typeface="Calibri" panose="020F0502020204030204" pitchFamily="34" charset="0"/>
              <a:cs typeface="Calibri" panose="020F0502020204030204" pitchFamily="34" charset="0"/>
            </a:endParaRPr>
          </a:p>
          <a:p>
            <a:pPr lvl="0">
              <a:spcBef>
                <a:spcPts val="0"/>
              </a:spcBef>
              <a:spcAft>
                <a:spcPts val="1000"/>
              </a:spcAft>
              <a:buFont typeface="Symbol" panose="05050102010706020507" pitchFamily="18" charset="2"/>
              <a:buChar char=""/>
            </a:pPr>
            <a:r>
              <a:rPr lang="en-US" b="0" dirty="0">
                <a:ea typeface="Times New Roman" panose="02020603050405020304" pitchFamily="18" charset="0"/>
                <a:cs typeface="Calibri" panose="020F0502020204030204" pitchFamily="34" charset="0"/>
              </a:rPr>
              <a:t>In its next committee (Senate Corporations) we gained the votes of Sens Clemente Sanchez and Benny Shendo, who were both wavering earlier in the session. </a:t>
            </a:r>
            <a:endParaRPr lang="en-US" b="0" dirty="0">
              <a:ea typeface="Calibri" panose="020F0502020204030204" pitchFamily="34" charset="0"/>
              <a:cs typeface="Calibri" panose="020F0502020204030204" pitchFamily="34" charset="0"/>
            </a:endParaRPr>
          </a:p>
          <a:p>
            <a:pPr lvl="0">
              <a:spcBef>
                <a:spcPts val="0"/>
              </a:spcBef>
              <a:spcAft>
                <a:spcPts val="1000"/>
              </a:spcAft>
              <a:buFont typeface="Symbol" panose="05050102010706020507" pitchFamily="18" charset="2"/>
              <a:buChar char=""/>
            </a:pPr>
            <a:r>
              <a:rPr lang="en-US" b="0" dirty="0">
                <a:ea typeface="Times New Roman" panose="02020603050405020304" pitchFamily="18" charset="0"/>
                <a:cs typeface="Calibri" panose="020F0502020204030204" pitchFamily="34" charset="0"/>
              </a:rPr>
              <a:t>Numerous constituents visited Sens Sanchez and Shendo—an ACS CAN advocate and a group of her students visited Sen Sanchez, and Poqueen assisted members of the Southwest Tribal Tobacco Coalition and a Keres advocate to visit both Sens Sanchez and Shendo. </a:t>
            </a:r>
            <a:endParaRPr lang="en-US" b="0" dirty="0"/>
          </a:p>
        </p:txBody>
      </p:sp>
    </p:spTree>
    <p:extLst>
      <p:ext uri="{BB962C8B-B14F-4D97-AF65-F5344CB8AC3E}">
        <p14:creationId xmlns:p14="http://schemas.microsoft.com/office/powerpoint/2010/main" val="310042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416F7DA-78F5-405E-B80D-DC3845FCA679}"/>
              </a:ext>
            </a:extLst>
          </p:cNvPr>
          <p:cNvSpPr>
            <a:spLocks noGrp="1"/>
          </p:cNvSpPr>
          <p:nvPr>
            <p:ph idx="1"/>
          </p:nvPr>
        </p:nvSpPr>
        <p:spPr>
          <a:xfrm>
            <a:off x="822960" y="1273215"/>
            <a:ext cx="7520940" cy="3407262"/>
          </a:xfrm>
        </p:spPr>
        <p:txBody>
          <a:bodyPr/>
          <a:lstStyle/>
          <a:p>
            <a:pPr marL="0">
              <a:spcBef>
                <a:spcPts val="0"/>
              </a:spcBef>
              <a:spcAft>
                <a:spcPts val="1000"/>
              </a:spcAft>
            </a:pPr>
            <a:r>
              <a:rPr lang="en-US" u="sng" dirty="0">
                <a:ea typeface="Calibri" panose="020F0502020204030204" pitchFamily="34" charset="0"/>
                <a:cs typeface="Calibri" panose="020F0502020204030204" pitchFamily="34" charset="0"/>
              </a:rPr>
              <a:t>Setbacks on the senate version of tobacco tax bill</a:t>
            </a:r>
            <a:r>
              <a:rPr lang="en-US" dirty="0">
                <a:ea typeface="Calibri" panose="020F0502020204030204" pitchFamily="34" charset="0"/>
                <a:cs typeface="Calibri" panose="020F0502020204030204" pitchFamily="34" charset="0"/>
              </a:rPr>
              <a:t>—SB 25 (Morales)</a:t>
            </a:r>
          </a:p>
          <a:p>
            <a:pPr lvl="0">
              <a:spcBef>
                <a:spcPts val="0"/>
              </a:spcBef>
              <a:spcAft>
                <a:spcPts val="1000"/>
              </a:spcAft>
              <a:buFont typeface="Symbol" panose="05050102010706020507" pitchFamily="18" charset="2"/>
              <a:buChar char=""/>
            </a:pPr>
            <a:r>
              <a:rPr lang="en-US" b="0" dirty="0">
                <a:ea typeface="Times New Roman" panose="02020603050405020304" pitchFamily="18" charset="0"/>
                <a:cs typeface="Calibri" panose="020F0502020204030204" pitchFamily="34" charset="0"/>
              </a:rPr>
              <a:t>The bill was referred to three committees, SEC, Senate Corporations and Transportation Committee (Corps), and Senate Finance Committee. </a:t>
            </a:r>
          </a:p>
          <a:p>
            <a:pPr lvl="0">
              <a:spcBef>
                <a:spcPts val="0"/>
              </a:spcBef>
              <a:spcAft>
                <a:spcPts val="1000"/>
              </a:spcAft>
              <a:buFont typeface="Symbol" panose="05050102010706020507" pitchFamily="18" charset="2"/>
              <a:buChar char=""/>
            </a:pPr>
            <a:r>
              <a:rPr lang="en-US" b="0" dirty="0">
                <a:ea typeface="Times New Roman" panose="02020603050405020304" pitchFamily="18" charset="0"/>
                <a:cs typeface="Calibri" panose="020F0502020204030204" pitchFamily="34" charset="0"/>
              </a:rPr>
              <a:t>While it was a good opportunity to educate more senators, three committee assignments makes it difficult to pass a bill and may be a signal from leadership that they don’t support the bill</a:t>
            </a:r>
          </a:p>
          <a:p>
            <a:pPr lvl="0">
              <a:spcBef>
                <a:spcPts val="0"/>
              </a:spcBef>
              <a:spcAft>
                <a:spcPts val="1000"/>
              </a:spcAft>
              <a:buFont typeface="Symbol" panose="05050102010706020507" pitchFamily="18" charset="2"/>
              <a:buChar char=""/>
            </a:pPr>
            <a:r>
              <a:rPr lang="en-US" b="0" dirty="0">
                <a:ea typeface="Times New Roman" panose="02020603050405020304" pitchFamily="18" charset="0"/>
                <a:cs typeface="Calibri" panose="020F0502020204030204" pitchFamily="34" charset="0"/>
              </a:rPr>
              <a:t>In Corps we lost the vote of Mary Kay Papen, a democrat who voted with the republicans to kill the tax bill.</a:t>
            </a:r>
            <a:endParaRPr lang="en-US" b="0" dirty="0">
              <a:ea typeface="Calibri" panose="020F0502020204030204" pitchFamily="34" charset="0"/>
              <a:cs typeface="Calibri" panose="020F0502020204030204" pitchFamily="34" charset="0"/>
            </a:endParaRPr>
          </a:p>
          <a:p>
            <a:endParaRPr lang="en-US" dirty="0"/>
          </a:p>
        </p:txBody>
      </p:sp>
      <p:sp>
        <p:nvSpPr>
          <p:cNvPr id="7" name="Title 1">
            <a:extLst>
              <a:ext uri="{FF2B5EF4-FFF2-40B4-BE49-F238E27FC236}">
                <a16:creationId xmlns="" xmlns:a16="http://schemas.microsoft.com/office/drawing/2014/main" id="{97747138-14BC-4C14-898E-849B16162408}"/>
              </a:ext>
            </a:extLst>
          </p:cNvPr>
          <p:cNvSpPr>
            <a:spLocks noGrp="1"/>
          </p:cNvSpPr>
          <p:nvPr>
            <p:ph type="title"/>
          </p:nvPr>
        </p:nvSpPr>
        <p:spPr>
          <a:xfrm>
            <a:off x="822960" y="267855"/>
            <a:ext cx="7520940" cy="902223"/>
          </a:xfrm>
        </p:spPr>
        <p:txBody>
          <a:bodyPr/>
          <a:lstStyle/>
          <a:p>
            <a:pPr>
              <a:lnSpc>
                <a:spcPct val="120000"/>
              </a:lnSpc>
              <a:spcBef>
                <a:spcPts val="600"/>
              </a:spcBef>
              <a:spcAft>
                <a:spcPts val="600"/>
              </a:spcAft>
            </a:pPr>
            <a:r>
              <a:rPr lang="en-US" sz="2400" dirty="0"/>
              <a:t>Outcome of </a:t>
            </a:r>
            <a:r>
              <a:rPr lang="en-US" sz="2400" dirty="0" err="1"/>
              <a:t>nm</a:t>
            </a:r>
            <a:r>
              <a:rPr lang="en-US" sz="2400" i="1" dirty="0" err="1"/>
              <a:t>act</a:t>
            </a:r>
            <a:r>
              <a:rPr lang="en-US" sz="2400" dirty="0"/>
              <a:t> supported legislation</a:t>
            </a:r>
            <a:br>
              <a:rPr lang="en-US" sz="2400" dirty="0"/>
            </a:br>
            <a:r>
              <a:rPr lang="en-US" sz="2400" dirty="0"/>
              <a:t>Tobacco tax</a:t>
            </a:r>
          </a:p>
        </p:txBody>
      </p:sp>
    </p:spTree>
    <p:extLst>
      <p:ext uri="{BB962C8B-B14F-4D97-AF65-F5344CB8AC3E}">
        <p14:creationId xmlns:p14="http://schemas.microsoft.com/office/powerpoint/2010/main" val="376094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416F7DA-78F5-405E-B80D-DC3845FCA679}"/>
              </a:ext>
            </a:extLst>
          </p:cNvPr>
          <p:cNvSpPr>
            <a:spLocks noGrp="1"/>
          </p:cNvSpPr>
          <p:nvPr>
            <p:ph idx="1"/>
          </p:nvPr>
        </p:nvSpPr>
        <p:spPr>
          <a:xfrm>
            <a:off x="822960" y="1319514"/>
            <a:ext cx="7520940" cy="3360963"/>
          </a:xfrm>
        </p:spPr>
        <p:txBody>
          <a:bodyPr/>
          <a:lstStyle/>
          <a:p>
            <a:pPr marL="0" marR="0">
              <a:spcBef>
                <a:spcPts val="0"/>
              </a:spcBef>
              <a:spcAft>
                <a:spcPts val="1000"/>
              </a:spcAft>
            </a:pPr>
            <a:r>
              <a:rPr lang="en-US" u="sng" dirty="0">
                <a:ea typeface="Calibri" panose="020F0502020204030204" pitchFamily="34" charset="0"/>
                <a:cs typeface="Calibri" panose="020F0502020204030204" pitchFamily="34" charset="0"/>
              </a:rPr>
              <a:t>What happened with the house version?</a:t>
            </a:r>
            <a:r>
              <a:rPr lang="en-US" dirty="0">
                <a:ea typeface="Calibri" panose="020F0502020204030204" pitchFamily="34" charset="0"/>
                <a:cs typeface="Calibri" panose="020F0502020204030204" pitchFamily="34" charset="0"/>
              </a:rPr>
              <a:t>—HB  232 (Thomson) </a:t>
            </a:r>
          </a:p>
          <a:p>
            <a:pPr lvl="0">
              <a:spcBef>
                <a:spcPts val="0"/>
              </a:spcBef>
              <a:spcAft>
                <a:spcPts val="1000"/>
              </a:spcAft>
              <a:buFont typeface="Symbol" panose="05050102010706020507" pitchFamily="18" charset="2"/>
              <a:buChar char=""/>
            </a:pPr>
            <a:r>
              <a:rPr lang="en-US" b="0" dirty="0">
                <a:ea typeface="Times New Roman" panose="02020603050405020304" pitchFamily="18" charset="0"/>
                <a:cs typeface="Calibri" panose="020F0502020204030204" pitchFamily="34" charset="0"/>
              </a:rPr>
              <a:t>The house bill did not get a single hearing. </a:t>
            </a:r>
          </a:p>
          <a:p>
            <a:pPr lvl="0">
              <a:spcBef>
                <a:spcPts val="0"/>
              </a:spcBef>
              <a:spcAft>
                <a:spcPts val="1000"/>
              </a:spcAft>
              <a:buFont typeface="Symbol" panose="05050102010706020507" pitchFamily="18" charset="2"/>
              <a:buChar char=""/>
            </a:pPr>
            <a:r>
              <a:rPr lang="en-US" b="0" dirty="0">
                <a:ea typeface="Times New Roman" panose="02020603050405020304" pitchFamily="18" charset="0"/>
                <a:cs typeface="Calibri" panose="020F0502020204030204" pitchFamily="34" charset="0"/>
              </a:rPr>
              <a:t>The house decided the bill was not germane, based on their initial analysis. </a:t>
            </a:r>
          </a:p>
          <a:p>
            <a:pPr lvl="0">
              <a:spcBef>
                <a:spcPts val="0"/>
              </a:spcBef>
              <a:spcAft>
                <a:spcPts val="1000"/>
              </a:spcAft>
              <a:buFont typeface="Symbol" panose="05050102010706020507" pitchFamily="18" charset="2"/>
              <a:buChar char=""/>
            </a:pPr>
            <a:r>
              <a:rPr lang="en-US" b="0" dirty="0">
                <a:ea typeface="Times New Roman" panose="02020603050405020304" pitchFamily="18" charset="0"/>
                <a:cs typeface="Calibri" panose="020F0502020204030204" pitchFamily="34" charset="0"/>
              </a:rPr>
              <a:t>Generally, tax bills are considered germane because they generate revenue and this is a budget session. </a:t>
            </a:r>
          </a:p>
          <a:p>
            <a:pPr lvl="0">
              <a:spcBef>
                <a:spcPts val="0"/>
              </a:spcBef>
              <a:spcAft>
                <a:spcPts val="1000"/>
              </a:spcAft>
              <a:buFont typeface="Symbol" panose="05050102010706020507" pitchFamily="18" charset="2"/>
              <a:buChar char=""/>
            </a:pPr>
            <a:r>
              <a:rPr lang="en-US" b="0" dirty="0">
                <a:ea typeface="Calibri" panose="020F0502020204030204" pitchFamily="34" charset="0"/>
                <a:cs typeface="Calibri" panose="020F0502020204030204" pitchFamily="34" charset="0"/>
              </a:rPr>
              <a:t>Tobacco tax bills were ruled germane in the 2016, 2012 and 2010. We didn’t run a tobacco tax bill in 2014.</a:t>
            </a:r>
          </a:p>
          <a:p>
            <a:pPr lvl="0">
              <a:spcBef>
                <a:spcPts val="0"/>
              </a:spcBef>
              <a:spcAft>
                <a:spcPts val="1000"/>
              </a:spcAft>
              <a:buFont typeface="Symbol" panose="05050102010706020507" pitchFamily="18" charset="2"/>
              <a:buChar char=""/>
            </a:pPr>
            <a:r>
              <a:rPr lang="en-US" b="0" dirty="0">
                <a:ea typeface="Times New Roman" panose="02020603050405020304" pitchFamily="18" charset="0"/>
                <a:cs typeface="Calibri" panose="020F0502020204030204" pitchFamily="34" charset="0"/>
              </a:rPr>
              <a:t>We worked on the committee that could have ruled the bill germane (House Rules and Order of Business), but they refused to hear the bill. </a:t>
            </a:r>
          </a:p>
          <a:p>
            <a:pPr lvl="0">
              <a:spcBef>
                <a:spcPts val="0"/>
              </a:spcBef>
              <a:spcAft>
                <a:spcPts val="1000"/>
              </a:spcAft>
              <a:buFont typeface="Symbol" panose="05050102010706020507" pitchFamily="18" charset="2"/>
              <a:buChar char=""/>
            </a:pPr>
            <a:r>
              <a:rPr lang="en-US" b="0" dirty="0">
                <a:ea typeface="Times New Roman" panose="02020603050405020304" pitchFamily="18" charset="0"/>
                <a:cs typeface="Calibri" panose="020F0502020204030204" pitchFamily="34" charset="0"/>
              </a:rPr>
              <a:t>Politics/election year</a:t>
            </a:r>
            <a:endParaRPr lang="en-US" dirty="0"/>
          </a:p>
        </p:txBody>
      </p:sp>
      <p:sp>
        <p:nvSpPr>
          <p:cNvPr id="6" name="Title 1">
            <a:extLst>
              <a:ext uri="{FF2B5EF4-FFF2-40B4-BE49-F238E27FC236}">
                <a16:creationId xmlns="" xmlns:a16="http://schemas.microsoft.com/office/drawing/2014/main" id="{DB530E4B-BBAF-437B-B9E4-B207FA6BF812}"/>
              </a:ext>
            </a:extLst>
          </p:cNvPr>
          <p:cNvSpPr>
            <a:spLocks noGrp="1"/>
          </p:cNvSpPr>
          <p:nvPr>
            <p:ph type="title"/>
          </p:nvPr>
        </p:nvSpPr>
        <p:spPr>
          <a:xfrm>
            <a:off x="822960" y="267855"/>
            <a:ext cx="7520940" cy="902223"/>
          </a:xfrm>
        </p:spPr>
        <p:txBody>
          <a:bodyPr/>
          <a:lstStyle/>
          <a:p>
            <a:pPr>
              <a:lnSpc>
                <a:spcPct val="120000"/>
              </a:lnSpc>
              <a:spcBef>
                <a:spcPts val="600"/>
              </a:spcBef>
              <a:spcAft>
                <a:spcPts val="600"/>
              </a:spcAft>
            </a:pPr>
            <a:r>
              <a:rPr lang="en-US" sz="2400" dirty="0"/>
              <a:t>Outcome of </a:t>
            </a:r>
            <a:r>
              <a:rPr lang="en-US" sz="2400" dirty="0" err="1"/>
              <a:t>nm</a:t>
            </a:r>
            <a:r>
              <a:rPr lang="en-US" sz="2400" i="1" dirty="0" err="1"/>
              <a:t>act</a:t>
            </a:r>
            <a:r>
              <a:rPr lang="en-US" sz="2400" dirty="0"/>
              <a:t> supported legislation</a:t>
            </a:r>
            <a:br>
              <a:rPr lang="en-US" sz="2400" dirty="0"/>
            </a:br>
            <a:r>
              <a:rPr lang="en-US" sz="2400" dirty="0"/>
              <a:t>Tobacco tax</a:t>
            </a:r>
          </a:p>
        </p:txBody>
      </p:sp>
    </p:spTree>
    <p:extLst>
      <p:ext uri="{BB962C8B-B14F-4D97-AF65-F5344CB8AC3E}">
        <p14:creationId xmlns:p14="http://schemas.microsoft.com/office/powerpoint/2010/main" val="117007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75D3A3-CEDF-4156-A724-3CDFD6E1A9A5}"/>
              </a:ext>
            </a:extLst>
          </p:cNvPr>
          <p:cNvSpPr>
            <a:spLocks noGrp="1"/>
          </p:cNvSpPr>
          <p:nvPr>
            <p:ph type="title"/>
          </p:nvPr>
        </p:nvSpPr>
        <p:spPr/>
        <p:txBody>
          <a:bodyPr/>
          <a:lstStyle/>
          <a:p>
            <a:r>
              <a:rPr lang="en-US" sz="2400" dirty="0"/>
              <a:t>Outcome of </a:t>
            </a:r>
            <a:r>
              <a:rPr lang="en-US" sz="2400" dirty="0" err="1"/>
              <a:t>nm</a:t>
            </a:r>
            <a:r>
              <a:rPr lang="en-US" sz="2400" i="1" dirty="0" err="1"/>
              <a:t>act</a:t>
            </a:r>
            <a:r>
              <a:rPr lang="en-US" sz="2400" dirty="0"/>
              <a:t> supported legislation funding</a:t>
            </a:r>
          </a:p>
        </p:txBody>
      </p:sp>
      <p:sp>
        <p:nvSpPr>
          <p:cNvPr id="3" name="Content Placeholder 2">
            <a:extLst>
              <a:ext uri="{FF2B5EF4-FFF2-40B4-BE49-F238E27FC236}">
                <a16:creationId xmlns="" xmlns:a16="http://schemas.microsoft.com/office/drawing/2014/main" id="{C945B2EF-EBC4-45D5-8FA1-42CE18DEB1D9}"/>
              </a:ext>
            </a:extLst>
          </p:cNvPr>
          <p:cNvSpPr>
            <a:spLocks noGrp="1"/>
          </p:cNvSpPr>
          <p:nvPr>
            <p:ph idx="1"/>
          </p:nvPr>
        </p:nvSpPr>
        <p:spPr>
          <a:xfrm>
            <a:off x="822960" y="1100628"/>
            <a:ext cx="7520940" cy="3951663"/>
          </a:xfrm>
        </p:spPr>
        <p:txBody>
          <a:bodyPr>
            <a:normAutofit fontScale="32500" lnSpcReduction="20000"/>
          </a:bodyPr>
          <a:lstStyle/>
          <a:p>
            <a:pPr>
              <a:lnSpc>
                <a:spcPct val="120000"/>
              </a:lnSpc>
              <a:spcBef>
                <a:spcPts val="0"/>
              </a:spcBef>
              <a:spcAft>
                <a:spcPts val="1000"/>
              </a:spcAft>
            </a:pPr>
            <a:r>
              <a:rPr lang="en-US" sz="4900" u="sng" dirty="0"/>
              <a:t>Background:</a:t>
            </a:r>
          </a:p>
          <a:p>
            <a:pPr marL="347663" indent="-347663">
              <a:lnSpc>
                <a:spcPct val="120000"/>
              </a:lnSpc>
              <a:spcBef>
                <a:spcPts val="0"/>
              </a:spcBef>
              <a:spcAft>
                <a:spcPts val="1000"/>
              </a:spcAft>
              <a:buSzPct val="129000"/>
              <a:buFont typeface="Arial" panose="020B0604020202020204" pitchFamily="34" charset="0"/>
              <a:buChar char="•"/>
            </a:pPr>
            <a:r>
              <a:rPr lang="en-US" sz="4900" b="0" dirty="0"/>
              <a:t>The DOH requested an additional $1 million from tobacco settlement funds for TUPAC. </a:t>
            </a:r>
          </a:p>
          <a:p>
            <a:pPr marL="347663" indent="-347663">
              <a:lnSpc>
                <a:spcPct val="120000"/>
              </a:lnSpc>
              <a:spcBef>
                <a:spcPts val="0"/>
              </a:spcBef>
              <a:spcAft>
                <a:spcPts val="1000"/>
              </a:spcAft>
              <a:buSzPct val="129000"/>
              <a:buFont typeface="Arial" panose="020B0604020202020204" pitchFamily="34" charset="0"/>
              <a:buChar char="•"/>
            </a:pPr>
            <a:r>
              <a:rPr lang="en-US" sz="4900" b="0" dirty="0"/>
              <a:t>Based on the DOH request, the Tobacco Settlement Revenue Oversight Committee (</a:t>
            </a:r>
            <a:r>
              <a:rPr lang="en-US" sz="4900" b="0" dirty="0" err="1"/>
              <a:t>TSROC</a:t>
            </a:r>
            <a:r>
              <a:rPr lang="en-US" sz="4900" b="0" dirty="0"/>
              <a:t>) requested an additional $1 million from tobacco settlement funds from the Legislative Finance Committee</a:t>
            </a:r>
          </a:p>
          <a:p>
            <a:pPr marL="347663" indent="-347663">
              <a:lnSpc>
                <a:spcPct val="120000"/>
              </a:lnSpc>
              <a:spcBef>
                <a:spcPts val="0"/>
              </a:spcBef>
              <a:spcAft>
                <a:spcPts val="1000"/>
              </a:spcAft>
              <a:buSzPct val="129000"/>
              <a:buFont typeface="Arial" panose="020B0604020202020204" pitchFamily="34" charset="0"/>
              <a:buChar char="•"/>
            </a:pPr>
            <a:r>
              <a:rPr lang="en-US" sz="4900" b="0" dirty="0"/>
              <a:t>Neither </a:t>
            </a:r>
            <a:r>
              <a:rPr lang="en-US" sz="4900" b="0" dirty="0" err="1"/>
              <a:t>LFC</a:t>
            </a:r>
            <a:r>
              <a:rPr lang="en-US" sz="4900" b="0" dirty="0"/>
              <a:t> nor the Governor including the additional $1 million in their budget proposals.</a:t>
            </a:r>
          </a:p>
          <a:p>
            <a:pPr marL="347663" indent="-347663">
              <a:lnSpc>
                <a:spcPct val="120000"/>
              </a:lnSpc>
              <a:spcBef>
                <a:spcPts val="0"/>
              </a:spcBef>
              <a:spcAft>
                <a:spcPts val="1000"/>
              </a:spcAft>
              <a:buSzPct val="129000"/>
              <a:buFont typeface="Arial" panose="020B0604020202020204" pitchFamily="34" charset="0"/>
              <a:buChar char="•"/>
            </a:pPr>
            <a:r>
              <a:rPr lang="en-US" sz="4900" b="0" dirty="0"/>
              <a:t>Four members of </a:t>
            </a:r>
            <a:r>
              <a:rPr lang="en-US" sz="4900" b="0" dirty="0" err="1"/>
              <a:t>TSROC</a:t>
            </a:r>
            <a:r>
              <a:rPr lang="en-US" sz="4900" b="0" dirty="0"/>
              <a:t> co-sponsored two bills to increase funding for TUPAC. Sens Rue &amp; McSorley and Reps Thomson and Ferrary sponsored the bills to increase TUPAC funding by $1 million.</a:t>
            </a:r>
          </a:p>
          <a:p>
            <a:pPr>
              <a:lnSpc>
                <a:spcPct val="120000"/>
              </a:lnSpc>
              <a:spcBef>
                <a:spcPts val="0"/>
              </a:spcBef>
              <a:spcAft>
                <a:spcPts val="1000"/>
              </a:spcAft>
            </a:pPr>
            <a:endParaRPr lang="en-US" sz="4900" dirty="0"/>
          </a:p>
          <a:p>
            <a:endParaRPr lang="en-US" sz="3700" dirty="0"/>
          </a:p>
        </p:txBody>
      </p:sp>
    </p:spTree>
    <p:extLst>
      <p:ext uri="{BB962C8B-B14F-4D97-AF65-F5344CB8AC3E}">
        <p14:creationId xmlns:p14="http://schemas.microsoft.com/office/powerpoint/2010/main" val="75805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75D3A3-CEDF-4156-A724-3CDFD6E1A9A5}"/>
              </a:ext>
            </a:extLst>
          </p:cNvPr>
          <p:cNvSpPr>
            <a:spLocks noGrp="1"/>
          </p:cNvSpPr>
          <p:nvPr>
            <p:ph type="title"/>
          </p:nvPr>
        </p:nvSpPr>
        <p:spPr/>
        <p:txBody>
          <a:bodyPr/>
          <a:lstStyle/>
          <a:p>
            <a:r>
              <a:rPr lang="en-US" sz="2400" dirty="0"/>
              <a:t>Outcome of </a:t>
            </a:r>
            <a:r>
              <a:rPr lang="en-US" sz="2400" dirty="0" err="1"/>
              <a:t>nm</a:t>
            </a:r>
            <a:r>
              <a:rPr lang="en-US" sz="2400" i="1" dirty="0" err="1"/>
              <a:t>act</a:t>
            </a:r>
            <a:r>
              <a:rPr lang="en-US" sz="2400" dirty="0"/>
              <a:t> supported legislation funding</a:t>
            </a:r>
          </a:p>
        </p:txBody>
      </p:sp>
      <p:sp>
        <p:nvSpPr>
          <p:cNvPr id="3" name="Content Placeholder 2">
            <a:extLst>
              <a:ext uri="{FF2B5EF4-FFF2-40B4-BE49-F238E27FC236}">
                <a16:creationId xmlns="" xmlns:a16="http://schemas.microsoft.com/office/drawing/2014/main" id="{C945B2EF-EBC4-45D5-8FA1-42CE18DEB1D9}"/>
              </a:ext>
            </a:extLst>
          </p:cNvPr>
          <p:cNvSpPr>
            <a:spLocks noGrp="1"/>
          </p:cNvSpPr>
          <p:nvPr>
            <p:ph idx="1"/>
          </p:nvPr>
        </p:nvSpPr>
        <p:spPr>
          <a:xfrm>
            <a:off x="822960" y="1365813"/>
            <a:ext cx="7520940" cy="3686478"/>
          </a:xfrm>
        </p:spPr>
        <p:txBody>
          <a:bodyPr>
            <a:normAutofit fontScale="32500" lnSpcReduction="20000"/>
          </a:bodyPr>
          <a:lstStyle/>
          <a:p>
            <a:pPr>
              <a:lnSpc>
                <a:spcPct val="120000"/>
              </a:lnSpc>
              <a:spcBef>
                <a:spcPts val="0"/>
              </a:spcBef>
              <a:spcAft>
                <a:spcPts val="1000"/>
              </a:spcAft>
            </a:pPr>
            <a:r>
              <a:rPr lang="en-US" sz="4900" u="sng" dirty="0"/>
              <a:t>$1 Million increase for TUPAC</a:t>
            </a:r>
            <a:r>
              <a:rPr lang="en-US" sz="4900" dirty="0"/>
              <a:t>—SB  195 (Rue)</a:t>
            </a:r>
          </a:p>
          <a:p>
            <a:pPr marL="347663" indent="-347663">
              <a:lnSpc>
                <a:spcPct val="120000"/>
              </a:lnSpc>
              <a:spcBef>
                <a:spcPts val="0"/>
              </a:spcBef>
              <a:spcAft>
                <a:spcPts val="1000"/>
              </a:spcAft>
              <a:buSzPct val="130000"/>
              <a:buFont typeface="Arial" panose="020B0604020202020204" pitchFamily="34" charset="0"/>
              <a:buChar char="•"/>
            </a:pPr>
            <a:r>
              <a:rPr lang="en-US" sz="4900" b="0" dirty="0"/>
              <a:t>Passed Senate Public Affairs Committee unanimously. </a:t>
            </a:r>
          </a:p>
          <a:p>
            <a:pPr marL="347663" indent="-347663">
              <a:lnSpc>
                <a:spcPct val="120000"/>
              </a:lnSpc>
              <a:spcBef>
                <a:spcPts val="0"/>
              </a:spcBef>
              <a:spcAft>
                <a:spcPts val="1000"/>
              </a:spcAft>
              <a:buSzPct val="130000"/>
              <a:buFont typeface="Arial" panose="020B0604020202020204" pitchFamily="34" charset="0"/>
              <a:buChar char="•"/>
            </a:pPr>
            <a:r>
              <a:rPr lang="en-US" sz="4900" b="0" dirty="0"/>
              <a:t>Good discussion including support from senators who don’t support the tobacco tax</a:t>
            </a:r>
          </a:p>
          <a:p>
            <a:pPr marL="347663" indent="-347663">
              <a:lnSpc>
                <a:spcPct val="120000"/>
              </a:lnSpc>
              <a:spcBef>
                <a:spcPts val="0"/>
              </a:spcBef>
              <a:spcAft>
                <a:spcPts val="1000"/>
              </a:spcAft>
              <a:buSzPct val="130000"/>
              <a:buFont typeface="Arial" panose="020B0604020202020204" pitchFamily="34" charset="0"/>
              <a:buChar char="•"/>
            </a:pPr>
            <a:r>
              <a:rPr lang="en-US" sz="4900" b="0" dirty="0"/>
              <a:t>Senator Rue, who serves on the Senate Finance Committee (</a:t>
            </a:r>
            <a:r>
              <a:rPr lang="en-US" sz="4900" b="0" dirty="0" err="1"/>
              <a:t>SFC</a:t>
            </a:r>
            <a:r>
              <a:rPr lang="en-US" sz="4900" b="0" dirty="0"/>
              <a:t>) submitted an amendment to HB2 (the state budget bill) to included $500,000 additional funding for TUPAC. </a:t>
            </a:r>
          </a:p>
          <a:p>
            <a:pPr marL="347663" indent="-347663">
              <a:lnSpc>
                <a:spcPct val="120000"/>
              </a:lnSpc>
              <a:spcBef>
                <a:spcPts val="0"/>
              </a:spcBef>
              <a:spcAft>
                <a:spcPts val="1000"/>
              </a:spcAft>
              <a:buSzPct val="130000"/>
              <a:buFont typeface="Arial" panose="020B0604020202020204" pitchFamily="34" charset="0"/>
              <a:buChar char="•"/>
            </a:pPr>
            <a:r>
              <a:rPr lang="en-US" sz="4900" b="0" dirty="0"/>
              <a:t>Senator Rue’s amendment wasn’t adopted by </a:t>
            </a:r>
            <a:r>
              <a:rPr lang="en-US" sz="4900" b="0" dirty="0" err="1"/>
              <a:t>SFC</a:t>
            </a:r>
            <a:r>
              <a:rPr lang="en-US" sz="4900" b="0" dirty="0"/>
              <a:t>. Still, we haven’t gotten this far with requests for funding increases in almost a decade.</a:t>
            </a:r>
          </a:p>
          <a:p>
            <a:pPr marL="347663" indent="-347663">
              <a:lnSpc>
                <a:spcPct val="120000"/>
              </a:lnSpc>
              <a:spcBef>
                <a:spcPts val="0"/>
              </a:spcBef>
              <a:spcAft>
                <a:spcPts val="1000"/>
              </a:spcAft>
              <a:buSzPct val="130000"/>
              <a:buFont typeface="Arial" panose="020B0604020202020204" pitchFamily="34" charset="0"/>
              <a:buChar char="•"/>
            </a:pPr>
            <a:endParaRPr lang="en-US" sz="4900" b="0" dirty="0"/>
          </a:p>
          <a:p>
            <a:endParaRPr lang="en-US" dirty="0"/>
          </a:p>
        </p:txBody>
      </p:sp>
    </p:spTree>
    <p:extLst>
      <p:ext uri="{BB962C8B-B14F-4D97-AF65-F5344CB8AC3E}">
        <p14:creationId xmlns:p14="http://schemas.microsoft.com/office/powerpoint/2010/main" val="167711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75D3A3-CEDF-4156-A724-3CDFD6E1A9A5}"/>
              </a:ext>
            </a:extLst>
          </p:cNvPr>
          <p:cNvSpPr>
            <a:spLocks noGrp="1"/>
          </p:cNvSpPr>
          <p:nvPr>
            <p:ph type="title"/>
          </p:nvPr>
        </p:nvSpPr>
        <p:spPr/>
        <p:txBody>
          <a:bodyPr/>
          <a:lstStyle/>
          <a:p>
            <a:r>
              <a:rPr lang="en-US" sz="2400" dirty="0"/>
              <a:t>Outcome of </a:t>
            </a:r>
            <a:r>
              <a:rPr lang="en-US" sz="2400" dirty="0" err="1"/>
              <a:t>nm</a:t>
            </a:r>
            <a:r>
              <a:rPr lang="en-US" sz="2400" i="1" dirty="0" err="1"/>
              <a:t>act</a:t>
            </a:r>
            <a:r>
              <a:rPr lang="en-US" sz="2400" dirty="0"/>
              <a:t> supported legislation funding</a:t>
            </a:r>
          </a:p>
        </p:txBody>
      </p:sp>
      <p:sp>
        <p:nvSpPr>
          <p:cNvPr id="3" name="Content Placeholder 2">
            <a:extLst>
              <a:ext uri="{FF2B5EF4-FFF2-40B4-BE49-F238E27FC236}">
                <a16:creationId xmlns="" xmlns:a16="http://schemas.microsoft.com/office/drawing/2014/main" id="{C945B2EF-EBC4-45D5-8FA1-42CE18DEB1D9}"/>
              </a:ext>
            </a:extLst>
          </p:cNvPr>
          <p:cNvSpPr>
            <a:spLocks noGrp="1"/>
          </p:cNvSpPr>
          <p:nvPr>
            <p:ph idx="1"/>
          </p:nvPr>
        </p:nvSpPr>
        <p:spPr>
          <a:xfrm>
            <a:off x="822960" y="1365814"/>
            <a:ext cx="7520940" cy="3813800"/>
          </a:xfrm>
        </p:spPr>
        <p:txBody>
          <a:bodyPr>
            <a:normAutofit fontScale="32500" lnSpcReduction="20000"/>
          </a:bodyPr>
          <a:lstStyle/>
          <a:p>
            <a:pPr>
              <a:lnSpc>
                <a:spcPct val="120000"/>
              </a:lnSpc>
              <a:spcAft>
                <a:spcPts val="600"/>
              </a:spcAft>
            </a:pPr>
            <a:r>
              <a:rPr lang="en-US" sz="4900" u="sng" dirty="0"/>
              <a:t>$1 Million increase for TUPAC</a:t>
            </a:r>
            <a:r>
              <a:rPr lang="en-US" sz="4900" dirty="0"/>
              <a:t>— HB 253 (Ferrary, Thomson, McSorley)</a:t>
            </a:r>
          </a:p>
          <a:p>
            <a:pPr marL="347663" indent="-347663">
              <a:lnSpc>
                <a:spcPct val="120000"/>
              </a:lnSpc>
              <a:spcAft>
                <a:spcPts val="600"/>
              </a:spcAft>
              <a:buSzPct val="130000"/>
              <a:buFont typeface="Arial" panose="020B0604020202020204" pitchFamily="34" charset="0"/>
              <a:buChar char="•"/>
            </a:pPr>
            <a:r>
              <a:rPr lang="en-US" sz="4900" b="0" dirty="0"/>
              <a:t>The house bill passed the House Health and Human Services Committee with bipartisan support.</a:t>
            </a:r>
          </a:p>
          <a:p>
            <a:pPr marL="347663" indent="-347663">
              <a:lnSpc>
                <a:spcPct val="120000"/>
              </a:lnSpc>
              <a:spcAft>
                <a:spcPts val="600"/>
              </a:spcAft>
              <a:buSzPct val="130000"/>
              <a:buFont typeface="Arial" panose="020B0604020202020204" pitchFamily="34" charset="0"/>
              <a:buChar char="•"/>
            </a:pPr>
            <a:r>
              <a:rPr lang="en-US" sz="4900" b="0" dirty="0"/>
              <a:t>The house bill was also heard in House Appropriations and Finance Committee (HAFC) where it received bipartisan support. The committee chair, Rep Patricia Lundstrom, expressed strong support. </a:t>
            </a:r>
          </a:p>
          <a:p>
            <a:pPr marL="347663" indent="-347663">
              <a:lnSpc>
                <a:spcPct val="120000"/>
              </a:lnSpc>
              <a:spcAft>
                <a:spcPts val="600"/>
              </a:spcAft>
              <a:buSzPct val="130000"/>
              <a:buFont typeface="Arial" panose="020B0604020202020204" pitchFamily="34" charset="0"/>
              <a:buChar char="•"/>
            </a:pPr>
            <a:r>
              <a:rPr lang="en-US" sz="4900" b="0" dirty="0"/>
              <a:t>The HAFC actually attempted to pass the bill, but then realized that they couldn’t appropriate from the tobacco settlement fund because all those funds were already spoken for. So HAFC tabled the bill, as is their practice with all appropriations bills. </a:t>
            </a:r>
          </a:p>
          <a:p>
            <a:endParaRPr lang="en-US" dirty="0"/>
          </a:p>
        </p:txBody>
      </p:sp>
    </p:spTree>
    <p:extLst>
      <p:ext uri="{BB962C8B-B14F-4D97-AF65-F5344CB8AC3E}">
        <p14:creationId xmlns:p14="http://schemas.microsoft.com/office/powerpoint/2010/main" val="130966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72" y="210082"/>
            <a:ext cx="7520940" cy="548640"/>
          </a:xfrm>
        </p:spPr>
        <p:txBody>
          <a:bodyPr/>
          <a:lstStyle/>
          <a:p>
            <a:r>
              <a:rPr lang="en-US" dirty="0"/>
              <a:t>Why were these policies chosen?</a:t>
            </a:r>
          </a:p>
        </p:txBody>
      </p:sp>
      <p:sp>
        <p:nvSpPr>
          <p:cNvPr id="3" name="Content Placeholder 2"/>
          <p:cNvSpPr>
            <a:spLocks noGrp="1"/>
          </p:cNvSpPr>
          <p:nvPr>
            <p:ph idx="1"/>
          </p:nvPr>
        </p:nvSpPr>
        <p:spPr>
          <a:xfrm>
            <a:off x="822960" y="1100628"/>
            <a:ext cx="4057512" cy="3579849"/>
          </a:xfrm>
        </p:spPr>
        <p:txBody>
          <a:bodyPr/>
          <a:lstStyle/>
          <a:p>
            <a:r>
              <a:rPr lang="en-US" sz="2000" dirty="0"/>
              <a:t>We know what works in to reduce tobacco-related disease and death:  the three legged stool</a:t>
            </a:r>
          </a:p>
          <a:p>
            <a:pPr>
              <a:buFont typeface="Arial" panose="020B0604020202020204" pitchFamily="34" charset="0"/>
              <a:buChar char="•"/>
            </a:pPr>
            <a:r>
              <a:rPr lang="en-US" sz="2000" dirty="0"/>
              <a:t>Tobacco Taxes</a:t>
            </a:r>
          </a:p>
          <a:p>
            <a:pPr>
              <a:buFont typeface="Arial" panose="020B0604020202020204" pitchFamily="34" charset="0"/>
              <a:buChar char="•"/>
            </a:pPr>
            <a:r>
              <a:rPr lang="en-US" sz="2000" dirty="0"/>
              <a:t>Smoke-free workplace &amp; public places</a:t>
            </a:r>
          </a:p>
          <a:p>
            <a:pPr>
              <a:buFont typeface="Arial" panose="020B0604020202020204" pitchFamily="34" charset="0"/>
              <a:buChar char="•"/>
            </a:pPr>
            <a:r>
              <a:rPr lang="en-US" sz="2000" dirty="0"/>
              <a:t>Funding for Comprehensive Tobacco Prevention and Cessation Programs</a:t>
            </a:r>
          </a:p>
          <a:p>
            <a:endParaRPr lang="en-US" dirty="0"/>
          </a:p>
        </p:txBody>
      </p:sp>
      <p:grpSp>
        <p:nvGrpSpPr>
          <p:cNvPr id="4" name="Group 3"/>
          <p:cNvGrpSpPr>
            <a:grpSpLocks/>
          </p:cNvGrpSpPr>
          <p:nvPr/>
        </p:nvGrpSpPr>
        <p:grpSpPr bwMode="auto">
          <a:xfrm>
            <a:off x="6465352" y="712480"/>
            <a:ext cx="2096380" cy="4191000"/>
            <a:chOff x="99910231" y="109792168"/>
            <a:chExt cx="4940969" cy="8197515"/>
          </a:xfrm>
        </p:grpSpPr>
        <p:sp>
          <p:nvSpPr>
            <p:cNvPr id="5" name="AutoShape 5"/>
            <p:cNvSpPr>
              <a:spLocks noChangeArrowheads="1"/>
            </p:cNvSpPr>
            <p:nvPr/>
          </p:nvSpPr>
          <p:spPr bwMode="auto">
            <a:xfrm rot="-515086">
              <a:off x="104129305" y="110690526"/>
              <a:ext cx="721895" cy="7299157"/>
            </a:xfrm>
            <a:prstGeom prst="can">
              <a:avLst>
                <a:gd name="adj" fmla="val 20503"/>
              </a:avLst>
            </a:prstGeom>
            <a:solidFill>
              <a:srgbClr val="005DAB"/>
            </a:solidFill>
            <a:ln w="9525">
              <a:solidFill>
                <a:srgbClr val="472888"/>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AutoShape 6"/>
            <p:cNvSpPr>
              <a:spLocks noChangeArrowheads="1"/>
            </p:cNvSpPr>
            <p:nvPr/>
          </p:nvSpPr>
          <p:spPr bwMode="auto">
            <a:xfrm rot="185616">
              <a:off x="102171896" y="110675864"/>
              <a:ext cx="721895" cy="6792290"/>
            </a:xfrm>
            <a:prstGeom prst="can">
              <a:avLst>
                <a:gd name="adj" fmla="val 19079"/>
              </a:avLst>
            </a:prstGeom>
            <a:solidFill>
              <a:srgbClr val="005DAB"/>
            </a:solidFill>
            <a:ln w="9525" algn="ctr">
              <a:solidFill>
                <a:srgbClr val="472888"/>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7"/>
            <p:cNvSpPr>
              <a:spLocks noChangeArrowheads="1"/>
            </p:cNvSpPr>
            <p:nvPr/>
          </p:nvSpPr>
          <p:spPr bwMode="auto">
            <a:xfrm rot="585416" flipH="1">
              <a:off x="99940767" y="110661090"/>
              <a:ext cx="721895" cy="7299157"/>
            </a:xfrm>
            <a:prstGeom prst="can">
              <a:avLst>
                <a:gd name="adj" fmla="val 20503"/>
              </a:avLst>
            </a:prstGeom>
            <a:solidFill>
              <a:srgbClr val="005DAB"/>
            </a:solidFill>
            <a:ln w="9525" algn="ctr">
              <a:solidFill>
                <a:srgbClr val="472888"/>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AutoShape 8"/>
            <p:cNvSpPr>
              <a:spLocks noChangeArrowheads="1"/>
            </p:cNvSpPr>
            <p:nvPr/>
          </p:nvSpPr>
          <p:spPr bwMode="auto">
            <a:xfrm>
              <a:off x="99910231" y="109792168"/>
              <a:ext cx="4924926" cy="1315453"/>
            </a:xfrm>
            <a:prstGeom prst="can">
              <a:avLst>
                <a:gd name="adj" fmla="val 50000"/>
              </a:avLst>
            </a:prstGeom>
            <a:solidFill>
              <a:srgbClr val="005DAB"/>
            </a:solidFill>
            <a:ln w="9525">
              <a:solidFill>
                <a:srgbClr val="472888"/>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AutoShape 9"/>
            <p:cNvSpPr>
              <a:spLocks noChangeArrowheads="1"/>
            </p:cNvSpPr>
            <p:nvPr/>
          </p:nvSpPr>
          <p:spPr bwMode="auto">
            <a:xfrm>
              <a:off x="100375453" y="113449768"/>
              <a:ext cx="4106779" cy="1042737"/>
            </a:xfrm>
            <a:custGeom>
              <a:avLst/>
              <a:gdLst>
                <a:gd name="G0" fmla="+- 1442 0 0"/>
                <a:gd name="G1" fmla="+- 21600 0 1442"/>
                <a:gd name="G2" fmla="+- 21600 0 144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42" y="10800"/>
                  </a:moveTo>
                  <a:cubicBezTo>
                    <a:pt x="1442" y="15968"/>
                    <a:pt x="5632" y="20158"/>
                    <a:pt x="10800" y="20158"/>
                  </a:cubicBezTo>
                  <a:cubicBezTo>
                    <a:pt x="15968" y="20158"/>
                    <a:pt x="20158" y="15968"/>
                    <a:pt x="20158" y="10800"/>
                  </a:cubicBezTo>
                  <a:cubicBezTo>
                    <a:pt x="20158" y="5632"/>
                    <a:pt x="15968" y="1442"/>
                    <a:pt x="10800" y="1442"/>
                  </a:cubicBezTo>
                  <a:cubicBezTo>
                    <a:pt x="5632" y="1442"/>
                    <a:pt x="1442" y="5632"/>
                    <a:pt x="1442" y="10800"/>
                  </a:cubicBezTo>
                  <a:close/>
                </a:path>
              </a:pathLst>
            </a:custGeom>
            <a:solidFill>
              <a:srgbClr val="005DAB"/>
            </a:solidFill>
            <a:ln w="9525" algn="in">
              <a:solidFill>
                <a:srgbClr val="005DAB"/>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658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751</TotalTime>
  <Words>1193</Words>
  <Application>Microsoft Macintosh PowerPoint</Application>
  <PresentationFormat>On-screen Show (4:3)</PresentationFormat>
  <Paragraphs>118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Angles</vt:lpstr>
      <vt:lpstr>2018 NM Legislative session wrap up</vt:lpstr>
      <vt:lpstr>NMACT Supported policies</vt:lpstr>
      <vt:lpstr>Outcome of nmact supported legislation Tobacco tax</vt:lpstr>
      <vt:lpstr>Outcome of nmact supported legislation Tobacco tax</vt:lpstr>
      <vt:lpstr>Outcome of nmact supported legislation Tobacco tax</vt:lpstr>
      <vt:lpstr>Outcome of nmact supported legislation funding</vt:lpstr>
      <vt:lpstr>Outcome of nmact supported legislation funding</vt:lpstr>
      <vt:lpstr>Outcome of nmact supported legislation funding</vt:lpstr>
      <vt:lpstr>Why were these policies chosen?</vt:lpstr>
      <vt:lpstr>NMACT Policy decision-making</vt:lpstr>
      <vt:lpstr>Who works on state policy campaigns?</vt:lpstr>
      <vt:lpstr>2018 tactics</vt:lpstr>
      <vt:lpstr>2018 tactics</vt:lpstr>
      <vt:lpstr>2018 tactics </vt:lpstr>
      <vt:lpstr>2018 Tactics </vt:lpstr>
      <vt:lpstr>2018 tactics</vt:lpstr>
      <vt:lpstr>2018 tactics</vt:lpstr>
      <vt:lpstr>2018 tactics</vt:lpstr>
      <vt:lpstr>2018 tactics</vt:lpstr>
      <vt:lpstr>Designing tactics that pop</vt:lpstr>
      <vt:lpstr>Designing tactics that pop</vt:lpstr>
      <vt:lpstr>#Takeactionnm </vt:lpstr>
      <vt:lpstr>How do I get involved?</vt:lpstr>
    </vt:vector>
  </TitlesOfParts>
  <Company>Keres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Mexico Allied Council on Tobacco</dc:title>
  <dc:creator>Allie Moore</dc:creator>
  <cp:lastModifiedBy>Laurel McCloskey</cp:lastModifiedBy>
  <cp:revision>55</cp:revision>
  <dcterms:created xsi:type="dcterms:W3CDTF">2016-05-16T19:05:17Z</dcterms:created>
  <dcterms:modified xsi:type="dcterms:W3CDTF">2018-05-14T17:06:48Z</dcterms:modified>
</cp:coreProperties>
</file>