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90" r:id="rId2"/>
  </p:sldMasterIdLst>
  <p:notesMasterIdLst>
    <p:notesMasterId r:id="rId65"/>
  </p:notesMasterIdLst>
  <p:handoutMasterIdLst>
    <p:handoutMasterId r:id="rId66"/>
  </p:handoutMasterIdLst>
  <p:sldIdLst>
    <p:sldId id="256" r:id="rId3"/>
    <p:sldId id="265" r:id="rId4"/>
    <p:sldId id="271" r:id="rId5"/>
    <p:sldId id="272" r:id="rId6"/>
    <p:sldId id="279" r:id="rId7"/>
    <p:sldId id="280" r:id="rId8"/>
    <p:sldId id="273" r:id="rId9"/>
    <p:sldId id="325" r:id="rId10"/>
    <p:sldId id="326" r:id="rId11"/>
    <p:sldId id="329" r:id="rId12"/>
    <p:sldId id="330" r:id="rId13"/>
    <p:sldId id="332" r:id="rId14"/>
    <p:sldId id="281" r:id="rId15"/>
    <p:sldId id="350" r:id="rId16"/>
    <p:sldId id="359" r:id="rId17"/>
    <p:sldId id="282" r:id="rId18"/>
    <p:sldId id="358" r:id="rId19"/>
    <p:sldId id="287" r:id="rId20"/>
    <p:sldId id="360" r:id="rId21"/>
    <p:sldId id="361" r:id="rId22"/>
    <p:sldId id="362" r:id="rId23"/>
    <p:sldId id="357" r:id="rId24"/>
    <p:sldId id="293" r:id="rId25"/>
    <p:sldId id="339"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400" r:id="rId63"/>
    <p:sldId id="399"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1" autoAdjust="0"/>
    <p:restoredTop sz="84056" autoAdjust="0"/>
  </p:normalViewPr>
  <p:slideViewPr>
    <p:cSldViewPr>
      <p:cViewPr>
        <p:scale>
          <a:sx n="70" d="100"/>
          <a:sy n="70" d="100"/>
        </p:scale>
        <p:origin x="-2720" y="-952"/>
      </p:cViewPr>
      <p:guideLst>
        <p:guide orient="horz" pos="2160"/>
        <p:guide pos="2880"/>
      </p:guideLst>
    </p:cSldViewPr>
  </p:slideViewPr>
  <p:outlineViewPr>
    <p:cViewPr>
      <p:scale>
        <a:sx n="33" d="100"/>
        <a:sy n="33" d="100"/>
      </p:scale>
      <p:origin x="0" y="22448"/>
    </p:cViewPr>
  </p:outlineViewPr>
  <p:notesTextViewPr>
    <p:cViewPr>
      <p:scale>
        <a:sx n="100" d="100"/>
        <a:sy n="100" d="100"/>
      </p:scale>
      <p:origin x="0" y="0"/>
    </p:cViewPr>
  </p:notesTextViewPr>
  <p:sorterViewPr>
    <p:cViewPr>
      <p:scale>
        <a:sx n="132" d="100"/>
        <a:sy n="132" d="100"/>
      </p:scale>
      <p:origin x="0" y="4864"/>
    </p:cViewPr>
  </p:sorterViewPr>
  <p:notesViewPr>
    <p:cSldViewPr>
      <p:cViewPr varScale="1">
        <p:scale>
          <a:sx n="87" d="100"/>
          <a:sy n="87" d="100"/>
        </p:scale>
        <p:origin x="-1902" y="-72"/>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51"/>
      <c:rotY val="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0905707196029776"/>
          <c:y val="0.042654028436019"/>
          <c:w val="0.897022332506204"/>
          <c:h val="0.853080568720379"/>
        </c:manualLayout>
      </c:layout>
      <c:bar3DChart>
        <c:barDir val="col"/>
        <c:grouping val="clustered"/>
        <c:varyColors val="0"/>
        <c:ser>
          <c:idx val="0"/>
          <c:order val="0"/>
          <c:tx>
            <c:strRef>
              <c:f>Sheet1!$A$2:$B$2</c:f>
              <c:strCache>
                <c:ptCount val="1"/>
              </c:strCache>
            </c:strRef>
          </c:tx>
          <c:spPr>
            <a:solidFill>
              <a:srgbClr val="FF0000"/>
            </a:solidFill>
            <a:ln w="15066">
              <a:noFill/>
              <a:prstDash val="solid"/>
            </a:ln>
          </c:spPr>
          <c:invertIfNegative val="0"/>
          <c:dLbls>
            <c:txPr>
              <a:bodyPr/>
              <a:lstStyle/>
              <a:p>
                <a:pPr>
                  <a:defRPr sz="1200" b="0"/>
                </a:pPr>
                <a:endParaRPr lang="en-US"/>
              </a:p>
            </c:txPr>
            <c:showLegendKey val="0"/>
            <c:showVal val="1"/>
            <c:showCatName val="0"/>
            <c:showSerName val="0"/>
            <c:showPercent val="0"/>
            <c:showBubbleSize val="0"/>
            <c:showLeaderLines val="0"/>
          </c:dLbls>
          <c:cat>
            <c:numRef>
              <c:f>Sheet1!$C$1:$V$1</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Sheet1!$C$2:$V$2</c:f>
              <c:numCache>
                <c:formatCode>General</c:formatCode>
                <c:ptCount val="20"/>
                <c:pt idx="0">
                  <c:v>24.7</c:v>
                </c:pt>
                <c:pt idx="1">
                  <c:v>24.1</c:v>
                </c:pt>
                <c:pt idx="2">
                  <c:v>23.5</c:v>
                </c:pt>
                <c:pt idx="3">
                  <c:v>23.2</c:v>
                </c:pt>
                <c:pt idx="4">
                  <c:v>22.7</c:v>
                </c:pt>
                <c:pt idx="5">
                  <c:v>22.5</c:v>
                </c:pt>
                <c:pt idx="6">
                  <c:v>21.6</c:v>
                </c:pt>
                <c:pt idx="7">
                  <c:v>20.9</c:v>
                </c:pt>
                <c:pt idx="8">
                  <c:v>20.9</c:v>
                </c:pt>
                <c:pt idx="9">
                  <c:v>20.8</c:v>
                </c:pt>
                <c:pt idx="10">
                  <c:v>19.8</c:v>
                </c:pt>
                <c:pt idx="11">
                  <c:v>20.6</c:v>
                </c:pt>
                <c:pt idx="12">
                  <c:v>20.6</c:v>
                </c:pt>
                <c:pt idx="13">
                  <c:v>19.3</c:v>
                </c:pt>
                <c:pt idx="14" formatCode="0.0">
                  <c:v>19.0</c:v>
                </c:pt>
                <c:pt idx="15">
                  <c:v>18.1</c:v>
                </c:pt>
                <c:pt idx="16">
                  <c:v>17.8</c:v>
                </c:pt>
                <c:pt idx="17">
                  <c:v>16.8</c:v>
                </c:pt>
                <c:pt idx="18">
                  <c:v>15.1</c:v>
                </c:pt>
                <c:pt idx="19">
                  <c:v>15.5</c:v>
                </c:pt>
              </c:numCache>
            </c:numRef>
          </c:val>
        </c:ser>
        <c:dLbls>
          <c:showLegendKey val="0"/>
          <c:showVal val="1"/>
          <c:showCatName val="0"/>
          <c:showSerName val="0"/>
          <c:showPercent val="0"/>
          <c:showBubbleSize val="0"/>
        </c:dLbls>
        <c:gapWidth val="100"/>
        <c:gapDepth val="0"/>
        <c:shape val="box"/>
        <c:axId val="2147042040"/>
        <c:axId val="2146711960"/>
        <c:axId val="0"/>
      </c:bar3DChart>
      <c:catAx>
        <c:axId val="2147042040"/>
        <c:scaling>
          <c:orientation val="minMax"/>
        </c:scaling>
        <c:delete val="0"/>
        <c:axPos val="b"/>
        <c:numFmt formatCode="General" sourceLinked="1"/>
        <c:majorTickMark val="out"/>
        <c:minorTickMark val="none"/>
        <c:tickLblPos val="low"/>
        <c:spPr>
          <a:ln w="3766">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2146711960"/>
        <c:crosses val="autoZero"/>
        <c:auto val="1"/>
        <c:lblAlgn val="ctr"/>
        <c:lblOffset val="100"/>
        <c:tickLblSkip val="1"/>
        <c:tickMarkSkip val="1"/>
        <c:noMultiLvlLbl val="0"/>
      </c:catAx>
      <c:valAx>
        <c:axId val="2146711960"/>
        <c:scaling>
          <c:orientation val="minMax"/>
          <c:max val="25.0"/>
          <c:min val="0.0"/>
        </c:scaling>
        <c:delete val="0"/>
        <c:axPos val="l"/>
        <c:title>
          <c:tx>
            <c:rich>
              <a:bodyPr/>
              <a:lstStyle/>
              <a:p>
                <a:pPr>
                  <a:defRPr sz="1400" b="0" i="0" u="none" strike="noStrike" baseline="0">
                    <a:solidFill>
                      <a:schemeClr val="tx1"/>
                    </a:solidFill>
                    <a:latin typeface="Arial"/>
                    <a:ea typeface="Arial"/>
                    <a:cs typeface="Arial"/>
                  </a:defRPr>
                </a:pPr>
                <a:r>
                  <a:rPr lang="en-US" sz="1400" b="0"/>
                  <a:t>Adult Smoking Prevalence (%)</a:t>
                </a:r>
              </a:p>
            </c:rich>
          </c:tx>
          <c:layout>
            <c:manualLayout>
              <c:xMode val="edge"/>
              <c:yMode val="edge"/>
              <c:x val="0.0253256096910071"/>
              <c:y val="0.200572059174421"/>
            </c:manualLayout>
          </c:layout>
          <c:overlay val="0"/>
          <c:spPr>
            <a:noFill/>
            <a:ln w="30132">
              <a:noFill/>
            </a:ln>
          </c:spPr>
        </c:title>
        <c:numFmt formatCode="General" sourceLinked="1"/>
        <c:majorTickMark val="out"/>
        <c:minorTickMark val="none"/>
        <c:tickLblPos val="nextTo"/>
        <c:spPr>
          <a:ln w="3766">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2147042040"/>
        <c:crosses val="autoZero"/>
        <c:crossBetween val="between"/>
      </c:valAx>
      <c:spPr>
        <a:noFill/>
        <a:ln w="25400">
          <a:noFill/>
        </a:ln>
      </c:spPr>
    </c:plotArea>
    <c:plotVisOnly val="1"/>
    <c:dispBlanksAs val="gap"/>
    <c:showDLblsOverMax val="0"/>
  </c:chart>
  <c:spPr>
    <a:noFill/>
    <a:ln>
      <a:noFill/>
    </a:ln>
  </c:spPr>
  <c:txPr>
    <a:bodyPr/>
    <a:lstStyle/>
    <a:p>
      <a:pPr>
        <a:defRPr sz="213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lumMod val="75000"/>
                </a:schemeClr>
              </a:solidFill>
            </c:spPr>
          </c:dPt>
          <c:dPt>
            <c:idx val="1"/>
            <c:invertIfNegative val="0"/>
            <c:bubble3D val="0"/>
            <c:spPr>
              <a:solidFill>
                <a:schemeClr val="accent1"/>
              </a:solidFill>
            </c:spPr>
          </c:dPt>
          <c:dPt>
            <c:idx val="2"/>
            <c:invertIfNegative val="0"/>
            <c:bubble3D val="0"/>
            <c:spPr>
              <a:solidFill>
                <a:schemeClr val="accent1">
                  <a:lumMod val="40000"/>
                  <a:lumOff val="60000"/>
                </a:schemeClr>
              </a:solidFill>
            </c:spPr>
          </c:dPt>
          <c:dLbls>
            <c:txPr>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Sheet1!$A$2:$A$4</c:f>
              <c:strCache>
                <c:ptCount val="3"/>
                <c:pt idx="0">
                  <c:v>Medicaid</c:v>
                </c:pt>
                <c:pt idx="1">
                  <c:v>Uninsured</c:v>
                </c:pt>
                <c:pt idx="2">
                  <c:v>Private insurance</c:v>
                </c:pt>
              </c:strCache>
            </c:strRef>
          </c:cat>
          <c:val>
            <c:numRef>
              <c:f>Sheet1!$B$2:$B$4</c:f>
              <c:numCache>
                <c:formatCode>0.0%</c:formatCode>
                <c:ptCount val="3"/>
                <c:pt idx="0">
                  <c:v>0.14</c:v>
                </c:pt>
                <c:pt idx="1">
                  <c:v>0.051</c:v>
                </c:pt>
                <c:pt idx="2">
                  <c:v>0.036</c:v>
                </c:pt>
              </c:numCache>
            </c:numRef>
          </c:val>
        </c:ser>
        <c:dLbls>
          <c:showLegendKey val="0"/>
          <c:showVal val="0"/>
          <c:showCatName val="0"/>
          <c:showSerName val="0"/>
          <c:showPercent val="0"/>
          <c:showBubbleSize val="0"/>
        </c:dLbls>
        <c:gapWidth val="43"/>
        <c:axId val="-2083948072"/>
        <c:axId val="-2092730488"/>
      </c:barChart>
      <c:catAx>
        <c:axId val="-2083948072"/>
        <c:scaling>
          <c:orientation val="minMax"/>
        </c:scaling>
        <c:delete val="0"/>
        <c:axPos val="b"/>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92730488"/>
        <c:crosses val="autoZero"/>
        <c:auto val="1"/>
        <c:lblAlgn val="ctr"/>
        <c:lblOffset val="100"/>
        <c:noMultiLvlLbl val="0"/>
      </c:catAx>
      <c:valAx>
        <c:axId val="-2092730488"/>
        <c:scaling>
          <c:orientation val="minMax"/>
        </c:scaling>
        <c:delete val="0"/>
        <c:axPos val="l"/>
        <c:majorGridlines>
          <c:spPr>
            <a:ln>
              <a:no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083948072"/>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Prevalence</c:v>
                </c:pt>
              </c:strCache>
            </c:strRef>
          </c:tx>
          <c:invertIfNegative val="0"/>
          <c:dLbls>
            <c:dLbl>
              <c:idx val="0"/>
              <c:layout/>
              <c:tx>
                <c:rich>
                  <a:bodyPr/>
                  <a:lstStyle/>
                  <a:p>
                    <a:r>
                      <a:rPr lang="en-US" smtClean="0"/>
                      <a:t>20.3</a:t>
                    </a:r>
                    <a:endParaRPr lang="en-US"/>
                  </a:p>
                </c:rich>
              </c:tx>
              <c:showLegendKey val="0"/>
              <c:showVal val="1"/>
              <c:showCatName val="0"/>
              <c:showSerName val="0"/>
              <c:showPercent val="0"/>
              <c:showBubbleSize val="0"/>
            </c:dLbl>
            <c:dLbl>
              <c:idx val="1"/>
              <c:layout/>
              <c:tx>
                <c:rich>
                  <a:bodyPr/>
                  <a:lstStyle/>
                  <a:p>
                    <a:r>
                      <a:rPr lang="en-US" smtClean="0"/>
                      <a:t>19.9</a:t>
                    </a:r>
                    <a:endParaRPr lang="en-US"/>
                  </a:p>
                </c:rich>
              </c:tx>
              <c:showLegendKey val="0"/>
              <c:showVal val="1"/>
              <c:showCatName val="0"/>
              <c:showSerName val="0"/>
              <c:showPercent val="0"/>
              <c:showBubbleSize val="0"/>
            </c:dLbl>
            <c:dLbl>
              <c:idx val="2"/>
              <c:layout/>
              <c:tx>
                <c:rich>
                  <a:bodyPr/>
                  <a:lstStyle/>
                  <a:p>
                    <a:r>
                      <a:rPr lang="en-US" smtClean="0"/>
                      <a:t>19.2</a:t>
                    </a:r>
                    <a:endParaRPr lang="en-US"/>
                  </a:p>
                </c:rich>
              </c:tx>
              <c:showLegendKey val="0"/>
              <c:showVal val="1"/>
              <c:showCatName val="0"/>
              <c:showSerName val="0"/>
              <c:showPercent val="0"/>
              <c:showBubbleSize val="0"/>
            </c:dLbl>
            <c:dLbl>
              <c:idx val="3"/>
              <c:layout/>
              <c:tx>
                <c:rich>
                  <a:bodyPr/>
                  <a:lstStyle/>
                  <a:p>
                    <a:r>
                      <a:rPr lang="en-US" smtClean="0"/>
                      <a:t>19.1</a:t>
                    </a:r>
                    <a:endParaRPr lang="en-US"/>
                  </a:p>
                </c:rich>
              </c:tx>
              <c:showLegendKey val="0"/>
              <c:showVal val="1"/>
              <c:showCatName val="0"/>
              <c:showSerName val="0"/>
              <c:showPercent val="0"/>
              <c:showBubbleSize val="0"/>
            </c:dLbl>
            <c:dLbl>
              <c:idx val="4"/>
              <c:layout/>
              <c:tx>
                <c:rich>
                  <a:bodyPr/>
                  <a:lstStyle/>
                  <a:p>
                    <a:r>
                      <a:rPr lang="en-US" smtClean="0"/>
                      <a:t>18.7</a:t>
                    </a:r>
                    <a:endParaRPr lang="en-US"/>
                  </a:p>
                </c:rich>
              </c:tx>
              <c:showLegendKey val="0"/>
              <c:showVal val="1"/>
              <c:showCatName val="0"/>
              <c:showSerName val="0"/>
              <c:showPercent val="0"/>
              <c:showBubbleSize val="0"/>
            </c:dLbl>
            <c:dLbl>
              <c:idx val="5"/>
              <c:layout/>
              <c:tx>
                <c:rich>
                  <a:bodyPr/>
                  <a:lstStyle/>
                  <a:p>
                    <a:r>
                      <a:rPr lang="en-US" smtClean="0"/>
                      <a:t>18.4</a:t>
                    </a:r>
                    <a:endParaRPr lang="en-US"/>
                  </a:p>
                </c:rich>
              </c:tx>
              <c:showLegendKey val="0"/>
              <c:showVal val="1"/>
              <c:showCatName val="0"/>
              <c:showSerName val="0"/>
              <c:showPercent val="0"/>
              <c:showBubbleSize val="0"/>
            </c:dLbl>
            <c:dLbl>
              <c:idx val="6"/>
              <c:layout/>
              <c:tx>
                <c:rich>
                  <a:bodyPr/>
                  <a:lstStyle/>
                  <a:p>
                    <a:r>
                      <a:rPr lang="en-US" smtClean="0"/>
                      <a:t>17.5</a:t>
                    </a:r>
                    <a:endParaRPr lang="en-US"/>
                  </a:p>
                </c:rich>
              </c:tx>
              <c:showLegendKey val="0"/>
              <c:showVal val="1"/>
              <c:showCatName val="0"/>
              <c:showSerName val="0"/>
              <c:showPercent val="0"/>
              <c:showBubbleSize val="0"/>
            </c:dLbl>
            <c:dLbl>
              <c:idx val="7"/>
              <c:layout/>
              <c:tx>
                <c:rich>
                  <a:bodyPr/>
                  <a:lstStyle/>
                  <a:p>
                    <a:r>
                      <a:rPr lang="en-US" smtClean="0"/>
                      <a:t>17.0</a:t>
                    </a:r>
                    <a:endParaRPr lang="en-US"/>
                  </a:p>
                </c:rich>
              </c:tx>
              <c:showLegendKey val="0"/>
              <c:showVal val="1"/>
              <c:showCatName val="0"/>
              <c:showSerName val="0"/>
              <c:showPercent val="0"/>
              <c:showBubbleSize val="0"/>
            </c:dLbl>
            <c:dLbl>
              <c:idx val="8"/>
              <c:layout/>
              <c:tx>
                <c:rich>
                  <a:bodyPr/>
                  <a:lstStyle/>
                  <a:p>
                    <a:r>
                      <a:rPr lang="en-US" dirty="0" smtClean="0"/>
                      <a:t>16.9</a:t>
                    </a:r>
                    <a:endParaRPr lang="en-US" dirty="0"/>
                  </a:p>
                </c:rich>
              </c:tx>
              <c:showLegendKey val="0"/>
              <c:showVal val="1"/>
              <c:showCatName val="0"/>
              <c:showSerName val="0"/>
              <c:showPercent val="0"/>
              <c:showBubbleSize val="0"/>
            </c:dLbl>
            <c:dLbl>
              <c:idx val="9"/>
              <c:layout/>
              <c:tx>
                <c:rich>
                  <a:bodyPr/>
                  <a:lstStyle/>
                  <a:p>
                    <a:r>
                      <a:rPr lang="en-US" smtClean="0"/>
                      <a:t>16.7</a:t>
                    </a:r>
                    <a:endParaRPr lang="en-US"/>
                  </a:p>
                </c:rich>
              </c:tx>
              <c:showLegendKey val="0"/>
              <c:showVal val="1"/>
              <c:showCatName val="0"/>
              <c:showSerName val="0"/>
              <c:showPercent val="0"/>
              <c:showBubbleSize val="0"/>
            </c:dLbl>
            <c:dLbl>
              <c:idx val="10"/>
              <c:layout/>
              <c:tx>
                <c:rich>
                  <a:bodyPr/>
                  <a:lstStyle/>
                  <a:p>
                    <a:r>
                      <a:rPr lang="en-US" smtClean="0"/>
                      <a:t>15.4</a:t>
                    </a:r>
                    <a:endParaRPr lang="en-US"/>
                  </a:p>
                </c:rich>
              </c:tx>
              <c:showLegendKey val="0"/>
              <c:showVal val="1"/>
              <c:showCatName val="0"/>
              <c:showSerName val="0"/>
              <c:showPercent val="0"/>
              <c:showBubbleSize val="0"/>
            </c:dLbl>
            <c:dLbl>
              <c:idx val="11"/>
              <c:layout/>
              <c:tx>
                <c:rich>
                  <a:bodyPr/>
                  <a:lstStyle/>
                  <a:p>
                    <a:r>
                      <a:rPr lang="en-US" smtClean="0"/>
                      <a:t>16.5</a:t>
                    </a:r>
                    <a:endParaRPr lang="en-US"/>
                  </a:p>
                </c:rich>
              </c:tx>
              <c:showLegendKey val="0"/>
              <c:showVal val="1"/>
              <c:showCatName val="0"/>
              <c:showSerName val="0"/>
              <c:showPercent val="0"/>
              <c:showBubbleSize val="0"/>
            </c:dLbl>
            <c:dLbl>
              <c:idx val="12"/>
              <c:layout/>
              <c:tx>
                <c:rich>
                  <a:bodyPr/>
                  <a:lstStyle/>
                  <a:p>
                    <a:r>
                      <a:rPr lang="en-US" smtClean="0"/>
                      <a:t>16.1</a:t>
                    </a:r>
                    <a:endParaRPr lang="en-US"/>
                  </a:p>
                </c:rich>
              </c:tx>
              <c:showLegendKey val="0"/>
              <c:showVal val="1"/>
              <c:showCatName val="0"/>
              <c:showSerName val="0"/>
              <c:showPercent val="0"/>
              <c:showBubbleSize val="0"/>
            </c:dLbl>
            <c:dLbl>
              <c:idx val="13"/>
              <c:layout/>
              <c:tx>
                <c:rich>
                  <a:bodyPr/>
                  <a:lstStyle/>
                  <a:p>
                    <a:r>
                      <a:rPr lang="en-US" smtClean="0"/>
                      <a:t>15.1</a:t>
                    </a:r>
                    <a:endParaRPr lang="en-US"/>
                  </a:p>
                </c:rich>
              </c:tx>
              <c:showLegendKey val="0"/>
              <c:showVal val="1"/>
              <c:showCatName val="0"/>
              <c:showSerName val="0"/>
              <c:showPercent val="0"/>
              <c:showBubbleSize val="0"/>
            </c:dLbl>
            <c:dLbl>
              <c:idx val="14"/>
              <c:layout/>
              <c:tx>
                <c:rich>
                  <a:bodyPr/>
                  <a:lstStyle/>
                  <a:p>
                    <a:r>
                      <a:rPr lang="en-US" smtClean="0"/>
                      <a:t>14.8</a:t>
                    </a:r>
                    <a:endParaRPr lang="en-US"/>
                  </a:p>
                </c:rich>
              </c:tx>
              <c:showLegendKey val="0"/>
              <c:showVal val="1"/>
              <c:showCatName val="0"/>
              <c:showSerName val="0"/>
              <c:showPercent val="0"/>
              <c:showBubbleSize val="0"/>
            </c:dLbl>
            <c:dLbl>
              <c:idx val="15"/>
              <c:layout/>
              <c:tx>
                <c:rich>
                  <a:bodyPr/>
                  <a:lstStyle/>
                  <a:p>
                    <a:r>
                      <a:rPr lang="en-US" smtClean="0"/>
                      <a:t>14.2</a:t>
                    </a:r>
                    <a:endParaRPr lang="en-US"/>
                  </a:p>
                </c:rich>
              </c:tx>
              <c:showLegendKey val="0"/>
              <c:showVal val="1"/>
              <c:showCatName val="0"/>
              <c:showSerName val="0"/>
              <c:showPercent val="0"/>
              <c:showBubbleSize val="0"/>
            </c:dLbl>
            <c:dLbl>
              <c:idx val="16"/>
              <c:layout/>
              <c:tx>
                <c:rich>
                  <a:bodyPr/>
                  <a:lstStyle/>
                  <a:p>
                    <a:r>
                      <a:rPr lang="en-US" smtClean="0"/>
                      <a:t>13.7</a:t>
                    </a:r>
                    <a:endParaRPr lang="en-US"/>
                  </a:p>
                </c:rich>
              </c:tx>
              <c:showLegendKey val="0"/>
              <c:showVal val="1"/>
              <c:showCatName val="0"/>
              <c:showSerName val="0"/>
              <c:showPercent val="0"/>
              <c:showBubbleSize val="0"/>
            </c:dLbl>
            <c:dLbl>
              <c:idx val="17"/>
              <c:layout/>
              <c:tx>
                <c:rich>
                  <a:bodyPr/>
                  <a:lstStyle/>
                  <a:p>
                    <a:r>
                      <a:rPr lang="en-US" smtClean="0"/>
                      <a:t>12.9</a:t>
                    </a:r>
                    <a:endParaRPr lang="en-US"/>
                  </a:p>
                </c:rich>
              </c:tx>
              <c:showLegendKey val="0"/>
              <c:showVal val="1"/>
              <c:showCatName val="0"/>
              <c:showSerName val="0"/>
              <c:showPercent val="0"/>
              <c:showBubbleSize val="0"/>
            </c:dLbl>
            <c:dLbl>
              <c:idx val="18"/>
              <c:layout/>
              <c:tx>
                <c:rich>
                  <a:bodyPr/>
                  <a:lstStyle/>
                  <a:p>
                    <a:r>
                      <a:rPr lang="en-US" smtClean="0"/>
                      <a:t>11.4</a:t>
                    </a:r>
                    <a:endParaRPr lang="en-US"/>
                  </a:p>
                </c:rich>
              </c:tx>
              <c:showLegendKey val="0"/>
              <c:showVal val="1"/>
              <c:showCatName val="0"/>
              <c:showSerName val="0"/>
              <c:showPercent val="0"/>
              <c:showBubbleSize val="0"/>
            </c:dLbl>
            <c:dLbl>
              <c:idx val="19"/>
              <c:layout/>
              <c:tx>
                <c:rich>
                  <a:bodyPr/>
                  <a:lstStyle/>
                  <a:p>
                    <a:r>
                      <a:rPr lang="en-US" smtClean="0"/>
                      <a:t>11.8</a:t>
                    </a:r>
                    <a:endParaRPr lang="en-US"/>
                  </a:p>
                </c:rich>
              </c:tx>
              <c:showLegendKey val="0"/>
              <c:showVal val="1"/>
              <c:showCatName val="0"/>
              <c:showSerName val="0"/>
              <c:showPercent val="0"/>
              <c:showBubbleSize val="0"/>
            </c:dLbl>
            <c:numFmt formatCode="0.00%" sourceLinked="0"/>
            <c:txPr>
              <a:bodyPr/>
              <a:lstStyle/>
              <a:p>
                <a:pPr>
                  <a:defRPr sz="1200"/>
                </a:pPr>
                <a:endParaRPr lang="en-US"/>
              </a:p>
            </c:txPr>
            <c:showLegendKey val="0"/>
            <c:showVal val="1"/>
            <c:showCatName val="0"/>
            <c:showSerName val="0"/>
            <c:showPercent val="0"/>
            <c:showBubbleSize val="0"/>
            <c:showLeaderLines val="0"/>
          </c:dLbls>
          <c:cat>
            <c:numRef>
              <c:f>Sheet1!$A$2:$A$21</c:f>
              <c:numCache>
                <c:formatCode>General</c:formatCode>
                <c:ptCount val="20"/>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numCache>
            </c:numRef>
          </c:cat>
          <c:val>
            <c:numRef>
              <c:f>Sheet1!$B$2:$B$21</c:f>
              <c:numCache>
                <c:formatCode>0.0%</c:formatCode>
                <c:ptCount val="20"/>
                <c:pt idx="0">
                  <c:v>0.203</c:v>
                </c:pt>
                <c:pt idx="1">
                  <c:v>0.199</c:v>
                </c:pt>
                <c:pt idx="2">
                  <c:v>0.192</c:v>
                </c:pt>
                <c:pt idx="3">
                  <c:v>0.191</c:v>
                </c:pt>
                <c:pt idx="4">
                  <c:v>0.187</c:v>
                </c:pt>
                <c:pt idx="5">
                  <c:v>0.184</c:v>
                </c:pt>
                <c:pt idx="6">
                  <c:v>0.175</c:v>
                </c:pt>
                <c:pt idx="7">
                  <c:v>0.17</c:v>
                </c:pt>
                <c:pt idx="8">
                  <c:v>0.169</c:v>
                </c:pt>
                <c:pt idx="9">
                  <c:v>0.167</c:v>
                </c:pt>
                <c:pt idx="10">
                  <c:v>0.154</c:v>
                </c:pt>
                <c:pt idx="11">
                  <c:v>0.165</c:v>
                </c:pt>
                <c:pt idx="12">
                  <c:v>0.161</c:v>
                </c:pt>
                <c:pt idx="13">
                  <c:v>0.151</c:v>
                </c:pt>
                <c:pt idx="14">
                  <c:v>0.148</c:v>
                </c:pt>
                <c:pt idx="15">
                  <c:v>0.142</c:v>
                </c:pt>
                <c:pt idx="16">
                  <c:v>0.137</c:v>
                </c:pt>
                <c:pt idx="17">
                  <c:v>0.129</c:v>
                </c:pt>
                <c:pt idx="18">
                  <c:v>0.114</c:v>
                </c:pt>
                <c:pt idx="19">
                  <c:v>0.118</c:v>
                </c:pt>
              </c:numCache>
            </c:numRef>
          </c:val>
        </c:ser>
        <c:dLbls>
          <c:showLegendKey val="0"/>
          <c:showVal val="0"/>
          <c:showCatName val="0"/>
          <c:showSerName val="0"/>
          <c:showPercent val="0"/>
          <c:showBubbleSize val="0"/>
        </c:dLbls>
        <c:gapWidth val="96"/>
        <c:axId val="-2090812152"/>
        <c:axId val="-2090317672"/>
      </c:barChart>
      <c:catAx>
        <c:axId val="-2090812152"/>
        <c:scaling>
          <c:orientation val="minMax"/>
        </c:scaling>
        <c:delete val="0"/>
        <c:axPos val="b"/>
        <c:numFmt formatCode="General" sourceLinked="1"/>
        <c:majorTickMark val="out"/>
        <c:minorTickMark val="none"/>
        <c:tickLblPos val="nextTo"/>
        <c:txPr>
          <a:bodyPr/>
          <a:lstStyle/>
          <a:p>
            <a:pPr>
              <a:defRPr sz="1400"/>
            </a:pPr>
            <a:endParaRPr lang="en-US"/>
          </a:p>
        </c:txPr>
        <c:crossAx val="-2090317672"/>
        <c:crosses val="autoZero"/>
        <c:auto val="1"/>
        <c:lblAlgn val="ctr"/>
        <c:lblOffset val="100"/>
        <c:noMultiLvlLbl val="0"/>
      </c:catAx>
      <c:valAx>
        <c:axId val="-2090317672"/>
        <c:scaling>
          <c:orientation val="minMax"/>
        </c:scaling>
        <c:delete val="0"/>
        <c:axPos val="l"/>
        <c:majorGridlines>
          <c:spPr>
            <a:ln>
              <a:noFill/>
            </a:ln>
          </c:spPr>
        </c:majorGridlines>
        <c:title>
          <c:tx>
            <c:rich>
              <a:bodyPr rot="-5400000" vert="horz"/>
              <a:lstStyle/>
              <a:p>
                <a:pPr>
                  <a:defRPr b="0"/>
                </a:pPr>
                <a:r>
                  <a:rPr lang="en-US" b="0" dirty="0" smtClean="0"/>
                  <a:t>Adult Daily</a:t>
                </a:r>
                <a:r>
                  <a:rPr lang="en-US" b="0" baseline="0" dirty="0" smtClean="0"/>
                  <a:t> Smoking Prevalence (%)</a:t>
                </a:r>
                <a:endParaRPr lang="en-US" b="0" dirty="0"/>
              </a:p>
            </c:rich>
          </c:tx>
          <c:layout/>
          <c:overlay val="0"/>
        </c:title>
        <c:numFmt formatCode="0%" sourceLinked="0"/>
        <c:majorTickMark val="out"/>
        <c:minorTickMark val="none"/>
        <c:tickLblPos val="nextTo"/>
        <c:txPr>
          <a:bodyPr/>
          <a:lstStyle/>
          <a:p>
            <a:pPr>
              <a:defRPr sz="1400"/>
            </a:pPr>
            <a:endParaRPr lang="en-US"/>
          </a:p>
        </c:txPr>
        <c:crossAx val="-2090812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5"/>
      <c:hPercent val="49"/>
      <c:rotY val="44"/>
      <c:depthPercent val="7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0854214123006834"/>
          <c:y val="0.0320366132723112"/>
          <c:w val="0.903189066059226"/>
          <c:h val="0.867276887871853"/>
        </c:manualLayout>
      </c:layout>
      <c:bar3DChart>
        <c:barDir val="col"/>
        <c:grouping val="clustered"/>
        <c:varyColors val="0"/>
        <c:ser>
          <c:idx val="0"/>
          <c:order val="0"/>
          <c:tx>
            <c:strRef>
              <c:f>Sheet1!$A$2</c:f>
              <c:strCache>
                <c:ptCount val="1"/>
              </c:strCache>
            </c:strRef>
          </c:tx>
          <c:spPr>
            <a:solidFill>
              <a:srgbClr val="0070C0"/>
            </a:solidFill>
            <a:ln w="13163">
              <a:noFill/>
              <a:prstDash val="solid"/>
            </a:ln>
          </c:spPr>
          <c:invertIfNegative val="0"/>
          <c:dLbls>
            <c:dLbl>
              <c:idx val="0"/>
              <c:layout>
                <c:manualLayout>
                  <c:x val="0.00906380289858418"/>
                  <c:y val="-0.0194442797938447"/>
                </c:manualLayout>
              </c:layout>
              <c:showLegendKey val="0"/>
              <c:showVal val="1"/>
              <c:showCatName val="0"/>
              <c:showSerName val="0"/>
              <c:showPercent val="0"/>
              <c:showBubbleSize val="0"/>
            </c:dLbl>
            <c:dLbl>
              <c:idx val="1"/>
              <c:layout>
                <c:manualLayout>
                  <c:x val="0.0132943623893844"/>
                  <c:y val="-0.0131516525502678"/>
                </c:manualLayout>
              </c:layout>
              <c:showLegendKey val="0"/>
              <c:showVal val="1"/>
              <c:showCatName val="0"/>
              <c:showSerName val="0"/>
              <c:showPercent val="0"/>
              <c:showBubbleSize val="0"/>
            </c:dLbl>
            <c:dLbl>
              <c:idx val="2"/>
              <c:layout>
                <c:manualLayout>
                  <c:x val="0.0123154338210472"/>
                  <c:y val="-0.0095609947615615"/>
                </c:manualLayout>
              </c:layout>
              <c:showLegendKey val="0"/>
              <c:showVal val="1"/>
              <c:showCatName val="0"/>
              <c:showSerName val="0"/>
              <c:showPercent val="0"/>
              <c:showBubbleSize val="0"/>
            </c:dLbl>
            <c:dLbl>
              <c:idx val="3"/>
              <c:layout>
                <c:manualLayout>
                  <c:x val="0.0201310508593901"/>
                  <c:y val="-0.0108930712265747"/>
                </c:manualLayout>
              </c:layout>
              <c:showLegendKey val="0"/>
              <c:showVal val="1"/>
              <c:showCatName val="0"/>
              <c:showSerName val="0"/>
              <c:showPercent val="0"/>
              <c:showBubbleSize val="0"/>
            </c:dLbl>
            <c:dLbl>
              <c:idx val="4"/>
              <c:layout>
                <c:manualLayout>
                  <c:x val="0.0127941647455299"/>
                  <c:y val="-0.00792171214528684"/>
                </c:manualLayout>
              </c:layout>
              <c:showLegendKey val="0"/>
              <c:showVal val="1"/>
              <c:showCatName val="0"/>
              <c:showSerName val="0"/>
              <c:showPercent val="0"/>
              <c:showBubbleSize val="0"/>
            </c:dLbl>
            <c:dLbl>
              <c:idx val="5"/>
              <c:layout>
                <c:manualLayout>
                  <c:x val="0.0150735610229007"/>
                  <c:y val="-0.0198283937091149"/>
                </c:manualLayout>
              </c:layout>
              <c:showLegendKey val="0"/>
              <c:showVal val="1"/>
              <c:showCatName val="0"/>
              <c:showSerName val="0"/>
              <c:showPercent val="0"/>
              <c:showBubbleSize val="0"/>
            </c:dLbl>
            <c:dLbl>
              <c:idx val="6"/>
              <c:layout>
                <c:manualLayout>
                  <c:x val="0.0123022767994968"/>
                  <c:y val="-0.0138773899034552"/>
                </c:manualLayout>
              </c:layout>
              <c:showLegendKey val="0"/>
              <c:showVal val="1"/>
              <c:showCatName val="0"/>
              <c:showSerName val="0"/>
              <c:showPercent val="0"/>
              <c:showBubbleSize val="0"/>
            </c:dLbl>
            <c:dLbl>
              <c:idx val="7"/>
              <c:layout>
                <c:manualLayout>
                  <c:x val="0.0147402498102908"/>
                  <c:y val="-0.0134289029149955"/>
                </c:manualLayout>
              </c:layout>
              <c:showLegendKey val="0"/>
              <c:showVal val="1"/>
              <c:showCatName val="0"/>
              <c:showSerName val="0"/>
              <c:showPercent val="0"/>
              <c:showBubbleSize val="0"/>
            </c:dLbl>
            <c:dLbl>
              <c:idx val="8"/>
              <c:layout>
                <c:manualLayout>
                  <c:x val="0.0119687347619474"/>
                  <c:y val="-0.0135058106790042"/>
                </c:manualLayout>
              </c:layout>
              <c:showLegendKey val="0"/>
              <c:showVal val="1"/>
              <c:showCatName val="0"/>
              <c:showSerName val="0"/>
              <c:showPercent val="0"/>
              <c:showBubbleSize val="0"/>
            </c:dLbl>
            <c:dLbl>
              <c:idx val="9"/>
              <c:layout>
                <c:manualLayout>
                  <c:x val="0.00985080052974334"/>
                  <c:y val="-0.0150726470313922"/>
                </c:manualLayout>
              </c:layout>
              <c:showLegendKey val="0"/>
              <c:showVal val="1"/>
              <c:showCatName val="0"/>
              <c:showSerName val="0"/>
              <c:showPercent val="0"/>
              <c:showBubbleSize val="0"/>
            </c:dLbl>
            <c:dLbl>
              <c:idx val="10"/>
              <c:layout>
                <c:manualLayout>
                  <c:x val="0.0117259069256138"/>
                  <c:y val="-0.0179203588235832"/>
                </c:manualLayout>
              </c:layout>
              <c:showLegendKey val="0"/>
              <c:showVal val="1"/>
              <c:showCatName val="0"/>
              <c:showSerName val="0"/>
              <c:showPercent val="0"/>
              <c:showBubbleSize val="0"/>
            </c:dLbl>
            <c:dLbl>
              <c:idx val="11"/>
              <c:layout>
                <c:manualLayout>
                  <c:x val="0.0161231220227189"/>
                  <c:y val="-0.0134907265595439"/>
                </c:manualLayout>
              </c:layout>
              <c:showLegendKey val="0"/>
              <c:showVal val="1"/>
              <c:showCatName val="0"/>
              <c:showSerName val="0"/>
              <c:showPercent val="0"/>
              <c:showBubbleSize val="0"/>
            </c:dLbl>
            <c:dLbl>
              <c:idx val="12"/>
              <c:layout>
                <c:manualLayout>
                  <c:x val="0.0117259069256139"/>
                  <c:y val="-0.00809443593572636"/>
                </c:manualLayout>
              </c:layout>
              <c:showLegendKey val="0"/>
              <c:showVal val="1"/>
              <c:showCatName val="0"/>
              <c:showSerName val="0"/>
              <c:showPercent val="0"/>
              <c:showBubbleSize val="0"/>
            </c:dLbl>
            <c:spPr>
              <a:noFill/>
              <a:ln w="26325">
                <a:noFill/>
              </a:ln>
            </c:spPr>
            <c:txPr>
              <a:bodyPr/>
              <a:lstStyle/>
              <a:p>
                <a:pPr>
                  <a:defRPr sz="124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Sheet1!$B$1:$N$1</c:f>
              <c:numCache>
                <c:formatCode>General</c:formatCode>
                <c:ptCount val="13"/>
                <c:pt idx="0">
                  <c:v>1991.0</c:v>
                </c:pt>
                <c:pt idx="1">
                  <c:v>1993.0</c:v>
                </c:pt>
                <c:pt idx="2">
                  <c:v>1995.0</c:v>
                </c:pt>
                <c:pt idx="3">
                  <c:v>1997.0</c:v>
                </c:pt>
                <c:pt idx="4">
                  <c:v>1999.0</c:v>
                </c:pt>
                <c:pt idx="5">
                  <c:v>2001.0</c:v>
                </c:pt>
                <c:pt idx="6">
                  <c:v>2003.0</c:v>
                </c:pt>
                <c:pt idx="7">
                  <c:v>2005.0</c:v>
                </c:pt>
                <c:pt idx="8">
                  <c:v>2007.0</c:v>
                </c:pt>
                <c:pt idx="9">
                  <c:v>2009.0</c:v>
                </c:pt>
                <c:pt idx="10">
                  <c:v>2011.0</c:v>
                </c:pt>
                <c:pt idx="11">
                  <c:v>2013.0</c:v>
                </c:pt>
                <c:pt idx="12">
                  <c:v>2015.0</c:v>
                </c:pt>
              </c:numCache>
            </c:numRef>
          </c:cat>
          <c:val>
            <c:numRef>
              <c:f>Sheet1!$B$2:$N$2</c:f>
              <c:numCache>
                <c:formatCode>0.0%</c:formatCode>
                <c:ptCount val="13"/>
                <c:pt idx="0">
                  <c:v>0.275</c:v>
                </c:pt>
                <c:pt idx="1">
                  <c:v>0.305</c:v>
                </c:pt>
                <c:pt idx="2">
                  <c:v>0.348</c:v>
                </c:pt>
                <c:pt idx="3">
                  <c:v>0.364</c:v>
                </c:pt>
                <c:pt idx="4">
                  <c:v>0.348</c:v>
                </c:pt>
                <c:pt idx="5">
                  <c:v>0.285</c:v>
                </c:pt>
                <c:pt idx="6">
                  <c:v>0.219</c:v>
                </c:pt>
                <c:pt idx="7">
                  <c:v>0.23</c:v>
                </c:pt>
                <c:pt idx="8">
                  <c:v>0.2</c:v>
                </c:pt>
                <c:pt idx="9">
                  <c:v>0.195</c:v>
                </c:pt>
                <c:pt idx="10">
                  <c:v>0.181</c:v>
                </c:pt>
                <c:pt idx="11">
                  <c:v>0.157</c:v>
                </c:pt>
                <c:pt idx="12">
                  <c:v>0.108</c:v>
                </c:pt>
              </c:numCache>
            </c:numRef>
          </c:val>
        </c:ser>
        <c:dLbls>
          <c:showLegendKey val="0"/>
          <c:showVal val="1"/>
          <c:showCatName val="0"/>
          <c:showSerName val="0"/>
          <c:showPercent val="0"/>
          <c:showBubbleSize val="0"/>
        </c:dLbls>
        <c:gapWidth val="80"/>
        <c:gapDepth val="0"/>
        <c:shape val="box"/>
        <c:axId val="-2095679256"/>
        <c:axId val="-2096065112"/>
        <c:axId val="0"/>
      </c:bar3DChart>
      <c:catAx>
        <c:axId val="-2095679256"/>
        <c:scaling>
          <c:orientation val="minMax"/>
        </c:scaling>
        <c:delete val="0"/>
        <c:axPos val="b"/>
        <c:numFmt formatCode="General" sourceLinked="1"/>
        <c:majorTickMark val="out"/>
        <c:minorTickMark val="none"/>
        <c:tickLblPos val="low"/>
        <c:spPr>
          <a:ln w="3291">
            <a:solidFill>
              <a:schemeClr val="tx1"/>
            </a:solidFill>
            <a:prstDash val="solid"/>
          </a:ln>
        </c:spPr>
        <c:txPr>
          <a:bodyPr rot="0" vert="horz"/>
          <a:lstStyle/>
          <a:p>
            <a:pPr>
              <a:defRPr sz="1244" b="1" i="0" u="none" strike="noStrike" baseline="0">
                <a:solidFill>
                  <a:schemeClr val="tx1"/>
                </a:solidFill>
                <a:latin typeface="Arial"/>
                <a:ea typeface="Arial"/>
                <a:cs typeface="Arial"/>
              </a:defRPr>
            </a:pPr>
            <a:endParaRPr lang="en-US"/>
          </a:p>
        </c:txPr>
        <c:crossAx val="-2096065112"/>
        <c:crosses val="autoZero"/>
        <c:auto val="1"/>
        <c:lblAlgn val="ctr"/>
        <c:lblOffset val="100"/>
        <c:tickLblSkip val="1"/>
        <c:tickMarkSkip val="1"/>
        <c:noMultiLvlLbl val="0"/>
      </c:catAx>
      <c:valAx>
        <c:axId val="-2096065112"/>
        <c:scaling>
          <c:orientation val="minMax"/>
        </c:scaling>
        <c:delete val="0"/>
        <c:axPos val="l"/>
        <c:numFmt formatCode="0%" sourceLinked="0"/>
        <c:majorTickMark val="out"/>
        <c:minorTickMark val="none"/>
        <c:tickLblPos val="nextTo"/>
        <c:spPr>
          <a:ln w="3291">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2095679256"/>
        <c:crosses val="autoZero"/>
        <c:crossBetween val="between"/>
      </c:valAx>
      <c:spPr>
        <a:noFill/>
        <a:ln w="26325">
          <a:noFill/>
        </a:ln>
      </c:spPr>
    </c:plotArea>
    <c:plotVisOnly val="1"/>
    <c:dispBlanksAs val="gap"/>
    <c:showDLblsOverMax val="0"/>
  </c:chart>
  <c:spPr>
    <a:noFill/>
    <a:ln>
      <a:noFill/>
    </a:ln>
  </c:spPr>
  <c:txPr>
    <a:bodyPr/>
    <a:lstStyle/>
    <a:p>
      <a:pPr>
        <a:defRPr sz="194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95292766577708"/>
          <c:y val="0.0308935998384817"/>
          <c:w val="0.911621205550813"/>
          <c:h val="0.834828790631941"/>
        </c:manualLayout>
      </c:layout>
      <c:areaChart>
        <c:grouping val="stacked"/>
        <c:varyColors val="0"/>
        <c:ser>
          <c:idx val="0"/>
          <c:order val="0"/>
          <c:tx>
            <c:strRef>
              <c:f>Sheet1!$B$1</c:f>
              <c:strCache>
                <c:ptCount val="1"/>
                <c:pt idx="0">
                  <c:v>Federal Cigarette Tax</c:v>
                </c:pt>
              </c:strCache>
            </c:strRef>
          </c:tx>
          <c:spPr>
            <a:solidFill>
              <a:srgbClr val="8B8FDD"/>
            </a:solidFill>
            <a:ln>
              <a:solidFill>
                <a:schemeClr val="tx1"/>
              </a:solidFill>
            </a:ln>
          </c:spPr>
          <c:cat>
            <c:numRef>
              <c:f>Sheet1!$A$2:$A$40</c:f>
              <c:numCache>
                <c:formatCode>0</c:formatCode>
                <c:ptCount val="39"/>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numCache>
            </c:numRef>
          </c:cat>
          <c:val>
            <c:numRef>
              <c:f>Sheet1!$B$2:$B$40</c:f>
              <c:numCache>
                <c:formatCode>"$"#,##0.00</c:formatCode>
                <c:ptCount val="39"/>
                <c:pt idx="0">
                  <c:v>0.08</c:v>
                </c:pt>
                <c:pt idx="1">
                  <c:v>0.08</c:v>
                </c:pt>
                <c:pt idx="2">
                  <c:v>0.08</c:v>
                </c:pt>
                <c:pt idx="3">
                  <c:v>0.16</c:v>
                </c:pt>
                <c:pt idx="4">
                  <c:v>0.16</c:v>
                </c:pt>
                <c:pt idx="5">
                  <c:v>0.16</c:v>
                </c:pt>
                <c:pt idx="6">
                  <c:v>0.16</c:v>
                </c:pt>
                <c:pt idx="7">
                  <c:v>0.16</c:v>
                </c:pt>
                <c:pt idx="8">
                  <c:v>0.16</c:v>
                </c:pt>
                <c:pt idx="9">
                  <c:v>0.16</c:v>
                </c:pt>
                <c:pt idx="10">
                  <c:v>0.16</c:v>
                </c:pt>
                <c:pt idx="11">
                  <c:v>0.2</c:v>
                </c:pt>
                <c:pt idx="12">
                  <c:v>0.2</c:v>
                </c:pt>
                <c:pt idx="13">
                  <c:v>0.24</c:v>
                </c:pt>
                <c:pt idx="14">
                  <c:v>0.24</c:v>
                </c:pt>
                <c:pt idx="15">
                  <c:v>0.24</c:v>
                </c:pt>
                <c:pt idx="16">
                  <c:v>0.24</c:v>
                </c:pt>
                <c:pt idx="17">
                  <c:v>0.24</c:v>
                </c:pt>
                <c:pt idx="18">
                  <c:v>0.24</c:v>
                </c:pt>
                <c:pt idx="19">
                  <c:v>0.24</c:v>
                </c:pt>
                <c:pt idx="20">
                  <c:v>0.34</c:v>
                </c:pt>
                <c:pt idx="21">
                  <c:v>0.34</c:v>
                </c:pt>
                <c:pt idx="22">
                  <c:v>0.39</c:v>
                </c:pt>
                <c:pt idx="23">
                  <c:v>0.39</c:v>
                </c:pt>
                <c:pt idx="24">
                  <c:v>0.39</c:v>
                </c:pt>
                <c:pt idx="25">
                  <c:v>0.39</c:v>
                </c:pt>
                <c:pt idx="26">
                  <c:v>0.39</c:v>
                </c:pt>
                <c:pt idx="27">
                  <c:v>0.39</c:v>
                </c:pt>
                <c:pt idx="28">
                  <c:v>0.39</c:v>
                </c:pt>
                <c:pt idx="29">
                  <c:v>1.01</c:v>
                </c:pt>
                <c:pt idx="30">
                  <c:v>1.01</c:v>
                </c:pt>
                <c:pt idx="31">
                  <c:v>1.01</c:v>
                </c:pt>
                <c:pt idx="32">
                  <c:v>1.01</c:v>
                </c:pt>
                <c:pt idx="33">
                  <c:v>1.01</c:v>
                </c:pt>
                <c:pt idx="34">
                  <c:v>1.01</c:v>
                </c:pt>
                <c:pt idx="35">
                  <c:v>1.01</c:v>
                </c:pt>
                <c:pt idx="36">
                  <c:v>1.01</c:v>
                </c:pt>
                <c:pt idx="37">
                  <c:v>1.01</c:v>
                </c:pt>
                <c:pt idx="38">
                  <c:v>1.01</c:v>
                </c:pt>
              </c:numCache>
            </c:numRef>
          </c:val>
        </c:ser>
        <c:ser>
          <c:idx val="1"/>
          <c:order val="1"/>
          <c:tx>
            <c:strRef>
              <c:f>Sheet1!$C$1</c:f>
              <c:strCache>
                <c:ptCount val="1"/>
                <c:pt idx="0">
                  <c:v>State Average Cigarette Tax</c:v>
                </c:pt>
              </c:strCache>
            </c:strRef>
          </c:tx>
          <c:spPr>
            <a:solidFill>
              <a:srgbClr val="85275D"/>
            </a:solidFill>
            <a:ln>
              <a:solidFill>
                <a:schemeClr val="tx1"/>
              </a:solidFill>
            </a:ln>
          </c:spPr>
          <c:cat>
            <c:numRef>
              <c:f>Sheet1!$A$2:$A$40</c:f>
              <c:numCache>
                <c:formatCode>0</c:formatCode>
                <c:ptCount val="39"/>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numCache>
            </c:numRef>
          </c:cat>
          <c:val>
            <c:numRef>
              <c:f>Sheet1!$C$2:$C$40</c:f>
              <c:numCache>
                <c:formatCode>"$"#,##0.00_);[Red]\("$"#,##0.00\)</c:formatCode>
                <c:ptCount val="39"/>
                <c:pt idx="0">
                  <c:v>0.13</c:v>
                </c:pt>
                <c:pt idx="1">
                  <c:v>0.13</c:v>
                </c:pt>
                <c:pt idx="2">
                  <c:v>0.14</c:v>
                </c:pt>
                <c:pt idx="3">
                  <c:v>0.15</c:v>
                </c:pt>
                <c:pt idx="4">
                  <c:v>0.16</c:v>
                </c:pt>
                <c:pt idx="5">
                  <c:v>0.16</c:v>
                </c:pt>
                <c:pt idx="6">
                  <c:v>0.17</c:v>
                </c:pt>
                <c:pt idx="7">
                  <c:v>0.18</c:v>
                </c:pt>
                <c:pt idx="8">
                  <c:v>0.18</c:v>
                </c:pt>
                <c:pt idx="9">
                  <c:v>0.22</c:v>
                </c:pt>
                <c:pt idx="10">
                  <c:v>0.23</c:v>
                </c:pt>
                <c:pt idx="11">
                  <c:v>0.24</c:v>
                </c:pt>
                <c:pt idx="12">
                  <c:v>0.26</c:v>
                </c:pt>
                <c:pt idx="13">
                  <c:v>0.29</c:v>
                </c:pt>
                <c:pt idx="14">
                  <c:v>0.3</c:v>
                </c:pt>
                <c:pt idx="15">
                  <c:v>0.33</c:v>
                </c:pt>
                <c:pt idx="16">
                  <c:v>0.33</c:v>
                </c:pt>
                <c:pt idx="17">
                  <c:v>0.38</c:v>
                </c:pt>
                <c:pt idx="18">
                  <c:v>0.39</c:v>
                </c:pt>
                <c:pt idx="19">
                  <c:v>0.41</c:v>
                </c:pt>
                <c:pt idx="20">
                  <c:v>0.42</c:v>
                </c:pt>
                <c:pt idx="21">
                  <c:v>0.43</c:v>
                </c:pt>
                <c:pt idx="22">
                  <c:v>0.61</c:v>
                </c:pt>
                <c:pt idx="23">
                  <c:v>0.7</c:v>
                </c:pt>
                <c:pt idx="24">
                  <c:v>0.79</c:v>
                </c:pt>
                <c:pt idx="25">
                  <c:v>0.92</c:v>
                </c:pt>
                <c:pt idx="26">
                  <c:v>1.0</c:v>
                </c:pt>
                <c:pt idx="27">
                  <c:v>1.073</c:v>
                </c:pt>
                <c:pt idx="28">
                  <c:v>1.19</c:v>
                </c:pt>
                <c:pt idx="29">
                  <c:v>1.34</c:v>
                </c:pt>
                <c:pt idx="30">
                  <c:v>1.45</c:v>
                </c:pt>
                <c:pt idx="31">
                  <c:v>1.46</c:v>
                </c:pt>
                <c:pt idx="32">
                  <c:v>1.48</c:v>
                </c:pt>
                <c:pt idx="33">
                  <c:v>1.51</c:v>
                </c:pt>
                <c:pt idx="34">
                  <c:v>1.54</c:v>
                </c:pt>
                <c:pt idx="35">
                  <c:v>1.595</c:v>
                </c:pt>
                <c:pt idx="36">
                  <c:v>1.65</c:v>
                </c:pt>
                <c:pt idx="37">
                  <c:v>1.72</c:v>
                </c:pt>
                <c:pt idx="38">
                  <c:v>1.74</c:v>
                </c:pt>
              </c:numCache>
            </c:numRef>
          </c:val>
        </c:ser>
        <c:dLbls>
          <c:showLegendKey val="0"/>
          <c:showVal val="0"/>
          <c:showCatName val="0"/>
          <c:showSerName val="0"/>
          <c:showPercent val="0"/>
          <c:showBubbleSize val="0"/>
        </c:dLbls>
        <c:axId val="2038006456"/>
        <c:axId val="-2091411704"/>
      </c:areaChart>
      <c:catAx>
        <c:axId val="2038006456"/>
        <c:scaling>
          <c:orientation val="minMax"/>
        </c:scaling>
        <c:delete val="0"/>
        <c:axPos val="b"/>
        <c:numFmt formatCode="0" sourceLinked="1"/>
        <c:majorTickMark val="out"/>
        <c:minorTickMark val="none"/>
        <c:tickLblPos val="nextTo"/>
        <c:txPr>
          <a:bodyPr rot="5400000"/>
          <a:lstStyle/>
          <a:p>
            <a:pPr>
              <a:defRPr sz="1400"/>
            </a:pPr>
            <a:endParaRPr lang="en-US"/>
          </a:p>
        </c:txPr>
        <c:crossAx val="-2091411704"/>
        <c:crosses val="autoZero"/>
        <c:auto val="1"/>
        <c:lblAlgn val="ctr"/>
        <c:lblOffset val="100"/>
        <c:noMultiLvlLbl val="0"/>
      </c:catAx>
      <c:valAx>
        <c:axId val="-2091411704"/>
        <c:scaling>
          <c:orientation val="minMax"/>
        </c:scaling>
        <c:delete val="0"/>
        <c:axPos val="l"/>
        <c:numFmt formatCode="&quot;$&quot;#,##0.00" sourceLinked="1"/>
        <c:majorTickMark val="out"/>
        <c:minorTickMark val="none"/>
        <c:tickLblPos val="nextTo"/>
        <c:txPr>
          <a:bodyPr/>
          <a:lstStyle/>
          <a:p>
            <a:pPr>
              <a:defRPr sz="1400"/>
            </a:pPr>
            <a:endParaRPr lang="en-US"/>
          </a:p>
        </c:txPr>
        <c:crossAx val="2038006456"/>
        <c:crosses val="autoZero"/>
        <c:crossBetween val="midCat"/>
      </c:valAx>
    </c:plotArea>
    <c:legend>
      <c:legendPos val="t"/>
      <c:layout>
        <c:manualLayout>
          <c:xMode val="edge"/>
          <c:yMode val="edge"/>
          <c:x val="0.0874630107077323"/>
          <c:y val="0.0307692307692308"/>
          <c:w val="0.257227370914919"/>
          <c:h val="0.106419341813043"/>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2941176470588"/>
          <c:y val="0.0278935185185186"/>
          <c:w val="0.89288327929597"/>
          <c:h val="0.869137321376495"/>
        </c:manualLayout>
      </c:layout>
      <c:areaChart>
        <c:grouping val="standard"/>
        <c:varyColors val="0"/>
        <c:ser>
          <c:idx val="0"/>
          <c:order val="0"/>
          <c:tx>
            <c:strRef>
              <c:f>Sheet1!$B$1</c:f>
              <c:strCache>
                <c:ptCount val="1"/>
                <c:pt idx="0">
                  <c:v>Column1</c:v>
                </c:pt>
              </c:strCache>
            </c:strRef>
          </c:tx>
          <c:spPr>
            <a:solidFill>
              <a:srgbClr val="FF0000"/>
            </a:solidFill>
          </c:spPr>
          <c:cat>
            <c:numRef>
              <c:f>Sheet1!$A$2:$A$30</c:f>
              <c:numCache>
                <c:formatCode>General</c:formatCode>
                <c:ptCount val="29"/>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numCache>
            </c:numRef>
          </c:cat>
          <c:val>
            <c:numRef>
              <c:f>Sheet1!$B$2:$B$30</c:f>
              <c:numCache>
                <c:formatCode>0</c:formatCode>
                <c:ptCount val="29"/>
                <c:pt idx="0">
                  <c:v>0.0</c:v>
                </c:pt>
                <c:pt idx="1">
                  <c:v>0.0</c:v>
                </c:pt>
                <c:pt idx="2">
                  <c:v>0.0</c:v>
                </c:pt>
                <c:pt idx="3">
                  <c:v>0.0</c:v>
                </c:pt>
                <c:pt idx="4" formatCode="0.000">
                  <c:v>0.044</c:v>
                </c:pt>
                <c:pt idx="5" formatCode="0.000">
                  <c:v>0.083</c:v>
                </c:pt>
                <c:pt idx="6" formatCode="0.000">
                  <c:v>0.112</c:v>
                </c:pt>
                <c:pt idx="7" formatCode="0.000">
                  <c:v>0.135</c:v>
                </c:pt>
                <c:pt idx="8" formatCode="0.0">
                  <c:v>2.6</c:v>
                </c:pt>
                <c:pt idx="9" formatCode="0.0">
                  <c:v>2.6</c:v>
                </c:pt>
                <c:pt idx="10" formatCode="0.0">
                  <c:v>2.7</c:v>
                </c:pt>
                <c:pt idx="11" formatCode="0.0">
                  <c:v>2.7</c:v>
                </c:pt>
                <c:pt idx="12" formatCode="0.0">
                  <c:v>2.7</c:v>
                </c:pt>
                <c:pt idx="13" formatCode="0.0">
                  <c:v>3.4</c:v>
                </c:pt>
                <c:pt idx="14" formatCode="0.0">
                  <c:v>10.0</c:v>
                </c:pt>
                <c:pt idx="15" formatCode="0.0">
                  <c:v>12.7</c:v>
                </c:pt>
                <c:pt idx="16" formatCode="0.0">
                  <c:v>15.5</c:v>
                </c:pt>
                <c:pt idx="17" formatCode="0.0">
                  <c:v>23.2</c:v>
                </c:pt>
                <c:pt idx="18" formatCode="0.0">
                  <c:v>33.0</c:v>
                </c:pt>
                <c:pt idx="19" formatCode="0.0">
                  <c:v>38.6</c:v>
                </c:pt>
                <c:pt idx="20" formatCode="0.0">
                  <c:v>41.0</c:v>
                </c:pt>
                <c:pt idx="21" formatCode="0.0">
                  <c:v>47.4</c:v>
                </c:pt>
                <c:pt idx="22" formatCode="0.0">
                  <c:v>48.1</c:v>
                </c:pt>
                <c:pt idx="23" formatCode="0.0">
                  <c:v>48.9</c:v>
                </c:pt>
                <c:pt idx="24" formatCode="0.0">
                  <c:v>49.1</c:v>
                </c:pt>
                <c:pt idx="25" formatCode="0.0">
                  <c:v>49.3</c:v>
                </c:pt>
                <c:pt idx="26" formatCode="0.0">
                  <c:v>49.8</c:v>
                </c:pt>
                <c:pt idx="27" formatCode="0.0">
                  <c:v>57.9</c:v>
                </c:pt>
                <c:pt idx="28" formatCode="0.0">
                  <c:v>58.3</c:v>
                </c:pt>
              </c:numCache>
            </c:numRef>
          </c:val>
        </c:ser>
        <c:dLbls>
          <c:showLegendKey val="0"/>
          <c:showVal val="0"/>
          <c:showCatName val="0"/>
          <c:showSerName val="0"/>
          <c:showPercent val="0"/>
          <c:showBubbleSize val="0"/>
        </c:dLbls>
        <c:axId val="-2091368280"/>
        <c:axId val="-2088780072"/>
      </c:areaChart>
      <c:catAx>
        <c:axId val="-2091368280"/>
        <c:scaling>
          <c:orientation val="minMax"/>
        </c:scaling>
        <c:delete val="0"/>
        <c:axPos val="b"/>
        <c:numFmt formatCode="General" sourceLinked="1"/>
        <c:majorTickMark val="out"/>
        <c:minorTickMark val="none"/>
        <c:tickLblPos val="nextTo"/>
        <c:txPr>
          <a:bodyPr rot="-2280000" vert="horz"/>
          <a:lstStyle/>
          <a:p>
            <a:pPr>
              <a:defRPr sz="1200">
                <a:latin typeface="Arial" pitchFamily="34" charset="0"/>
                <a:cs typeface="Arial" pitchFamily="34" charset="0"/>
              </a:defRPr>
            </a:pPr>
            <a:endParaRPr lang="en-US"/>
          </a:p>
        </c:txPr>
        <c:crossAx val="-2088780072"/>
        <c:crosses val="autoZero"/>
        <c:auto val="1"/>
        <c:lblAlgn val="ctr"/>
        <c:lblOffset val="100"/>
        <c:tickLblSkip val="1"/>
        <c:noMultiLvlLbl val="0"/>
      </c:catAx>
      <c:valAx>
        <c:axId val="-2088780072"/>
        <c:scaling>
          <c:orientation val="minMax"/>
          <c:max val="100.0"/>
        </c:scaling>
        <c:delete val="0"/>
        <c:axPos val="l"/>
        <c:majorGridlines/>
        <c:numFmt formatCode="0" sourceLinked="1"/>
        <c:majorTickMark val="out"/>
        <c:minorTickMark val="none"/>
        <c:tickLblPos val="nextTo"/>
        <c:txPr>
          <a:bodyPr/>
          <a:lstStyle/>
          <a:p>
            <a:pPr>
              <a:defRPr sz="1400">
                <a:latin typeface="Arial" pitchFamily="34" charset="0"/>
                <a:cs typeface="Arial" pitchFamily="34" charset="0"/>
              </a:defRPr>
            </a:pPr>
            <a:endParaRPr lang="en-US"/>
          </a:p>
        </c:txPr>
        <c:crossAx val="-2091368280"/>
        <c:crosses val="autoZero"/>
        <c:crossBetween val="midCat"/>
        <c:majorUnit val="2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8067673973186"/>
          <c:y val="0.0652368646298764"/>
          <c:w val="0.913524035846871"/>
          <c:h val="0.674373021164336"/>
        </c:manualLayout>
      </c:layout>
      <c:barChart>
        <c:barDir val="col"/>
        <c:grouping val="clustered"/>
        <c:varyColors val="0"/>
        <c:ser>
          <c:idx val="1"/>
          <c:order val="0"/>
          <c:tx>
            <c:strRef>
              <c:f>Sheet1!$B$1</c:f>
              <c:strCache>
                <c:ptCount val="1"/>
                <c:pt idx="0">
                  <c:v>Column1</c:v>
                </c:pt>
              </c:strCache>
            </c:strRef>
          </c:tx>
          <c:spPr>
            <a:solidFill>
              <a:schemeClr val="accent1"/>
            </a:solidFill>
            <a:ln w="50800">
              <a:prstDash val="dash"/>
            </a:ln>
          </c:spPr>
          <c:invertIfNegative val="0"/>
          <c:dLbls>
            <c:dLbl>
              <c:idx val="0"/>
              <c:layout>
                <c:manualLayout>
                  <c:x val="0.0"/>
                  <c:y val="0.0121617524568176"/>
                </c:manualLayout>
              </c:layout>
              <c:showLegendKey val="0"/>
              <c:showVal val="1"/>
              <c:showCatName val="0"/>
              <c:showSerName val="0"/>
              <c:showPercent val="0"/>
              <c:showBubbleSize val="0"/>
            </c:dLbl>
            <c:dLbl>
              <c:idx val="1"/>
              <c:layout>
                <c:manualLayout>
                  <c:x val="-0.00146198830409357"/>
                  <c:y val="0.0145941029481812"/>
                </c:manualLayout>
              </c:layout>
              <c:showLegendKey val="0"/>
              <c:showVal val="1"/>
              <c:showCatName val="0"/>
              <c:showSerName val="0"/>
              <c:showPercent val="0"/>
              <c:showBubbleSize val="0"/>
            </c:dLbl>
            <c:dLbl>
              <c:idx val="4"/>
              <c:layout>
                <c:manualLayout>
                  <c:x val="0.0"/>
                  <c:y val="0.0145941029481812"/>
                </c:manualLayout>
              </c:layout>
              <c:showLegendKey val="0"/>
              <c:showVal val="1"/>
              <c:showCatName val="0"/>
              <c:showSerName val="0"/>
              <c:showPercent val="0"/>
              <c:showBubbleSize val="0"/>
            </c:dLbl>
            <c:dLbl>
              <c:idx val="5"/>
              <c:layout>
                <c:manualLayout>
                  <c:x val="0.0"/>
                  <c:y val="0.00729705147409058"/>
                </c:manualLayout>
              </c:layout>
              <c:showLegendKey val="0"/>
              <c:showVal val="1"/>
              <c:showCatName val="0"/>
              <c:showSerName val="0"/>
              <c:showPercent val="0"/>
              <c:showBubbleSize val="0"/>
            </c:dLbl>
            <c:dLbl>
              <c:idx val="8"/>
              <c:layout>
                <c:manualLayout>
                  <c:x val="-0.00146198830409346"/>
                  <c:y val="0.00972940196545411"/>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Sheet1!$A$2:$A$10</c:f>
              <c:strCache>
                <c:ptCount val="9"/>
                <c:pt idx="0">
                  <c:v>Midwest</c:v>
                </c:pt>
                <c:pt idx="1">
                  <c:v>&lt; High School Education</c:v>
                </c:pt>
                <c:pt idx="2">
                  <c:v>GED</c:v>
                </c:pt>
                <c:pt idx="3">
                  <c:v>American Indian/Alaska Native</c:v>
                </c:pt>
                <c:pt idx="4">
                  <c:v>Below Poverty Level</c:v>
                </c:pt>
                <c:pt idx="5">
                  <c:v>Medicaid</c:v>
                </c:pt>
                <c:pt idx="6">
                  <c:v>Uninsured</c:v>
                </c:pt>
                <c:pt idx="7">
                  <c:v>Lesbian/Gay/ Bisexual</c:v>
                </c:pt>
                <c:pt idx="8">
                  <c:v>Serious psychological distress</c:v>
                </c:pt>
              </c:strCache>
            </c:strRef>
          </c:cat>
          <c:val>
            <c:numRef>
              <c:f>Sheet1!$B$2:$B$10</c:f>
              <c:numCache>
                <c:formatCode>0.0%</c:formatCode>
                <c:ptCount val="9"/>
                <c:pt idx="0">
                  <c:v>0.185</c:v>
                </c:pt>
                <c:pt idx="1">
                  <c:v>0.241</c:v>
                </c:pt>
                <c:pt idx="2">
                  <c:v>0.406</c:v>
                </c:pt>
                <c:pt idx="3">
                  <c:v>0.318</c:v>
                </c:pt>
                <c:pt idx="4">
                  <c:v>0.253</c:v>
                </c:pt>
                <c:pt idx="5">
                  <c:v>0.253</c:v>
                </c:pt>
                <c:pt idx="6">
                  <c:v>0.284</c:v>
                </c:pt>
                <c:pt idx="7">
                  <c:v>0.205</c:v>
                </c:pt>
                <c:pt idx="8">
                  <c:v>0.358</c:v>
                </c:pt>
              </c:numCache>
            </c:numRef>
          </c:val>
        </c:ser>
        <c:dLbls>
          <c:showLegendKey val="0"/>
          <c:showVal val="0"/>
          <c:showCatName val="0"/>
          <c:showSerName val="0"/>
          <c:showPercent val="0"/>
          <c:showBubbleSize val="0"/>
        </c:dLbls>
        <c:gapWidth val="150"/>
        <c:axId val="-2092759704"/>
        <c:axId val="-2092169880"/>
      </c:barChart>
      <c:catAx>
        <c:axId val="-2092759704"/>
        <c:scaling>
          <c:orientation val="minMax"/>
        </c:scaling>
        <c:delete val="0"/>
        <c:axPos val="b"/>
        <c:majorTickMark val="out"/>
        <c:minorTickMark val="none"/>
        <c:tickLblPos val="nextTo"/>
        <c:txPr>
          <a:bodyPr rot="-1800000" vert="horz" anchor="t" anchorCtr="0"/>
          <a:lstStyle/>
          <a:p>
            <a:pPr>
              <a:defRPr sz="1200">
                <a:latin typeface="Arial" panose="020B0604020202020204" pitchFamily="34" charset="0"/>
                <a:cs typeface="Arial" panose="020B0604020202020204" pitchFamily="34" charset="0"/>
              </a:defRPr>
            </a:pPr>
            <a:endParaRPr lang="en-US"/>
          </a:p>
        </c:txPr>
        <c:crossAx val="-2092169880"/>
        <c:crosses val="autoZero"/>
        <c:auto val="0"/>
        <c:lblAlgn val="ctr"/>
        <c:lblOffset val="100"/>
        <c:noMultiLvlLbl val="0"/>
      </c:catAx>
      <c:valAx>
        <c:axId val="-2092169880"/>
        <c:scaling>
          <c:orientation val="minMax"/>
          <c:max val="0.5"/>
        </c:scaling>
        <c:delete val="0"/>
        <c:axPos val="l"/>
        <c:majorGridlines>
          <c:spPr>
            <a:ln>
              <a:no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0927597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01976373456"/>
          <c:y val="0.0380620519449994"/>
          <c:w val="0.805666728123862"/>
          <c:h val="0.808897833666314"/>
        </c:manualLayout>
      </c:layout>
      <c:barChart>
        <c:barDir val="col"/>
        <c:grouping val="clustered"/>
        <c:varyColors val="0"/>
        <c:ser>
          <c:idx val="0"/>
          <c:order val="0"/>
          <c:tx>
            <c:strRef>
              <c:f>Sheet1!$B$1</c:f>
              <c:strCache>
                <c:ptCount val="1"/>
                <c:pt idx="0">
                  <c:v>Annual Household Income</c:v>
                </c:pt>
              </c:strCache>
            </c:strRef>
          </c:tx>
          <c:invertIfNegative val="0"/>
          <c:dLbls>
            <c:showLegendKey val="0"/>
            <c:showVal val="1"/>
            <c:showCatName val="0"/>
            <c:showSerName val="0"/>
            <c:showPercent val="0"/>
            <c:showBubbleSize val="0"/>
            <c:showLeaderLines val="0"/>
          </c:dLbls>
          <c:cat>
            <c:strRef>
              <c:f>Sheet1!$A$2:$A$5</c:f>
              <c:strCache>
                <c:ptCount val="4"/>
                <c:pt idx="0">
                  <c:v>&lt;$20K</c:v>
                </c:pt>
                <c:pt idx="1">
                  <c:v>$20K - $49K</c:v>
                </c:pt>
                <c:pt idx="2">
                  <c:v>$50K - $99K</c:v>
                </c:pt>
                <c:pt idx="3">
                  <c:v>$100k +</c:v>
                </c:pt>
              </c:strCache>
            </c:strRef>
          </c:cat>
          <c:val>
            <c:numRef>
              <c:f>Sheet1!$B$2:$B$5</c:f>
              <c:numCache>
                <c:formatCode>0.0%</c:formatCode>
                <c:ptCount val="4"/>
                <c:pt idx="0">
                  <c:v>0.287</c:v>
                </c:pt>
                <c:pt idx="1">
                  <c:v>0.217</c:v>
                </c:pt>
                <c:pt idx="2">
                  <c:v>0.141</c:v>
                </c:pt>
                <c:pt idx="3">
                  <c:v>0.08</c:v>
                </c:pt>
              </c:numCache>
            </c:numRef>
          </c:val>
        </c:ser>
        <c:dLbls>
          <c:showLegendKey val="0"/>
          <c:showVal val="0"/>
          <c:showCatName val="0"/>
          <c:showSerName val="0"/>
          <c:showPercent val="0"/>
          <c:showBubbleSize val="0"/>
        </c:dLbls>
        <c:gapWidth val="150"/>
        <c:axId val="-2083576376"/>
        <c:axId val="-2083570792"/>
      </c:barChart>
      <c:catAx>
        <c:axId val="-2083576376"/>
        <c:scaling>
          <c:orientation val="minMax"/>
        </c:scaling>
        <c:delete val="0"/>
        <c:axPos val="b"/>
        <c:title>
          <c:tx>
            <c:rich>
              <a:bodyPr/>
              <a:lstStyle/>
              <a:p>
                <a:pPr>
                  <a:defRPr/>
                </a:pPr>
                <a:r>
                  <a:rPr lang="en-US" dirty="0" smtClean="0"/>
                  <a:t>Annual Household Income</a:t>
                </a:r>
                <a:endParaRPr lang="en-US" dirty="0"/>
              </a:p>
            </c:rich>
          </c:tx>
          <c:layout>
            <c:manualLayout>
              <c:xMode val="edge"/>
              <c:yMode val="edge"/>
              <c:x val="0.390166923737617"/>
              <c:y val="0.937873036392839"/>
            </c:manualLayout>
          </c:layout>
          <c:overlay val="0"/>
        </c:title>
        <c:majorTickMark val="out"/>
        <c:minorTickMark val="none"/>
        <c:tickLblPos val="nextTo"/>
        <c:crossAx val="-2083570792"/>
        <c:crosses val="autoZero"/>
        <c:auto val="1"/>
        <c:lblAlgn val="ctr"/>
        <c:lblOffset val="100"/>
        <c:noMultiLvlLbl val="0"/>
      </c:catAx>
      <c:valAx>
        <c:axId val="-2083570792"/>
        <c:scaling>
          <c:orientation val="minMax"/>
        </c:scaling>
        <c:delete val="0"/>
        <c:axPos val="l"/>
        <c:majorGridlines>
          <c:spPr>
            <a:ln>
              <a:noFill/>
            </a:ln>
          </c:spPr>
        </c:majorGridlines>
        <c:title>
          <c:tx>
            <c:rich>
              <a:bodyPr/>
              <a:lstStyle/>
              <a:p>
                <a:pPr>
                  <a:defRPr/>
                </a:pPr>
                <a:r>
                  <a:rPr lang="en-US" dirty="0" smtClean="0"/>
                  <a:t>Adult Smoking</a:t>
                </a:r>
                <a:r>
                  <a:rPr lang="en-US" baseline="0" dirty="0" smtClean="0"/>
                  <a:t> Prevalence</a:t>
                </a:r>
                <a:endParaRPr lang="en-US" dirty="0"/>
              </a:p>
            </c:rich>
          </c:tx>
          <c:layout>
            <c:manualLayout>
              <c:xMode val="edge"/>
              <c:yMode val="edge"/>
              <c:x val="0.00560174838225176"/>
              <c:y val="0.207151839229052"/>
            </c:manualLayout>
          </c:layout>
          <c:overlay val="0"/>
        </c:title>
        <c:numFmt formatCode="0%" sourceLinked="0"/>
        <c:majorTickMark val="out"/>
        <c:minorTickMark val="none"/>
        <c:tickLblPos val="nextTo"/>
        <c:crossAx val="-2083576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90677432624998"/>
          <c:y val="0.0448614093692834"/>
          <c:w val="0.8712859948815"/>
          <c:h val="0.833070269625388"/>
        </c:manualLayout>
      </c:layout>
      <c:barChart>
        <c:barDir val="col"/>
        <c:grouping val="clustered"/>
        <c:varyColors val="0"/>
        <c:ser>
          <c:idx val="0"/>
          <c:order val="0"/>
          <c:tx>
            <c:strRef>
              <c:f>Sheet1!$B$1</c:f>
              <c:strCache>
                <c:ptCount val="1"/>
                <c:pt idx="0">
                  <c:v>Any Tobacco</c:v>
                </c:pt>
              </c:strCache>
            </c:strRef>
          </c:tx>
          <c:invertIfNegative val="0"/>
          <c:cat>
            <c:strRef>
              <c:f>Sheet1!$A$2:$A$9</c:f>
              <c:strCache>
                <c:ptCount val="8"/>
                <c:pt idx="0">
                  <c:v>&lt;HS</c:v>
                </c:pt>
                <c:pt idx="1">
                  <c:v>HS Grad</c:v>
                </c:pt>
                <c:pt idx="2">
                  <c:v>Some College</c:v>
                </c:pt>
                <c:pt idx="3">
                  <c:v>College Grad</c:v>
                </c:pt>
                <c:pt idx="4">
                  <c:v>FT Employ</c:v>
                </c:pt>
                <c:pt idx="5">
                  <c:v>PT Employ</c:v>
                </c:pt>
                <c:pt idx="6">
                  <c:v>Unemployed</c:v>
                </c:pt>
                <c:pt idx="7">
                  <c:v>Other  </c:v>
                </c:pt>
              </c:strCache>
            </c:strRef>
          </c:cat>
          <c:val>
            <c:numRef>
              <c:f>Sheet1!$B$2:$B$9</c:f>
              <c:numCache>
                <c:formatCode>General</c:formatCode>
                <c:ptCount val="8"/>
                <c:pt idx="0">
                  <c:v>32.3</c:v>
                </c:pt>
                <c:pt idx="1">
                  <c:v>33.0</c:v>
                </c:pt>
                <c:pt idx="2">
                  <c:v>27.6</c:v>
                </c:pt>
                <c:pt idx="3">
                  <c:v>14.0</c:v>
                </c:pt>
                <c:pt idx="4">
                  <c:v>27.2</c:v>
                </c:pt>
                <c:pt idx="5">
                  <c:v>22.5</c:v>
                </c:pt>
                <c:pt idx="6">
                  <c:v>40.7</c:v>
                </c:pt>
                <c:pt idx="7">
                  <c:v>21.8</c:v>
                </c:pt>
              </c:numCache>
            </c:numRef>
          </c:val>
        </c:ser>
        <c:ser>
          <c:idx val="1"/>
          <c:order val="1"/>
          <c:tx>
            <c:strRef>
              <c:f>Sheet1!$C$1</c:f>
              <c:strCache>
                <c:ptCount val="1"/>
                <c:pt idx="0">
                  <c:v>Cigarettes</c:v>
                </c:pt>
              </c:strCache>
            </c:strRef>
          </c:tx>
          <c:invertIfNegative val="0"/>
          <c:cat>
            <c:strRef>
              <c:f>Sheet1!$A$2:$A$9</c:f>
              <c:strCache>
                <c:ptCount val="8"/>
                <c:pt idx="0">
                  <c:v>&lt;HS</c:v>
                </c:pt>
                <c:pt idx="1">
                  <c:v>HS Grad</c:v>
                </c:pt>
                <c:pt idx="2">
                  <c:v>Some College</c:v>
                </c:pt>
                <c:pt idx="3">
                  <c:v>College Grad</c:v>
                </c:pt>
                <c:pt idx="4">
                  <c:v>FT Employ</c:v>
                </c:pt>
                <c:pt idx="5">
                  <c:v>PT Employ</c:v>
                </c:pt>
                <c:pt idx="6">
                  <c:v>Unemployed</c:v>
                </c:pt>
                <c:pt idx="7">
                  <c:v>Other  </c:v>
                </c:pt>
              </c:strCache>
            </c:strRef>
          </c:cat>
          <c:val>
            <c:numRef>
              <c:f>Sheet1!$C$2:$C$9</c:f>
              <c:numCache>
                <c:formatCode>General</c:formatCode>
                <c:ptCount val="8"/>
                <c:pt idx="0">
                  <c:v>27.9</c:v>
                </c:pt>
                <c:pt idx="1">
                  <c:v>28.3</c:v>
                </c:pt>
                <c:pt idx="2">
                  <c:v>22.3</c:v>
                </c:pt>
                <c:pt idx="3">
                  <c:v>9.6</c:v>
                </c:pt>
                <c:pt idx="4">
                  <c:v>20.9</c:v>
                </c:pt>
                <c:pt idx="5">
                  <c:v>18.3</c:v>
                </c:pt>
                <c:pt idx="6">
                  <c:v>35.2</c:v>
                </c:pt>
                <c:pt idx="7">
                  <c:v>19.3</c:v>
                </c:pt>
              </c:numCache>
            </c:numRef>
          </c:val>
        </c:ser>
        <c:ser>
          <c:idx val="2"/>
          <c:order val="2"/>
          <c:tx>
            <c:strRef>
              <c:f>Sheet1!$D$1</c:f>
              <c:strCache>
                <c:ptCount val="1"/>
                <c:pt idx="0">
                  <c:v>Cigars</c:v>
                </c:pt>
              </c:strCache>
            </c:strRef>
          </c:tx>
          <c:spPr>
            <a:solidFill>
              <a:srgbClr val="FFCC00"/>
            </a:solidFill>
          </c:spPr>
          <c:invertIfNegative val="0"/>
          <c:cat>
            <c:strRef>
              <c:f>Sheet1!$A$2:$A$9</c:f>
              <c:strCache>
                <c:ptCount val="8"/>
                <c:pt idx="0">
                  <c:v>&lt;HS</c:v>
                </c:pt>
                <c:pt idx="1">
                  <c:v>HS Grad</c:v>
                </c:pt>
                <c:pt idx="2">
                  <c:v>Some College</c:v>
                </c:pt>
                <c:pt idx="3">
                  <c:v>College Grad</c:v>
                </c:pt>
                <c:pt idx="4">
                  <c:v>FT Employ</c:v>
                </c:pt>
                <c:pt idx="5">
                  <c:v>PT Employ</c:v>
                </c:pt>
                <c:pt idx="6">
                  <c:v>Unemployed</c:v>
                </c:pt>
                <c:pt idx="7">
                  <c:v>Other  </c:v>
                </c:pt>
              </c:strCache>
            </c:strRef>
          </c:cat>
          <c:val>
            <c:numRef>
              <c:f>Sheet1!$D$2:$D$9</c:f>
              <c:numCache>
                <c:formatCode>General</c:formatCode>
                <c:ptCount val="8"/>
                <c:pt idx="0">
                  <c:v>5.8</c:v>
                </c:pt>
                <c:pt idx="1">
                  <c:v>5.2</c:v>
                </c:pt>
                <c:pt idx="2">
                  <c:v>5.3</c:v>
                </c:pt>
                <c:pt idx="3">
                  <c:v>3.6</c:v>
                </c:pt>
                <c:pt idx="4">
                  <c:v>5.6</c:v>
                </c:pt>
                <c:pt idx="5">
                  <c:v>4.8</c:v>
                </c:pt>
                <c:pt idx="6">
                  <c:v>9.6</c:v>
                </c:pt>
                <c:pt idx="7">
                  <c:v>3.1</c:v>
                </c:pt>
              </c:numCache>
            </c:numRef>
          </c:val>
        </c:ser>
        <c:dLbls>
          <c:showLegendKey val="0"/>
          <c:showVal val="0"/>
          <c:showCatName val="0"/>
          <c:showSerName val="0"/>
          <c:showPercent val="0"/>
          <c:showBubbleSize val="0"/>
        </c:dLbls>
        <c:gapWidth val="150"/>
        <c:axId val="-2086359208"/>
        <c:axId val="-2089842760"/>
      </c:barChart>
      <c:catAx>
        <c:axId val="-2086359208"/>
        <c:scaling>
          <c:orientation val="minMax"/>
        </c:scaling>
        <c:delete val="0"/>
        <c:axPos val="b"/>
        <c:numFmt formatCode="General" sourceLinked="1"/>
        <c:majorTickMark val="out"/>
        <c:minorTickMark val="none"/>
        <c:tickLblPos val="nextTo"/>
        <c:txPr>
          <a:bodyPr/>
          <a:lstStyle/>
          <a:p>
            <a:pPr>
              <a:defRPr sz="1400"/>
            </a:pPr>
            <a:endParaRPr lang="en-US"/>
          </a:p>
        </c:txPr>
        <c:crossAx val="-2089842760"/>
        <c:crosses val="autoZero"/>
        <c:auto val="1"/>
        <c:lblAlgn val="ctr"/>
        <c:lblOffset val="100"/>
        <c:noMultiLvlLbl val="0"/>
      </c:catAx>
      <c:valAx>
        <c:axId val="-2089842760"/>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a:t>Past Month Use (%)</a:t>
                </a:r>
              </a:p>
            </c:rich>
          </c:tx>
          <c:layout/>
          <c:overlay val="0"/>
        </c:title>
        <c:numFmt formatCode="General" sourceLinked="1"/>
        <c:majorTickMark val="out"/>
        <c:minorTickMark val="none"/>
        <c:tickLblPos val="nextTo"/>
        <c:crossAx val="-2086359208"/>
        <c:crosses val="autoZero"/>
        <c:crossBetween val="between"/>
      </c:valAx>
      <c:spPr>
        <a:noFill/>
        <a:ln w="25401">
          <a:noFill/>
        </a:ln>
      </c:spPr>
    </c:plotArea>
    <c:legend>
      <c:legendPos val="r"/>
      <c:layout>
        <c:manualLayout>
          <c:xMode val="edge"/>
          <c:yMode val="edge"/>
          <c:x val="0.228782005964425"/>
          <c:y val="0.0590079831703457"/>
          <c:w val="0.575085064831292"/>
          <c:h val="0.04359991863020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Prevalence</c:v>
                </c:pt>
              </c:strCache>
            </c:strRef>
          </c:tx>
          <c:invertIfNegative val="0"/>
          <c:dLbls>
            <c:dLbl>
              <c:idx val="0"/>
              <c:layout>
                <c:manualLayout>
                  <c:x val="0.00297619047619048"/>
                  <c:y val="0.00264550264550265"/>
                </c:manualLayout>
              </c:layout>
              <c:showLegendKey val="0"/>
              <c:showVal val="1"/>
              <c:showCatName val="0"/>
              <c:showSerName val="0"/>
              <c:showPercent val="0"/>
              <c:showBubbleSize val="0"/>
            </c:dLbl>
            <c:dLbl>
              <c:idx val="1"/>
              <c:layout>
                <c:manualLayout>
                  <c:x val="0.00148809523809524"/>
                  <c:y val="-0.0185185185185185"/>
                </c:manualLayout>
              </c:layout>
              <c:showLegendKey val="0"/>
              <c:showVal val="1"/>
              <c:showCatName val="0"/>
              <c:showSerName val="0"/>
              <c:showPercent val="0"/>
              <c:showBubbleSize val="0"/>
            </c:dLbl>
            <c:dLbl>
              <c:idx val="3"/>
              <c:layout>
                <c:manualLayout>
                  <c:x val="0.0"/>
                  <c:y val="-0.0185185185185185"/>
                </c:manualLayout>
              </c:layout>
              <c:showLegendKey val="0"/>
              <c:showVal val="1"/>
              <c:showCatName val="0"/>
              <c:showSerName val="0"/>
              <c:showPercent val="0"/>
              <c:showBubbleSize val="0"/>
            </c:dLbl>
            <c:dLbl>
              <c:idx val="4"/>
              <c:layout>
                <c:manualLayout>
                  <c:x val="0.00595238095238095"/>
                  <c:y val="0.00264550264550265"/>
                </c:manualLayout>
              </c:layout>
              <c:tx>
                <c:rich>
                  <a:bodyPr/>
                  <a:lstStyle/>
                  <a:p>
                    <a:r>
                      <a:rPr lang="en-US" smtClean="0"/>
                      <a:t>27.4%</a:t>
                    </a:r>
                    <a:endParaRPr lang="en-US"/>
                  </a:p>
                </c:rich>
              </c:tx>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Sheet1!$A$2:$A$6</c:f>
              <c:strCache>
                <c:ptCount val="5"/>
                <c:pt idx="0">
                  <c:v>Medicaid</c:v>
                </c:pt>
                <c:pt idx="1">
                  <c:v>Medicare</c:v>
                </c:pt>
                <c:pt idx="2">
                  <c:v>Private insurance</c:v>
                </c:pt>
                <c:pt idx="3">
                  <c:v>Other public insurance</c:v>
                </c:pt>
                <c:pt idx="4">
                  <c:v>Uninsured</c:v>
                </c:pt>
              </c:strCache>
            </c:strRef>
          </c:cat>
          <c:val>
            <c:numRef>
              <c:f>Sheet1!$B$2:$B$6</c:f>
              <c:numCache>
                <c:formatCode>0.0%</c:formatCode>
                <c:ptCount val="5"/>
                <c:pt idx="0">
                  <c:v>0.253</c:v>
                </c:pt>
                <c:pt idx="1">
                  <c:v>0.102</c:v>
                </c:pt>
                <c:pt idx="2">
                  <c:v>0.118</c:v>
                </c:pt>
                <c:pt idx="3">
                  <c:v>0.198</c:v>
                </c:pt>
                <c:pt idx="4">
                  <c:v>0.284</c:v>
                </c:pt>
              </c:numCache>
            </c:numRef>
          </c:val>
        </c:ser>
        <c:dLbls>
          <c:showLegendKey val="0"/>
          <c:showVal val="0"/>
          <c:showCatName val="0"/>
          <c:showSerName val="0"/>
          <c:showPercent val="0"/>
          <c:showBubbleSize val="0"/>
        </c:dLbls>
        <c:gapWidth val="150"/>
        <c:axId val="-2092044136"/>
        <c:axId val="-2084547816"/>
      </c:barChart>
      <c:catAx>
        <c:axId val="-2092044136"/>
        <c:scaling>
          <c:orientation val="minMax"/>
        </c:scaling>
        <c:delete val="0"/>
        <c:axPos val="b"/>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084547816"/>
        <c:crosses val="autoZero"/>
        <c:auto val="1"/>
        <c:lblAlgn val="ctr"/>
        <c:lblOffset val="100"/>
        <c:noMultiLvlLbl val="0"/>
      </c:catAx>
      <c:valAx>
        <c:axId val="-2084547816"/>
        <c:scaling>
          <c:orientation val="minMax"/>
        </c:scaling>
        <c:delete val="0"/>
        <c:axPos val="l"/>
        <c:majorGridlines>
          <c:spPr>
            <a:ln>
              <a:no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092044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3C671-6FF7-4EC7-AD2A-3BF66CA9FAF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E8E4FFE4-73A2-4DFB-9FBA-49CDF5B0CF08}">
      <dgm:prSet phldrT="[Text]" custT="1"/>
      <dgm:spPr>
        <a:solidFill>
          <a:srgbClr val="0070C0"/>
        </a:solidFill>
      </dgm:spPr>
      <dgm:t>
        <a:bodyPr/>
        <a:lstStyle/>
        <a:p>
          <a:pPr algn="ctr"/>
          <a:r>
            <a:rPr lang="en-US" sz="1300" b="1" dirty="0" smtClean="0"/>
            <a:t>PRESIDENT AND CEO</a:t>
          </a:r>
          <a:endParaRPr lang="en-US" sz="1300" b="1" dirty="0"/>
        </a:p>
      </dgm:t>
    </dgm:pt>
    <dgm:pt modelId="{75132EAD-3258-413C-AFCC-9E5D0BB38EE3}" type="parTrans" cxnId="{8AA5BB8F-F919-41CD-8D67-D85D962E0C8A}">
      <dgm:prSet/>
      <dgm:spPr/>
      <dgm:t>
        <a:bodyPr/>
        <a:lstStyle/>
        <a:p>
          <a:endParaRPr lang="en-US"/>
        </a:p>
      </dgm:t>
    </dgm:pt>
    <dgm:pt modelId="{2D8752F4-0B79-49C0-B4C5-5D879C4A51F4}" type="sibTrans" cxnId="{8AA5BB8F-F919-41CD-8D67-D85D962E0C8A}">
      <dgm:prSet custT="1"/>
      <dgm:spPr>
        <a:ln>
          <a:solidFill>
            <a:srgbClr val="0070C0"/>
          </a:solidFill>
        </a:ln>
      </dgm:spPr>
      <dgm:t>
        <a:bodyPr/>
        <a:lstStyle/>
        <a:p>
          <a:pPr algn="ctr"/>
          <a:r>
            <a:rPr lang="en-US" sz="1200" dirty="0" smtClean="0"/>
            <a:t>Matt Myers</a:t>
          </a:r>
          <a:endParaRPr lang="en-US" sz="1200" dirty="0"/>
        </a:p>
      </dgm:t>
    </dgm:pt>
    <dgm:pt modelId="{D62DE7FB-4978-4D3B-BE39-34830E438F75}">
      <dgm:prSet phldrT="[Text]" custT="1"/>
      <dgm:spPr>
        <a:solidFill>
          <a:srgbClr val="0070C0"/>
        </a:solidFill>
      </dgm:spPr>
      <dgm:t>
        <a:bodyPr/>
        <a:lstStyle/>
        <a:p>
          <a:pPr algn="ctr"/>
          <a:r>
            <a:rPr lang="en-US" sz="1300" b="1" dirty="0" smtClean="0"/>
            <a:t>EVP US PROGRAMS</a:t>
          </a:r>
          <a:endParaRPr lang="en-US" sz="1300" b="1" dirty="0"/>
        </a:p>
      </dgm:t>
    </dgm:pt>
    <dgm:pt modelId="{653CCDA4-4AE0-4CD9-97FF-0EC9683B9B61}" type="parTrans" cxnId="{1965228B-BA87-4267-A952-BF36CCB7AF21}">
      <dgm:prSet/>
      <dgm:spPr>
        <a:ln>
          <a:solidFill>
            <a:srgbClr val="0070C0"/>
          </a:solidFill>
        </a:ln>
      </dgm:spPr>
      <dgm:t>
        <a:bodyPr/>
        <a:lstStyle/>
        <a:p>
          <a:endParaRPr lang="en-US"/>
        </a:p>
      </dgm:t>
    </dgm:pt>
    <dgm:pt modelId="{EF994EA9-05B2-4222-8859-AC737649188E}" type="sibTrans" cxnId="{1965228B-BA87-4267-A952-BF36CCB7AF21}">
      <dgm:prSet custT="1"/>
      <dgm:spPr>
        <a:ln>
          <a:solidFill>
            <a:srgbClr val="0070C0"/>
          </a:solidFill>
        </a:ln>
      </dgm:spPr>
      <dgm:t>
        <a:bodyPr/>
        <a:lstStyle/>
        <a:p>
          <a:pPr algn="ctr"/>
          <a:r>
            <a:rPr lang="en-US" sz="1200" dirty="0" smtClean="0"/>
            <a:t>Bill Lee</a:t>
          </a:r>
          <a:endParaRPr lang="en-US" sz="1200" dirty="0"/>
        </a:p>
      </dgm:t>
    </dgm:pt>
    <dgm:pt modelId="{9E066C49-E8E3-4103-A792-9979BF1985AF}">
      <dgm:prSet phldrT="[Text]" custT="1"/>
      <dgm:spPr>
        <a:solidFill>
          <a:srgbClr val="0070C0"/>
        </a:solidFill>
      </dgm:spPr>
      <dgm:t>
        <a:bodyPr/>
        <a:lstStyle/>
        <a:p>
          <a:pPr algn="ctr"/>
          <a:r>
            <a:rPr lang="en-US" sz="1100" b="1" dirty="0" smtClean="0"/>
            <a:t>FEDERAL GOV’T RELATIONS</a:t>
          </a:r>
          <a:endParaRPr lang="en-US" sz="1100" b="1" dirty="0"/>
        </a:p>
      </dgm:t>
    </dgm:pt>
    <dgm:pt modelId="{6EDE56D3-ECA8-48EA-ABAC-50B33508ABF4}" type="parTrans" cxnId="{25CEF8A8-1FC8-4ABE-8502-F0045F9F5630}">
      <dgm:prSet/>
      <dgm:spPr>
        <a:ln>
          <a:solidFill>
            <a:srgbClr val="0070C0"/>
          </a:solidFill>
        </a:ln>
      </dgm:spPr>
      <dgm:t>
        <a:bodyPr/>
        <a:lstStyle/>
        <a:p>
          <a:endParaRPr lang="en-US"/>
        </a:p>
      </dgm:t>
    </dgm:pt>
    <dgm:pt modelId="{5811A13F-9028-4700-AD7B-8508E854B5B2}" type="sibTrans" cxnId="{25CEF8A8-1FC8-4ABE-8502-F0045F9F5630}">
      <dgm:prSet/>
      <dgm:spPr>
        <a:ln>
          <a:solidFill>
            <a:srgbClr val="0070C0"/>
          </a:solidFill>
        </a:ln>
      </dgm:spPr>
      <dgm:t>
        <a:bodyPr/>
        <a:lstStyle/>
        <a:p>
          <a:pPr algn="ctr"/>
          <a:r>
            <a:rPr lang="en-US" dirty="0" smtClean="0"/>
            <a:t>Anne Ford</a:t>
          </a:r>
          <a:endParaRPr lang="en-US" dirty="0"/>
        </a:p>
      </dgm:t>
    </dgm:pt>
    <dgm:pt modelId="{6BC488E2-2344-45DE-8AC7-4BBD0667A11C}">
      <dgm:prSet phldrT="[Text]" custT="1"/>
      <dgm:spPr>
        <a:solidFill>
          <a:srgbClr val="0070C0"/>
        </a:solidFill>
      </dgm:spPr>
      <dgm:t>
        <a:bodyPr/>
        <a:lstStyle/>
        <a:p>
          <a:pPr algn="ctr"/>
          <a:r>
            <a:rPr lang="en-US" sz="1100" b="1" dirty="0" smtClean="0"/>
            <a:t>STATE  ADVOCACY</a:t>
          </a:r>
          <a:endParaRPr lang="en-US" sz="1100" b="1" dirty="0"/>
        </a:p>
      </dgm:t>
    </dgm:pt>
    <dgm:pt modelId="{09AEA368-79E5-48FA-8623-C381A6AEE04F}" type="parTrans" cxnId="{FB0FA4BF-849E-4772-9DA6-047CAFC41761}">
      <dgm:prSet/>
      <dgm:spPr/>
      <dgm:t>
        <a:bodyPr/>
        <a:lstStyle/>
        <a:p>
          <a:endParaRPr lang="en-US"/>
        </a:p>
      </dgm:t>
    </dgm:pt>
    <dgm:pt modelId="{AD3F1BA0-87C1-4A00-910A-A44F7105C040}" type="sibTrans" cxnId="{FB0FA4BF-849E-4772-9DA6-047CAFC41761}">
      <dgm:prSet/>
      <dgm:spPr>
        <a:ln>
          <a:solidFill>
            <a:srgbClr val="0070C0"/>
          </a:solidFill>
        </a:ln>
      </dgm:spPr>
      <dgm:t>
        <a:bodyPr/>
        <a:lstStyle/>
        <a:p>
          <a:pPr algn="ctr"/>
          <a:r>
            <a:rPr lang="en-US" dirty="0" smtClean="0"/>
            <a:t>Chris Sherwin</a:t>
          </a:r>
          <a:endParaRPr lang="en-US" dirty="0"/>
        </a:p>
      </dgm:t>
    </dgm:pt>
    <dgm:pt modelId="{D5C3A012-7980-48AA-8EA5-26433397F034}">
      <dgm:prSet phldrT="[Text]" custT="1"/>
      <dgm:spPr>
        <a:solidFill>
          <a:srgbClr val="0070C0"/>
        </a:solidFill>
      </dgm:spPr>
      <dgm:t>
        <a:bodyPr/>
        <a:lstStyle/>
        <a:p>
          <a:pPr algn="ctr"/>
          <a:r>
            <a:rPr lang="en-US" sz="1100" b="1" smtClean="0"/>
            <a:t>LEGAL AND REGULATORY</a:t>
          </a:r>
          <a:endParaRPr lang="en-US" sz="1100" b="1" dirty="0"/>
        </a:p>
      </dgm:t>
    </dgm:pt>
    <dgm:pt modelId="{D18D864B-8DE5-4A8B-A586-98F8359C9808}" type="parTrans" cxnId="{91651A09-A51B-4A25-BA25-E4CE973628A4}">
      <dgm:prSet/>
      <dgm:spPr/>
      <dgm:t>
        <a:bodyPr/>
        <a:lstStyle/>
        <a:p>
          <a:endParaRPr lang="en-US"/>
        </a:p>
      </dgm:t>
    </dgm:pt>
    <dgm:pt modelId="{52539B80-EC40-4DB2-B61C-FE7951D6ABB1}" type="sibTrans" cxnId="{91651A09-A51B-4A25-BA25-E4CE973628A4}">
      <dgm:prSet/>
      <dgm:spPr>
        <a:ln>
          <a:solidFill>
            <a:srgbClr val="0070C0"/>
          </a:solidFill>
        </a:ln>
      </dgm:spPr>
      <dgm:t>
        <a:bodyPr/>
        <a:lstStyle/>
        <a:p>
          <a:pPr algn="ctr"/>
          <a:r>
            <a:rPr lang="en-US" dirty="0" smtClean="0"/>
            <a:t>Denny Henigan</a:t>
          </a:r>
          <a:endParaRPr lang="en-US" dirty="0"/>
        </a:p>
      </dgm:t>
    </dgm:pt>
    <dgm:pt modelId="{0F5B4659-B580-4F07-8142-0BCD3ED3DD5A}">
      <dgm:prSet phldrT="[Text]" custT="1"/>
      <dgm:spPr>
        <a:solidFill>
          <a:srgbClr val="0070C0"/>
        </a:solidFill>
      </dgm:spPr>
      <dgm:t>
        <a:bodyPr/>
        <a:lstStyle/>
        <a:p>
          <a:pPr algn="ctr"/>
          <a:r>
            <a:rPr lang="en-US" sz="1100" b="1" dirty="0" smtClean="0"/>
            <a:t>COMMUNICATIONS</a:t>
          </a:r>
          <a:endParaRPr lang="en-US" sz="1100" b="1" dirty="0"/>
        </a:p>
      </dgm:t>
    </dgm:pt>
    <dgm:pt modelId="{C59B68C6-C1C8-42E6-8E65-61F448969E4F}" type="parTrans" cxnId="{1B34B7C3-90B9-48A5-BB5A-A92F1AB8CCDA}">
      <dgm:prSet/>
      <dgm:spPr>
        <a:ln>
          <a:solidFill>
            <a:srgbClr val="0070C0"/>
          </a:solidFill>
        </a:ln>
      </dgm:spPr>
      <dgm:t>
        <a:bodyPr/>
        <a:lstStyle/>
        <a:p>
          <a:endParaRPr lang="en-US"/>
        </a:p>
      </dgm:t>
    </dgm:pt>
    <dgm:pt modelId="{0BA5F3D2-9A9B-4925-A6D6-735EA3844E1F}" type="sibTrans" cxnId="{1B34B7C3-90B9-48A5-BB5A-A92F1AB8CCDA}">
      <dgm:prSet/>
      <dgm:spPr>
        <a:ln>
          <a:solidFill>
            <a:srgbClr val="0070C0"/>
          </a:solidFill>
        </a:ln>
      </dgm:spPr>
      <dgm:t>
        <a:bodyPr/>
        <a:lstStyle/>
        <a:p>
          <a:pPr algn="ctr"/>
          <a:r>
            <a:rPr lang="en-US" dirty="0" smtClean="0"/>
            <a:t>Vince Willmore</a:t>
          </a:r>
          <a:endParaRPr lang="en-US" dirty="0"/>
        </a:p>
      </dgm:t>
    </dgm:pt>
    <dgm:pt modelId="{58489556-4162-422D-A3DB-0573BD6E2F38}">
      <dgm:prSet phldrT="[Text]" custT="1"/>
      <dgm:spPr>
        <a:solidFill>
          <a:srgbClr val="0070C0"/>
        </a:solidFill>
      </dgm:spPr>
      <dgm:t>
        <a:bodyPr/>
        <a:lstStyle/>
        <a:p>
          <a:pPr algn="ctr"/>
          <a:r>
            <a:rPr lang="en-US" sz="1100" b="1" smtClean="0"/>
            <a:t>RESEARCH</a:t>
          </a:r>
          <a:endParaRPr lang="en-US" sz="1100" b="1" dirty="0"/>
        </a:p>
      </dgm:t>
    </dgm:pt>
    <dgm:pt modelId="{20EE8FA1-5131-45E2-AD20-8B4D7D5CA8C7}" type="parTrans" cxnId="{8CA9A372-8B1C-4665-9EF7-704EA2441027}">
      <dgm:prSet/>
      <dgm:spPr>
        <a:ln>
          <a:solidFill>
            <a:srgbClr val="0070C0"/>
          </a:solidFill>
        </a:ln>
      </dgm:spPr>
      <dgm:t>
        <a:bodyPr/>
        <a:lstStyle/>
        <a:p>
          <a:endParaRPr lang="en-US"/>
        </a:p>
      </dgm:t>
    </dgm:pt>
    <dgm:pt modelId="{57B7F160-4257-48A0-9181-0932E553053B}" type="sibTrans" cxnId="{8CA9A372-8B1C-4665-9EF7-704EA2441027}">
      <dgm:prSet custT="1"/>
      <dgm:spPr>
        <a:ln>
          <a:solidFill>
            <a:srgbClr val="0070C0"/>
          </a:solidFill>
        </a:ln>
      </dgm:spPr>
      <dgm:t>
        <a:bodyPr/>
        <a:lstStyle/>
        <a:p>
          <a:pPr algn="ctr"/>
          <a:r>
            <a:rPr lang="en-US" sz="1200" dirty="0" smtClean="0"/>
            <a:t>Meg Riordan &amp; Nichole Veatch</a:t>
          </a:r>
          <a:endParaRPr lang="en-US" sz="1200" dirty="0"/>
        </a:p>
      </dgm:t>
    </dgm:pt>
    <dgm:pt modelId="{5D1A0ADE-C078-49CA-B5D4-3DB0D40493A2}">
      <dgm:prSet phldrT="[Text]" custT="1"/>
      <dgm:spPr>
        <a:solidFill>
          <a:srgbClr val="0070C0"/>
        </a:solidFill>
      </dgm:spPr>
      <dgm:t>
        <a:bodyPr/>
        <a:lstStyle/>
        <a:p>
          <a:pPr algn="ctr"/>
          <a:r>
            <a:rPr lang="en-US" sz="1100" b="1" smtClean="0"/>
            <a:t>YOUTH ADVOCACY</a:t>
          </a:r>
          <a:endParaRPr lang="en-US" sz="1100" b="1" dirty="0"/>
        </a:p>
      </dgm:t>
    </dgm:pt>
    <dgm:pt modelId="{B051F0EE-110C-4ED8-825A-08FFDC73E441}" type="parTrans" cxnId="{64F44E73-FDBF-489D-AB05-19508804EB03}">
      <dgm:prSet/>
      <dgm:spPr>
        <a:ln>
          <a:solidFill>
            <a:srgbClr val="0070C0"/>
          </a:solidFill>
        </a:ln>
      </dgm:spPr>
      <dgm:t>
        <a:bodyPr/>
        <a:lstStyle/>
        <a:p>
          <a:endParaRPr lang="en-US"/>
        </a:p>
      </dgm:t>
    </dgm:pt>
    <dgm:pt modelId="{F4D90238-FF61-4AC8-B77E-DD83EFCA50A7}" type="sibTrans" cxnId="{64F44E73-FDBF-489D-AB05-19508804EB03}">
      <dgm:prSet/>
      <dgm:spPr>
        <a:ln>
          <a:solidFill>
            <a:srgbClr val="0070C0"/>
          </a:solidFill>
        </a:ln>
      </dgm:spPr>
      <dgm:t>
        <a:bodyPr/>
        <a:lstStyle/>
        <a:p>
          <a:pPr algn="ctr"/>
          <a:r>
            <a:rPr lang="en-US" dirty="0" smtClean="0"/>
            <a:t>Gustavo Torrez</a:t>
          </a:r>
          <a:endParaRPr lang="en-US" dirty="0"/>
        </a:p>
      </dgm:t>
    </dgm:pt>
    <dgm:pt modelId="{879DAB46-2AAD-4B25-A2CF-6D62D34C105B}" type="pres">
      <dgm:prSet presAssocID="{4383C671-6FF7-4EC7-AD2A-3BF66CA9FAF5}" presName="hierChild1" presStyleCnt="0">
        <dgm:presLayoutVars>
          <dgm:orgChart val="1"/>
          <dgm:chPref val="1"/>
          <dgm:dir/>
          <dgm:animOne val="branch"/>
          <dgm:animLvl val="lvl"/>
          <dgm:resizeHandles/>
        </dgm:presLayoutVars>
      </dgm:prSet>
      <dgm:spPr/>
      <dgm:t>
        <a:bodyPr/>
        <a:lstStyle/>
        <a:p>
          <a:endParaRPr lang="en-US"/>
        </a:p>
      </dgm:t>
    </dgm:pt>
    <dgm:pt modelId="{BD0275E7-A580-4D35-BDE8-8040E0D894C0}" type="pres">
      <dgm:prSet presAssocID="{E8E4FFE4-73A2-4DFB-9FBA-49CDF5B0CF08}" presName="hierRoot1" presStyleCnt="0">
        <dgm:presLayoutVars>
          <dgm:hierBranch val="init"/>
        </dgm:presLayoutVars>
      </dgm:prSet>
      <dgm:spPr/>
    </dgm:pt>
    <dgm:pt modelId="{C44C62CA-0364-4485-B447-8DE9F624B989}" type="pres">
      <dgm:prSet presAssocID="{E8E4FFE4-73A2-4DFB-9FBA-49CDF5B0CF08}" presName="rootComposite1" presStyleCnt="0"/>
      <dgm:spPr/>
    </dgm:pt>
    <dgm:pt modelId="{1E5B2379-8376-479D-9352-D2FD2475B00B}" type="pres">
      <dgm:prSet presAssocID="{E8E4FFE4-73A2-4DFB-9FBA-49CDF5B0CF08}" presName="rootText1" presStyleLbl="node0" presStyleIdx="0" presStyleCnt="1" custScaleX="142415" custScaleY="109671" custLinFactY="-19556" custLinFactNeighborX="3659" custLinFactNeighborY="-100000">
        <dgm:presLayoutVars>
          <dgm:chMax/>
          <dgm:chPref val="3"/>
        </dgm:presLayoutVars>
      </dgm:prSet>
      <dgm:spPr/>
      <dgm:t>
        <a:bodyPr/>
        <a:lstStyle/>
        <a:p>
          <a:endParaRPr lang="en-US"/>
        </a:p>
      </dgm:t>
    </dgm:pt>
    <dgm:pt modelId="{757F3146-395E-46DF-8F40-89ADEB14CC00}" type="pres">
      <dgm:prSet presAssocID="{E8E4FFE4-73A2-4DFB-9FBA-49CDF5B0CF08}" presName="titleText1" presStyleLbl="fgAcc0" presStyleIdx="0" presStyleCnt="1" custScaleX="97241" custScaleY="128649" custLinFactY="-104373" custLinFactNeighborX="69384" custLinFactNeighborY="-200000">
        <dgm:presLayoutVars>
          <dgm:chMax val="0"/>
          <dgm:chPref val="0"/>
        </dgm:presLayoutVars>
      </dgm:prSet>
      <dgm:spPr/>
      <dgm:t>
        <a:bodyPr/>
        <a:lstStyle/>
        <a:p>
          <a:endParaRPr lang="en-US"/>
        </a:p>
      </dgm:t>
    </dgm:pt>
    <dgm:pt modelId="{41F9ADE5-F3BF-4BC3-BD8A-2D3C37A4D6DE}" type="pres">
      <dgm:prSet presAssocID="{E8E4FFE4-73A2-4DFB-9FBA-49CDF5B0CF08}" presName="rootConnector1" presStyleLbl="node1" presStyleIdx="0" presStyleCnt="7"/>
      <dgm:spPr/>
      <dgm:t>
        <a:bodyPr/>
        <a:lstStyle/>
        <a:p>
          <a:endParaRPr lang="en-US"/>
        </a:p>
      </dgm:t>
    </dgm:pt>
    <dgm:pt modelId="{7E5A19F7-F952-4F11-916F-BA1D7839D8AC}" type="pres">
      <dgm:prSet presAssocID="{E8E4FFE4-73A2-4DFB-9FBA-49CDF5B0CF08}" presName="hierChild2" presStyleCnt="0"/>
      <dgm:spPr/>
    </dgm:pt>
    <dgm:pt modelId="{F3CBC996-1DB6-4046-8886-419E5AAA01F5}" type="pres">
      <dgm:prSet presAssocID="{653CCDA4-4AE0-4CD9-97FF-0EC9683B9B61}" presName="Name37" presStyleLbl="parChTrans1D2" presStyleIdx="0" presStyleCnt="1"/>
      <dgm:spPr/>
      <dgm:t>
        <a:bodyPr/>
        <a:lstStyle/>
        <a:p>
          <a:endParaRPr lang="en-US"/>
        </a:p>
      </dgm:t>
    </dgm:pt>
    <dgm:pt modelId="{9D1DCD17-BF6D-4273-8AB1-737B5B2DB3F0}" type="pres">
      <dgm:prSet presAssocID="{D62DE7FB-4978-4D3B-BE39-34830E438F75}" presName="hierRoot2" presStyleCnt="0">
        <dgm:presLayoutVars>
          <dgm:hierBranch val="init"/>
        </dgm:presLayoutVars>
      </dgm:prSet>
      <dgm:spPr/>
    </dgm:pt>
    <dgm:pt modelId="{55DC0CC1-56C9-4936-88BC-90FB5628B870}" type="pres">
      <dgm:prSet presAssocID="{D62DE7FB-4978-4D3B-BE39-34830E438F75}" presName="rootComposite" presStyleCnt="0"/>
      <dgm:spPr/>
    </dgm:pt>
    <dgm:pt modelId="{3EEDB16A-8AF4-433B-9B85-904A0231FD62}" type="pres">
      <dgm:prSet presAssocID="{D62DE7FB-4978-4D3B-BE39-34830E438F75}" presName="rootText" presStyleLbl="node1" presStyleIdx="0" presStyleCnt="7" custScaleX="113496" custScaleY="120299" custLinFactNeighborX="7983" custLinFactNeighborY="-48521">
        <dgm:presLayoutVars>
          <dgm:chMax/>
          <dgm:chPref val="3"/>
        </dgm:presLayoutVars>
      </dgm:prSet>
      <dgm:spPr/>
      <dgm:t>
        <a:bodyPr/>
        <a:lstStyle/>
        <a:p>
          <a:endParaRPr lang="en-US"/>
        </a:p>
      </dgm:t>
    </dgm:pt>
    <dgm:pt modelId="{4ADF48CE-8EB0-4751-BD88-BDD273BD701A}" type="pres">
      <dgm:prSet presAssocID="{D62DE7FB-4978-4D3B-BE39-34830E438F75}" presName="titleText2" presStyleLbl="fgAcc1" presStyleIdx="0" presStyleCnt="7" custScaleX="68931" custScaleY="134591" custLinFactY="-11025" custLinFactNeighborX="62784" custLinFactNeighborY="-100000">
        <dgm:presLayoutVars>
          <dgm:chMax val="0"/>
          <dgm:chPref val="0"/>
        </dgm:presLayoutVars>
      </dgm:prSet>
      <dgm:spPr/>
      <dgm:t>
        <a:bodyPr/>
        <a:lstStyle/>
        <a:p>
          <a:endParaRPr lang="en-US"/>
        </a:p>
      </dgm:t>
    </dgm:pt>
    <dgm:pt modelId="{83CE2AAE-3A91-467C-A085-8BDE3A0173D3}" type="pres">
      <dgm:prSet presAssocID="{D62DE7FB-4978-4D3B-BE39-34830E438F75}" presName="rootConnector" presStyleLbl="node2" presStyleIdx="0" presStyleCnt="0"/>
      <dgm:spPr/>
      <dgm:t>
        <a:bodyPr/>
        <a:lstStyle/>
        <a:p>
          <a:endParaRPr lang="en-US"/>
        </a:p>
      </dgm:t>
    </dgm:pt>
    <dgm:pt modelId="{9E962BCD-A3DE-432F-B310-880A47486852}" type="pres">
      <dgm:prSet presAssocID="{D62DE7FB-4978-4D3B-BE39-34830E438F75}" presName="hierChild4" presStyleCnt="0"/>
      <dgm:spPr/>
    </dgm:pt>
    <dgm:pt modelId="{9649BFAD-6578-4ED0-AC0D-FD898C39CBBF}" type="pres">
      <dgm:prSet presAssocID="{6EDE56D3-ECA8-48EA-ABAC-50B33508ABF4}" presName="Name37" presStyleLbl="parChTrans1D3" presStyleIdx="0" presStyleCnt="6"/>
      <dgm:spPr/>
      <dgm:t>
        <a:bodyPr/>
        <a:lstStyle/>
        <a:p>
          <a:endParaRPr lang="en-US"/>
        </a:p>
      </dgm:t>
    </dgm:pt>
    <dgm:pt modelId="{E8356652-CABC-4B02-8236-6FB5F87F794D}" type="pres">
      <dgm:prSet presAssocID="{9E066C49-E8E3-4103-A792-9979BF1985AF}" presName="hierRoot2" presStyleCnt="0">
        <dgm:presLayoutVars>
          <dgm:hierBranch val="init"/>
        </dgm:presLayoutVars>
      </dgm:prSet>
      <dgm:spPr/>
    </dgm:pt>
    <dgm:pt modelId="{DA6D7868-436F-479A-9507-1C239C4CE5B1}" type="pres">
      <dgm:prSet presAssocID="{9E066C49-E8E3-4103-A792-9979BF1985AF}" presName="rootComposite" presStyleCnt="0"/>
      <dgm:spPr/>
    </dgm:pt>
    <dgm:pt modelId="{05917D1C-6718-40B0-904A-71BE4F015C92}" type="pres">
      <dgm:prSet presAssocID="{9E066C49-E8E3-4103-A792-9979BF1985AF}" presName="rootText" presStyleLbl="node1" presStyleIdx="1" presStyleCnt="7" custLinFactNeighborX="5217" custLinFactNeighborY="-2446">
        <dgm:presLayoutVars>
          <dgm:chMax/>
          <dgm:chPref val="3"/>
        </dgm:presLayoutVars>
      </dgm:prSet>
      <dgm:spPr/>
      <dgm:t>
        <a:bodyPr/>
        <a:lstStyle/>
        <a:p>
          <a:endParaRPr lang="en-US"/>
        </a:p>
      </dgm:t>
    </dgm:pt>
    <dgm:pt modelId="{CAB3F7DE-BCD6-4531-83D0-1D6B76837ED1}" type="pres">
      <dgm:prSet presAssocID="{9E066C49-E8E3-4103-A792-9979BF1985AF}" presName="titleText2" presStyleLbl="fgAcc1" presStyleIdx="1" presStyleCnt="7" custScaleX="80371" custScaleY="108975">
        <dgm:presLayoutVars>
          <dgm:chMax val="0"/>
          <dgm:chPref val="0"/>
        </dgm:presLayoutVars>
      </dgm:prSet>
      <dgm:spPr/>
      <dgm:t>
        <a:bodyPr/>
        <a:lstStyle/>
        <a:p>
          <a:endParaRPr lang="en-US"/>
        </a:p>
      </dgm:t>
    </dgm:pt>
    <dgm:pt modelId="{A735BD13-C4A3-49C6-96C8-C3393E07905B}" type="pres">
      <dgm:prSet presAssocID="{9E066C49-E8E3-4103-A792-9979BF1985AF}" presName="rootConnector" presStyleLbl="node3" presStyleIdx="0" presStyleCnt="0"/>
      <dgm:spPr/>
      <dgm:t>
        <a:bodyPr/>
        <a:lstStyle/>
        <a:p>
          <a:endParaRPr lang="en-US"/>
        </a:p>
      </dgm:t>
    </dgm:pt>
    <dgm:pt modelId="{26877C93-DECC-4842-BB1E-A15B296BF701}" type="pres">
      <dgm:prSet presAssocID="{9E066C49-E8E3-4103-A792-9979BF1985AF}" presName="hierChild4" presStyleCnt="0"/>
      <dgm:spPr/>
    </dgm:pt>
    <dgm:pt modelId="{47185657-CE20-481B-85D4-BF0B7BCD2EB7}" type="pres">
      <dgm:prSet presAssocID="{9E066C49-E8E3-4103-A792-9979BF1985AF}" presName="hierChild5" presStyleCnt="0"/>
      <dgm:spPr/>
    </dgm:pt>
    <dgm:pt modelId="{9DFDE904-797E-44B6-A121-931CC33F26A6}" type="pres">
      <dgm:prSet presAssocID="{09AEA368-79E5-48FA-8623-C381A6AEE04F}" presName="Name37" presStyleLbl="parChTrans1D3" presStyleIdx="1" presStyleCnt="6"/>
      <dgm:spPr/>
      <dgm:t>
        <a:bodyPr/>
        <a:lstStyle/>
        <a:p>
          <a:endParaRPr lang="en-US"/>
        </a:p>
      </dgm:t>
    </dgm:pt>
    <dgm:pt modelId="{117B9531-E8A0-4947-8141-EF1D6C733608}" type="pres">
      <dgm:prSet presAssocID="{6BC488E2-2344-45DE-8AC7-4BBD0667A11C}" presName="hierRoot2" presStyleCnt="0">
        <dgm:presLayoutVars>
          <dgm:hierBranch val="init"/>
        </dgm:presLayoutVars>
      </dgm:prSet>
      <dgm:spPr/>
    </dgm:pt>
    <dgm:pt modelId="{BEF77D4B-845D-465B-85FC-B426933EB204}" type="pres">
      <dgm:prSet presAssocID="{6BC488E2-2344-45DE-8AC7-4BBD0667A11C}" presName="rootComposite" presStyleCnt="0"/>
      <dgm:spPr/>
    </dgm:pt>
    <dgm:pt modelId="{879BD122-2A04-45C7-9DB1-8E91BBC1F719}" type="pres">
      <dgm:prSet presAssocID="{6BC488E2-2344-45DE-8AC7-4BBD0667A11C}" presName="rootText" presStyleLbl="node1" presStyleIdx="2" presStyleCnt="7">
        <dgm:presLayoutVars>
          <dgm:chMax/>
          <dgm:chPref val="3"/>
        </dgm:presLayoutVars>
      </dgm:prSet>
      <dgm:spPr/>
      <dgm:t>
        <a:bodyPr/>
        <a:lstStyle/>
        <a:p>
          <a:endParaRPr lang="en-US"/>
        </a:p>
      </dgm:t>
    </dgm:pt>
    <dgm:pt modelId="{80671207-FC26-49B8-8BA3-CE79FBE519C9}" type="pres">
      <dgm:prSet presAssocID="{6BC488E2-2344-45DE-8AC7-4BBD0667A11C}" presName="titleText2" presStyleLbl="fgAcc1" presStyleIdx="2" presStyleCnt="7">
        <dgm:presLayoutVars>
          <dgm:chMax val="0"/>
          <dgm:chPref val="0"/>
        </dgm:presLayoutVars>
      </dgm:prSet>
      <dgm:spPr/>
      <dgm:t>
        <a:bodyPr/>
        <a:lstStyle/>
        <a:p>
          <a:endParaRPr lang="en-US"/>
        </a:p>
      </dgm:t>
    </dgm:pt>
    <dgm:pt modelId="{53E3214D-0E17-4AD0-9864-D733599AE408}" type="pres">
      <dgm:prSet presAssocID="{6BC488E2-2344-45DE-8AC7-4BBD0667A11C}" presName="rootConnector" presStyleLbl="node3" presStyleIdx="0" presStyleCnt="0"/>
      <dgm:spPr/>
      <dgm:t>
        <a:bodyPr/>
        <a:lstStyle/>
        <a:p>
          <a:endParaRPr lang="en-US"/>
        </a:p>
      </dgm:t>
    </dgm:pt>
    <dgm:pt modelId="{188C5450-93FA-4EC1-9A45-EB15B443A72A}" type="pres">
      <dgm:prSet presAssocID="{6BC488E2-2344-45DE-8AC7-4BBD0667A11C}" presName="hierChild4" presStyleCnt="0"/>
      <dgm:spPr/>
    </dgm:pt>
    <dgm:pt modelId="{6B9D8EEE-B3C3-4F6A-A30B-C77EF4FFA58B}" type="pres">
      <dgm:prSet presAssocID="{6BC488E2-2344-45DE-8AC7-4BBD0667A11C}" presName="hierChild5" presStyleCnt="0"/>
      <dgm:spPr/>
    </dgm:pt>
    <dgm:pt modelId="{61E6FBF5-8132-4EE8-ABA0-BFEDA1A9D22D}" type="pres">
      <dgm:prSet presAssocID="{D18D864B-8DE5-4A8B-A586-98F8359C9808}" presName="Name37" presStyleLbl="parChTrans1D3" presStyleIdx="2" presStyleCnt="6"/>
      <dgm:spPr/>
      <dgm:t>
        <a:bodyPr/>
        <a:lstStyle/>
        <a:p>
          <a:endParaRPr lang="en-US"/>
        </a:p>
      </dgm:t>
    </dgm:pt>
    <dgm:pt modelId="{9338A648-639F-4F39-8919-09EFA43AEF05}" type="pres">
      <dgm:prSet presAssocID="{D5C3A012-7980-48AA-8EA5-26433397F034}" presName="hierRoot2" presStyleCnt="0">
        <dgm:presLayoutVars>
          <dgm:hierBranch val="init"/>
        </dgm:presLayoutVars>
      </dgm:prSet>
      <dgm:spPr/>
    </dgm:pt>
    <dgm:pt modelId="{23911B0F-1E8D-4962-AC22-40D7920D103D}" type="pres">
      <dgm:prSet presAssocID="{D5C3A012-7980-48AA-8EA5-26433397F034}" presName="rootComposite" presStyleCnt="0"/>
      <dgm:spPr/>
    </dgm:pt>
    <dgm:pt modelId="{1BB59E0C-FCF1-4147-9678-202FB4D3E5AA}" type="pres">
      <dgm:prSet presAssocID="{D5C3A012-7980-48AA-8EA5-26433397F034}" presName="rootText" presStyleLbl="node1" presStyleIdx="3" presStyleCnt="7">
        <dgm:presLayoutVars>
          <dgm:chMax/>
          <dgm:chPref val="3"/>
        </dgm:presLayoutVars>
      </dgm:prSet>
      <dgm:spPr/>
      <dgm:t>
        <a:bodyPr/>
        <a:lstStyle/>
        <a:p>
          <a:endParaRPr lang="en-US"/>
        </a:p>
      </dgm:t>
    </dgm:pt>
    <dgm:pt modelId="{D5A92ABC-BB6F-4318-A2AC-AEAEA491E7C6}" type="pres">
      <dgm:prSet presAssocID="{D5C3A012-7980-48AA-8EA5-26433397F034}" presName="titleText2" presStyleLbl="fgAcc1" presStyleIdx="3" presStyleCnt="7" custScaleX="98831" custScaleY="96173" custLinFactNeighborX="2750" custLinFactNeighborY="17976">
        <dgm:presLayoutVars>
          <dgm:chMax val="0"/>
          <dgm:chPref val="0"/>
        </dgm:presLayoutVars>
      </dgm:prSet>
      <dgm:spPr/>
      <dgm:t>
        <a:bodyPr/>
        <a:lstStyle/>
        <a:p>
          <a:endParaRPr lang="en-US"/>
        </a:p>
      </dgm:t>
    </dgm:pt>
    <dgm:pt modelId="{5E7441C4-E1C8-401D-9825-AC0E7D060D4D}" type="pres">
      <dgm:prSet presAssocID="{D5C3A012-7980-48AA-8EA5-26433397F034}" presName="rootConnector" presStyleLbl="node3" presStyleIdx="0" presStyleCnt="0"/>
      <dgm:spPr/>
      <dgm:t>
        <a:bodyPr/>
        <a:lstStyle/>
        <a:p>
          <a:endParaRPr lang="en-US"/>
        </a:p>
      </dgm:t>
    </dgm:pt>
    <dgm:pt modelId="{0980B05A-C27B-444C-84DA-F51B57563025}" type="pres">
      <dgm:prSet presAssocID="{D5C3A012-7980-48AA-8EA5-26433397F034}" presName="hierChild4" presStyleCnt="0"/>
      <dgm:spPr/>
    </dgm:pt>
    <dgm:pt modelId="{04805866-3C5B-4BCB-9758-707BA8A80590}" type="pres">
      <dgm:prSet presAssocID="{D5C3A012-7980-48AA-8EA5-26433397F034}" presName="hierChild5" presStyleCnt="0"/>
      <dgm:spPr/>
    </dgm:pt>
    <dgm:pt modelId="{73F225E1-CC4C-4155-A964-FA65AE1FAE4E}" type="pres">
      <dgm:prSet presAssocID="{C59B68C6-C1C8-42E6-8E65-61F448969E4F}" presName="Name37" presStyleLbl="parChTrans1D3" presStyleIdx="3" presStyleCnt="6"/>
      <dgm:spPr/>
      <dgm:t>
        <a:bodyPr/>
        <a:lstStyle/>
        <a:p>
          <a:endParaRPr lang="en-US"/>
        </a:p>
      </dgm:t>
    </dgm:pt>
    <dgm:pt modelId="{98297DDD-58E1-47C6-9D77-27F5EFB9F5C8}" type="pres">
      <dgm:prSet presAssocID="{0F5B4659-B580-4F07-8142-0BCD3ED3DD5A}" presName="hierRoot2" presStyleCnt="0">
        <dgm:presLayoutVars>
          <dgm:hierBranch val="init"/>
        </dgm:presLayoutVars>
      </dgm:prSet>
      <dgm:spPr/>
    </dgm:pt>
    <dgm:pt modelId="{BC7319C0-7D48-4909-9CAA-DE3FEEFCBDF0}" type="pres">
      <dgm:prSet presAssocID="{0F5B4659-B580-4F07-8142-0BCD3ED3DD5A}" presName="rootComposite" presStyleCnt="0"/>
      <dgm:spPr/>
    </dgm:pt>
    <dgm:pt modelId="{C602EC64-9DC8-4831-A163-554EA26EE501}" type="pres">
      <dgm:prSet presAssocID="{0F5B4659-B580-4F07-8142-0BCD3ED3DD5A}" presName="rootText" presStyleLbl="node1" presStyleIdx="4" presStyleCnt="7" custScaleX="129667">
        <dgm:presLayoutVars>
          <dgm:chMax/>
          <dgm:chPref val="3"/>
        </dgm:presLayoutVars>
      </dgm:prSet>
      <dgm:spPr/>
      <dgm:t>
        <a:bodyPr/>
        <a:lstStyle/>
        <a:p>
          <a:endParaRPr lang="en-US"/>
        </a:p>
      </dgm:t>
    </dgm:pt>
    <dgm:pt modelId="{F851E030-CB60-4477-A3CE-433303F712BD}" type="pres">
      <dgm:prSet presAssocID="{0F5B4659-B580-4F07-8142-0BCD3ED3DD5A}" presName="titleText2" presStyleLbl="fgAcc1" presStyleIdx="4" presStyleCnt="7">
        <dgm:presLayoutVars>
          <dgm:chMax val="0"/>
          <dgm:chPref val="0"/>
        </dgm:presLayoutVars>
      </dgm:prSet>
      <dgm:spPr/>
      <dgm:t>
        <a:bodyPr/>
        <a:lstStyle/>
        <a:p>
          <a:endParaRPr lang="en-US"/>
        </a:p>
      </dgm:t>
    </dgm:pt>
    <dgm:pt modelId="{8D82AA5B-D479-48C1-B779-D04AA202177E}" type="pres">
      <dgm:prSet presAssocID="{0F5B4659-B580-4F07-8142-0BCD3ED3DD5A}" presName="rootConnector" presStyleLbl="node3" presStyleIdx="0" presStyleCnt="0"/>
      <dgm:spPr/>
      <dgm:t>
        <a:bodyPr/>
        <a:lstStyle/>
        <a:p>
          <a:endParaRPr lang="en-US"/>
        </a:p>
      </dgm:t>
    </dgm:pt>
    <dgm:pt modelId="{7D9F8F8A-05DF-4D3D-8C5A-CCAF31609C99}" type="pres">
      <dgm:prSet presAssocID="{0F5B4659-B580-4F07-8142-0BCD3ED3DD5A}" presName="hierChild4" presStyleCnt="0"/>
      <dgm:spPr/>
    </dgm:pt>
    <dgm:pt modelId="{154B66B5-DEA3-45B0-8389-5D4E84AD7D6E}" type="pres">
      <dgm:prSet presAssocID="{0F5B4659-B580-4F07-8142-0BCD3ED3DD5A}" presName="hierChild5" presStyleCnt="0"/>
      <dgm:spPr/>
    </dgm:pt>
    <dgm:pt modelId="{496425E9-770D-4ED6-8B75-4E88A0E5976A}" type="pres">
      <dgm:prSet presAssocID="{20EE8FA1-5131-45E2-AD20-8B4D7D5CA8C7}" presName="Name37" presStyleLbl="parChTrans1D3" presStyleIdx="4" presStyleCnt="6"/>
      <dgm:spPr/>
      <dgm:t>
        <a:bodyPr/>
        <a:lstStyle/>
        <a:p>
          <a:endParaRPr lang="en-US"/>
        </a:p>
      </dgm:t>
    </dgm:pt>
    <dgm:pt modelId="{457C193F-223E-4F05-831A-6B72A3741A6E}" type="pres">
      <dgm:prSet presAssocID="{58489556-4162-422D-A3DB-0573BD6E2F38}" presName="hierRoot2" presStyleCnt="0">
        <dgm:presLayoutVars>
          <dgm:hierBranch val="init"/>
        </dgm:presLayoutVars>
      </dgm:prSet>
      <dgm:spPr/>
    </dgm:pt>
    <dgm:pt modelId="{1B56FAD6-D473-468A-94E8-BC57060ADBE3}" type="pres">
      <dgm:prSet presAssocID="{58489556-4162-422D-A3DB-0573BD6E2F38}" presName="rootComposite" presStyleCnt="0"/>
      <dgm:spPr/>
    </dgm:pt>
    <dgm:pt modelId="{140886F9-F17C-4C4B-A048-D95458AAFF58}" type="pres">
      <dgm:prSet presAssocID="{58489556-4162-422D-A3DB-0573BD6E2F38}" presName="rootText" presStyleLbl="node1" presStyleIdx="5" presStyleCnt="7">
        <dgm:presLayoutVars>
          <dgm:chMax/>
          <dgm:chPref val="3"/>
        </dgm:presLayoutVars>
      </dgm:prSet>
      <dgm:spPr/>
      <dgm:t>
        <a:bodyPr/>
        <a:lstStyle/>
        <a:p>
          <a:endParaRPr lang="en-US"/>
        </a:p>
      </dgm:t>
    </dgm:pt>
    <dgm:pt modelId="{CAFE3A93-355B-4B4A-B8A6-B8005AF0909D}" type="pres">
      <dgm:prSet presAssocID="{58489556-4162-422D-A3DB-0573BD6E2F38}" presName="titleText2" presStyleLbl="fgAcc1" presStyleIdx="5" presStyleCnt="7" custScaleX="111731" custScaleY="193427" custLinFactNeighborX="-99" custLinFactNeighborY="75369">
        <dgm:presLayoutVars>
          <dgm:chMax val="0"/>
          <dgm:chPref val="0"/>
        </dgm:presLayoutVars>
      </dgm:prSet>
      <dgm:spPr/>
      <dgm:t>
        <a:bodyPr/>
        <a:lstStyle/>
        <a:p>
          <a:endParaRPr lang="en-US"/>
        </a:p>
      </dgm:t>
    </dgm:pt>
    <dgm:pt modelId="{5E994ECE-0694-410F-B79B-57AC8347843F}" type="pres">
      <dgm:prSet presAssocID="{58489556-4162-422D-A3DB-0573BD6E2F38}" presName="rootConnector" presStyleLbl="node3" presStyleIdx="0" presStyleCnt="0"/>
      <dgm:spPr/>
      <dgm:t>
        <a:bodyPr/>
        <a:lstStyle/>
        <a:p>
          <a:endParaRPr lang="en-US"/>
        </a:p>
      </dgm:t>
    </dgm:pt>
    <dgm:pt modelId="{CE00FF1D-B157-4160-932B-A38C7DE831D2}" type="pres">
      <dgm:prSet presAssocID="{58489556-4162-422D-A3DB-0573BD6E2F38}" presName="hierChild4" presStyleCnt="0"/>
      <dgm:spPr/>
    </dgm:pt>
    <dgm:pt modelId="{3344BE00-7728-44DF-884D-C9F33F56021D}" type="pres">
      <dgm:prSet presAssocID="{58489556-4162-422D-A3DB-0573BD6E2F38}" presName="hierChild5" presStyleCnt="0"/>
      <dgm:spPr/>
    </dgm:pt>
    <dgm:pt modelId="{B2172CAD-9B00-4BFC-81D9-5827A98A53E8}" type="pres">
      <dgm:prSet presAssocID="{B051F0EE-110C-4ED8-825A-08FFDC73E441}" presName="Name37" presStyleLbl="parChTrans1D3" presStyleIdx="5" presStyleCnt="6"/>
      <dgm:spPr/>
      <dgm:t>
        <a:bodyPr/>
        <a:lstStyle/>
        <a:p>
          <a:endParaRPr lang="en-US"/>
        </a:p>
      </dgm:t>
    </dgm:pt>
    <dgm:pt modelId="{25B3FA7C-2308-47AF-A747-6B4073DE4082}" type="pres">
      <dgm:prSet presAssocID="{5D1A0ADE-C078-49CA-B5D4-3DB0D40493A2}" presName="hierRoot2" presStyleCnt="0">
        <dgm:presLayoutVars>
          <dgm:hierBranch val="init"/>
        </dgm:presLayoutVars>
      </dgm:prSet>
      <dgm:spPr/>
    </dgm:pt>
    <dgm:pt modelId="{36062384-CC2B-4991-918A-47A0EC75BF13}" type="pres">
      <dgm:prSet presAssocID="{5D1A0ADE-C078-49CA-B5D4-3DB0D40493A2}" presName="rootComposite" presStyleCnt="0"/>
      <dgm:spPr/>
    </dgm:pt>
    <dgm:pt modelId="{8FF665A1-C472-4BBE-AEF6-9019C16B49B9}" type="pres">
      <dgm:prSet presAssocID="{5D1A0ADE-C078-49CA-B5D4-3DB0D40493A2}" presName="rootText" presStyleLbl="node1" presStyleIdx="6" presStyleCnt="7">
        <dgm:presLayoutVars>
          <dgm:chMax/>
          <dgm:chPref val="3"/>
        </dgm:presLayoutVars>
      </dgm:prSet>
      <dgm:spPr/>
      <dgm:t>
        <a:bodyPr/>
        <a:lstStyle/>
        <a:p>
          <a:endParaRPr lang="en-US"/>
        </a:p>
      </dgm:t>
    </dgm:pt>
    <dgm:pt modelId="{7275D363-7483-4EEE-9BD4-AE63F7BED7FA}" type="pres">
      <dgm:prSet presAssocID="{5D1A0ADE-C078-49CA-B5D4-3DB0D40493A2}" presName="titleText2" presStyleLbl="fgAcc1" presStyleIdx="6" presStyleCnt="7">
        <dgm:presLayoutVars>
          <dgm:chMax val="0"/>
          <dgm:chPref val="0"/>
        </dgm:presLayoutVars>
      </dgm:prSet>
      <dgm:spPr/>
      <dgm:t>
        <a:bodyPr/>
        <a:lstStyle/>
        <a:p>
          <a:endParaRPr lang="en-US"/>
        </a:p>
      </dgm:t>
    </dgm:pt>
    <dgm:pt modelId="{7AC09981-8BCA-4FF9-86B9-3867EF3970FD}" type="pres">
      <dgm:prSet presAssocID="{5D1A0ADE-C078-49CA-B5D4-3DB0D40493A2}" presName="rootConnector" presStyleLbl="node3" presStyleIdx="0" presStyleCnt="0"/>
      <dgm:spPr/>
      <dgm:t>
        <a:bodyPr/>
        <a:lstStyle/>
        <a:p>
          <a:endParaRPr lang="en-US"/>
        </a:p>
      </dgm:t>
    </dgm:pt>
    <dgm:pt modelId="{FE9E38A1-7342-4643-8A68-EE1A3EC9DADE}" type="pres">
      <dgm:prSet presAssocID="{5D1A0ADE-C078-49CA-B5D4-3DB0D40493A2}" presName="hierChild4" presStyleCnt="0"/>
      <dgm:spPr/>
    </dgm:pt>
    <dgm:pt modelId="{4146B4CA-A1B1-4879-861D-7A0957663E4A}" type="pres">
      <dgm:prSet presAssocID="{5D1A0ADE-C078-49CA-B5D4-3DB0D40493A2}" presName="hierChild5" presStyleCnt="0"/>
      <dgm:spPr/>
    </dgm:pt>
    <dgm:pt modelId="{62483C32-1902-4A2A-B294-22A44DEC651C}" type="pres">
      <dgm:prSet presAssocID="{D62DE7FB-4978-4D3B-BE39-34830E438F75}" presName="hierChild5" presStyleCnt="0"/>
      <dgm:spPr/>
    </dgm:pt>
    <dgm:pt modelId="{0D43558A-35A5-430A-B598-29EF2D1B9332}" type="pres">
      <dgm:prSet presAssocID="{E8E4FFE4-73A2-4DFB-9FBA-49CDF5B0CF08}" presName="hierChild3" presStyleCnt="0"/>
      <dgm:spPr/>
    </dgm:pt>
  </dgm:ptLst>
  <dgm:cxnLst>
    <dgm:cxn modelId="{0C51FF8E-011A-4A04-9F09-0173F8307831}" type="presOf" srcId="{AD3F1BA0-87C1-4A00-910A-A44F7105C040}" destId="{80671207-FC26-49B8-8BA3-CE79FBE519C9}" srcOrd="0" destOrd="0" presId="urn:microsoft.com/office/officeart/2008/layout/NameandTitleOrganizationalChart"/>
    <dgm:cxn modelId="{8CA9A372-8B1C-4665-9EF7-704EA2441027}" srcId="{D62DE7FB-4978-4D3B-BE39-34830E438F75}" destId="{58489556-4162-422D-A3DB-0573BD6E2F38}" srcOrd="4" destOrd="0" parTransId="{20EE8FA1-5131-45E2-AD20-8B4D7D5CA8C7}" sibTransId="{57B7F160-4257-48A0-9181-0932E553053B}"/>
    <dgm:cxn modelId="{0EBFD917-5BB0-47D3-A857-50C28E7784DC}" type="presOf" srcId="{D5C3A012-7980-48AA-8EA5-26433397F034}" destId="{5E7441C4-E1C8-401D-9825-AC0E7D060D4D}" srcOrd="1" destOrd="0" presId="urn:microsoft.com/office/officeart/2008/layout/NameandTitleOrganizationalChart"/>
    <dgm:cxn modelId="{74A8A8FF-C544-4D35-BBA6-5C5E3E457EC3}" type="presOf" srcId="{2D8752F4-0B79-49C0-B4C5-5D879C4A51F4}" destId="{757F3146-395E-46DF-8F40-89ADEB14CC00}" srcOrd="0" destOrd="0" presId="urn:microsoft.com/office/officeart/2008/layout/NameandTitleOrganizationalChart"/>
    <dgm:cxn modelId="{8AA5BB8F-F919-41CD-8D67-D85D962E0C8A}" srcId="{4383C671-6FF7-4EC7-AD2A-3BF66CA9FAF5}" destId="{E8E4FFE4-73A2-4DFB-9FBA-49CDF5B0CF08}" srcOrd="0" destOrd="0" parTransId="{75132EAD-3258-413C-AFCC-9E5D0BB38EE3}" sibTransId="{2D8752F4-0B79-49C0-B4C5-5D879C4A51F4}"/>
    <dgm:cxn modelId="{B7024B3F-9626-4433-93EE-B406A5533EF5}" type="presOf" srcId="{58489556-4162-422D-A3DB-0573BD6E2F38}" destId="{140886F9-F17C-4C4B-A048-D95458AAFF58}" srcOrd="0" destOrd="0" presId="urn:microsoft.com/office/officeart/2008/layout/NameandTitleOrganizationalChart"/>
    <dgm:cxn modelId="{7BA62E83-E154-4A50-9ABC-3919343DE834}" type="presOf" srcId="{0BA5F3D2-9A9B-4925-A6D6-735EA3844E1F}" destId="{F851E030-CB60-4477-A3CE-433303F712BD}" srcOrd="0" destOrd="0" presId="urn:microsoft.com/office/officeart/2008/layout/NameandTitleOrganizationalChart"/>
    <dgm:cxn modelId="{26225C81-9059-4EF5-AE75-86147D3F8F17}" type="presOf" srcId="{09AEA368-79E5-48FA-8623-C381A6AEE04F}" destId="{9DFDE904-797E-44B6-A121-931CC33F26A6}" srcOrd="0" destOrd="0" presId="urn:microsoft.com/office/officeart/2008/layout/NameandTitleOrganizationalChart"/>
    <dgm:cxn modelId="{91651A09-A51B-4A25-BA25-E4CE973628A4}" srcId="{D62DE7FB-4978-4D3B-BE39-34830E438F75}" destId="{D5C3A012-7980-48AA-8EA5-26433397F034}" srcOrd="2" destOrd="0" parTransId="{D18D864B-8DE5-4A8B-A586-98F8359C9808}" sibTransId="{52539B80-EC40-4DB2-B61C-FE7951D6ABB1}"/>
    <dgm:cxn modelId="{6AABC546-1F1F-4BFC-AE96-91C3CFBAB2E9}" type="presOf" srcId="{D62DE7FB-4978-4D3B-BE39-34830E438F75}" destId="{83CE2AAE-3A91-467C-A085-8BDE3A0173D3}" srcOrd="1" destOrd="0" presId="urn:microsoft.com/office/officeart/2008/layout/NameandTitleOrganizationalChart"/>
    <dgm:cxn modelId="{D1BD7850-2657-4117-9C44-55274A4484A2}" type="presOf" srcId="{E8E4FFE4-73A2-4DFB-9FBA-49CDF5B0CF08}" destId="{41F9ADE5-F3BF-4BC3-BD8A-2D3C37A4D6DE}" srcOrd="1" destOrd="0" presId="urn:microsoft.com/office/officeart/2008/layout/NameandTitleOrganizationalChart"/>
    <dgm:cxn modelId="{74167100-3080-4848-8225-1A523BD6405A}" type="presOf" srcId="{EF994EA9-05B2-4222-8859-AC737649188E}" destId="{4ADF48CE-8EB0-4751-BD88-BDD273BD701A}" srcOrd="0" destOrd="0" presId="urn:microsoft.com/office/officeart/2008/layout/NameandTitleOrganizationalChart"/>
    <dgm:cxn modelId="{DF063770-A041-4996-AD0D-335600E287E4}" type="presOf" srcId="{58489556-4162-422D-A3DB-0573BD6E2F38}" destId="{5E994ECE-0694-410F-B79B-57AC8347843F}" srcOrd="1" destOrd="0" presId="urn:microsoft.com/office/officeart/2008/layout/NameandTitleOrganizationalChart"/>
    <dgm:cxn modelId="{73094199-83D9-49FD-8BC8-5FF95292F23F}" type="presOf" srcId="{6EDE56D3-ECA8-48EA-ABAC-50B33508ABF4}" destId="{9649BFAD-6578-4ED0-AC0D-FD898C39CBBF}" srcOrd="0" destOrd="0" presId="urn:microsoft.com/office/officeart/2008/layout/NameandTitleOrganizationalChart"/>
    <dgm:cxn modelId="{4D73F2D2-E172-4CA2-83D8-44EE849F564A}" type="presOf" srcId="{9E066C49-E8E3-4103-A792-9979BF1985AF}" destId="{05917D1C-6718-40B0-904A-71BE4F015C92}" srcOrd="0" destOrd="0" presId="urn:microsoft.com/office/officeart/2008/layout/NameandTitleOrganizationalChart"/>
    <dgm:cxn modelId="{ABE91C8B-7D3E-4EDD-AA44-7E4CDAD80D8D}" type="presOf" srcId="{6BC488E2-2344-45DE-8AC7-4BBD0667A11C}" destId="{53E3214D-0E17-4AD0-9864-D733599AE408}" srcOrd="1" destOrd="0" presId="urn:microsoft.com/office/officeart/2008/layout/NameandTitleOrganizationalChart"/>
    <dgm:cxn modelId="{64F44E73-FDBF-489D-AB05-19508804EB03}" srcId="{D62DE7FB-4978-4D3B-BE39-34830E438F75}" destId="{5D1A0ADE-C078-49CA-B5D4-3DB0D40493A2}" srcOrd="5" destOrd="0" parTransId="{B051F0EE-110C-4ED8-825A-08FFDC73E441}" sibTransId="{F4D90238-FF61-4AC8-B77E-DD83EFCA50A7}"/>
    <dgm:cxn modelId="{3C4FB6BF-7C88-46D6-8258-CA81C2A967FD}" type="presOf" srcId="{20EE8FA1-5131-45E2-AD20-8B4D7D5CA8C7}" destId="{496425E9-770D-4ED6-8B75-4E88A0E5976A}" srcOrd="0" destOrd="0" presId="urn:microsoft.com/office/officeart/2008/layout/NameandTitleOrganizationalChart"/>
    <dgm:cxn modelId="{B1DB4E9E-0F24-49E1-A910-57B3CBFB04ED}" type="presOf" srcId="{F4D90238-FF61-4AC8-B77E-DD83EFCA50A7}" destId="{7275D363-7483-4EEE-9BD4-AE63F7BED7FA}" srcOrd="0" destOrd="0" presId="urn:microsoft.com/office/officeart/2008/layout/NameandTitleOrganizationalChart"/>
    <dgm:cxn modelId="{A214345F-E94C-4385-A951-052895796445}" type="presOf" srcId="{4383C671-6FF7-4EC7-AD2A-3BF66CA9FAF5}" destId="{879DAB46-2AAD-4B25-A2CF-6D62D34C105B}" srcOrd="0" destOrd="0" presId="urn:microsoft.com/office/officeart/2008/layout/NameandTitleOrganizationalChart"/>
    <dgm:cxn modelId="{5C622830-FB68-43BB-8469-256A9107DE7B}" type="presOf" srcId="{0F5B4659-B580-4F07-8142-0BCD3ED3DD5A}" destId="{8D82AA5B-D479-48C1-B779-D04AA202177E}" srcOrd="1" destOrd="0" presId="urn:microsoft.com/office/officeart/2008/layout/NameandTitleOrganizationalChart"/>
    <dgm:cxn modelId="{B2EF3613-C7B2-49D2-8D89-F5116C54E715}" type="presOf" srcId="{B051F0EE-110C-4ED8-825A-08FFDC73E441}" destId="{B2172CAD-9B00-4BFC-81D9-5827A98A53E8}" srcOrd="0" destOrd="0" presId="urn:microsoft.com/office/officeart/2008/layout/NameandTitleOrganizationalChart"/>
    <dgm:cxn modelId="{DE7FA78B-872C-48E2-BE30-BB2F18218070}" type="presOf" srcId="{6BC488E2-2344-45DE-8AC7-4BBD0667A11C}" destId="{879BD122-2A04-45C7-9DB1-8E91BBC1F719}" srcOrd="0" destOrd="0" presId="urn:microsoft.com/office/officeart/2008/layout/NameandTitleOrganizationalChart"/>
    <dgm:cxn modelId="{6A97C7FF-8D1F-4FC3-963A-2973F6DF9717}" type="presOf" srcId="{0F5B4659-B580-4F07-8142-0BCD3ED3DD5A}" destId="{C602EC64-9DC8-4831-A163-554EA26EE501}" srcOrd="0" destOrd="0" presId="urn:microsoft.com/office/officeart/2008/layout/NameandTitleOrganizationalChart"/>
    <dgm:cxn modelId="{FB0FA4BF-849E-4772-9DA6-047CAFC41761}" srcId="{D62DE7FB-4978-4D3B-BE39-34830E438F75}" destId="{6BC488E2-2344-45DE-8AC7-4BBD0667A11C}" srcOrd="1" destOrd="0" parTransId="{09AEA368-79E5-48FA-8623-C381A6AEE04F}" sibTransId="{AD3F1BA0-87C1-4A00-910A-A44F7105C040}"/>
    <dgm:cxn modelId="{342819CB-9158-48E9-AEE4-B5B863D62899}" type="presOf" srcId="{653CCDA4-4AE0-4CD9-97FF-0EC9683B9B61}" destId="{F3CBC996-1DB6-4046-8886-419E5AAA01F5}" srcOrd="0" destOrd="0" presId="urn:microsoft.com/office/officeart/2008/layout/NameandTitleOrganizationalChart"/>
    <dgm:cxn modelId="{C922AA3A-13D5-4A7D-B121-078AD14F3650}" type="presOf" srcId="{5D1A0ADE-C078-49CA-B5D4-3DB0D40493A2}" destId="{7AC09981-8BCA-4FF9-86B9-3867EF3970FD}" srcOrd="1" destOrd="0" presId="urn:microsoft.com/office/officeart/2008/layout/NameandTitleOrganizationalChart"/>
    <dgm:cxn modelId="{F41B23EF-5385-42E6-A0F1-44EB930A61BC}" type="presOf" srcId="{D5C3A012-7980-48AA-8EA5-26433397F034}" destId="{1BB59E0C-FCF1-4147-9678-202FB4D3E5AA}" srcOrd="0" destOrd="0" presId="urn:microsoft.com/office/officeart/2008/layout/NameandTitleOrganizationalChart"/>
    <dgm:cxn modelId="{1965228B-BA87-4267-A952-BF36CCB7AF21}" srcId="{E8E4FFE4-73A2-4DFB-9FBA-49CDF5B0CF08}" destId="{D62DE7FB-4978-4D3B-BE39-34830E438F75}" srcOrd="0" destOrd="0" parTransId="{653CCDA4-4AE0-4CD9-97FF-0EC9683B9B61}" sibTransId="{EF994EA9-05B2-4222-8859-AC737649188E}"/>
    <dgm:cxn modelId="{30241EF1-3C01-4060-9CA5-6A7DA1881505}" type="presOf" srcId="{57B7F160-4257-48A0-9181-0932E553053B}" destId="{CAFE3A93-355B-4B4A-B8A6-B8005AF0909D}" srcOrd="0" destOrd="0" presId="urn:microsoft.com/office/officeart/2008/layout/NameandTitleOrganizationalChart"/>
    <dgm:cxn modelId="{5BF5E014-EBF9-4322-A76E-2BFBA6536610}" type="presOf" srcId="{D62DE7FB-4978-4D3B-BE39-34830E438F75}" destId="{3EEDB16A-8AF4-433B-9B85-904A0231FD62}" srcOrd="0" destOrd="0" presId="urn:microsoft.com/office/officeart/2008/layout/NameandTitleOrganizationalChart"/>
    <dgm:cxn modelId="{87BB776E-44CA-4F9E-9ECC-62614304FF33}" type="presOf" srcId="{5811A13F-9028-4700-AD7B-8508E854B5B2}" destId="{CAB3F7DE-BCD6-4531-83D0-1D6B76837ED1}" srcOrd="0" destOrd="0" presId="urn:microsoft.com/office/officeart/2008/layout/NameandTitleOrganizationalChart"/>
    <dgm:cxn modelId="{1C964578-2C59-4833-8730-98E0D80C7C3B}" type="presOf" srcId="{C59B68C6-C1C8-42E6-8E65-61F448969E4F}" destId="{73F225E1-CC4C-4155-A964-FA65AE1FAE4E}" srcOrd="0" destOrd="0" presId="urn:microsoft.com/office/officeart/2008/layout/NameandTitleOrganizationalChart"/>
    <dgm:cxn modelId="{25CEF8A8-1FC8-4ABE-8502-F0045F9F5630}" srcId="{D62DE7FB-4978-4D3B-BE39-34830E438F75}" destId="{9E066C49-E8E3-4103-A792-9979BF1985AF}" srcOrd="0" destOrd="0" parTransId="{6EDE56D3-ECA8-48EA-ABAC-50B33508ABF4}" sibTransId="{5811A13F-9028-4700-AD7B-8508E854B5B2}"/>
    <dgm:cxn modelId="{1B34B7C3-90B9-48A5-BB5A-A92F1AB8CCDA}" srcId="{D62DE7FB-4978-4D3B-BE39-34830E438F75}" destId="{0F5B4659-B580-4F07-8142-0BCD3ED3DD5A}" srcOrd="3" destOrd="0" parTransId="{C59B68C6-C1C8-42E6-8E65-61F448969E4F}" sibTransId="{0BA5F3D2-9A9B-4925-A6D6-735EA3844E1F}"/>
    <dgm:cxn modelId="{383B405E-588A-42A5-9522-B3FA072B1DFB}" type="presOf" srcId="{E8E4FFE4-73A2-4DFB-9FBA-49CDF5B0CF08}" destId="{1E5B2379-8376-479D-9352-D2FD2475B00B}" srcOrd="0" destOrd="0" presId="urn:microsoft.com/office/officeart/2008/layout/NameandTitleOrganizationalChart"/>
    <dgm:cxn modelId="{C5A7B572-DA0D-42BC-A933-335148402713}" type="presOf" srcId="{52539B80-EC40-4DB2-B61C-FE7951D6ABB1}" destId="{D5A92ABC-BB6F-4318-A2AC-AEAEA491E7C6}" srcOrd="0" destOrd="0" presId="urn:microsoft.com/office/officeart/2008/layout/NameandTitleOrganizationalChart"/>
    <dgm:cxn modelId="{36BA6DDF-F2E4-4ECB-B5E6-D0C710E3BD49}" type="presOf" srcId="{9E066C49-E8E3-4103-A792-9979BF1985AF}" destId="{A735BD13-C4A3-49C6-96C8-C3393E07905B}" srcOrd="1" destOrd="0" presId="urn:microsoft.com/office/officeart/2008/layout/NameandTitleOrganizationalChart"/>
    <dgm:cxn modelId="{18C1D751-96B0-41C2-AC21-6852D4BCE37E}" type="presOf" srcId="{5D1A0ADE-C078-49CA-B5D4-3DB0D40493A2}" destId="{8FF665A1-C472-4BBE-AEF6-9019C16B49B9}" srcOrd="0" destOrd="0" presId="urn:microsoft.com/office/officeart/2008/layout/NameandTitleOrganizationalChart"/>
    <dgm:cxn modelId="{9CC1D2DA-2B2B-444E-A835-D449686A4141}" type="presOf" srcId="{D18D864B-8DE5-4A8B-A586-98F8359C9808}" destId="{61E6FBF5-8132-4EE8-ABA0-BFEDA1A9D22D}" srcOrd="0" destOrd="0" presId="urn:microsoft.com/office/officeart/2008/layout/NameandTitleOrganizationalChart"/>
    <dgm:cxn modelId="{DDD0D4FC-8BC6-416D-97D6-A5903072F3C0}" type="presParOf" srcId="{879DAB46-2AAD-4B25-A2CF-6D62D34C105B}" destId="{BD0275E7-A580-4D35-BDE8-8040E0D894C0}" srcOrd="0" destOrd="0" presId="urn:microsoft.com/office/officeart/2008/layout/NameandTitleOrganizationalChart"/>
    <dgm:cxn modelId="{63023B58-CC47-4531-AF65-C82A671F3EA0}" type="presParOf" srcId="{BD0275E7-A580-4D35-BDE8-8040E0D894C0}" destId="{C44C62CA-0364-4485-B447-8DE9F624B989}" srcOrd="0" destOrd="0" presId="urn:microsoft.com/office/officeart/2008/layout/NameandTitleOrganizationalChart"/>
    <dgm:cxn modelId="{9992CA49-4FFF-4E8F-997F-24D44A901E99}" type="presParOf" srcId="{C44C62CA-0364-4485-B447-8DE9F624B989}" destId="{1E5B2379-8376-479D-9352-D2FD2475B00B}" srcOrd="0" destOrd="0" presId="urn:microsoft.com/office/officeart/2008/layout/NameandTitleOrganizationalChart"/>
    <dgm:cxn modelId="{927CCDCB-FD26-446F-9E9F-A10A3C1BCF6D}" type="presParOf" srcId="{C44C62CA-0364-4485-B447-8DE9F624B989}" destId="{757F3146-395E-46DF-8F40-89ADEB14CC00}" srcOrd="1" destOrd="0" presId="urn:microsoft.com/office/officeart/2008/layout/NameandTitleOrganizationalChart"/>
    <dgm:cxn modelId="{D9CFC0E8-BE6B-4389-B6D7-0B3DFC5C6C28}" type="presParOf" srcId="{C44C62CA-0364-4485-B447-8DE9F624B989}" destId="{41F9ADE5-F3BF-4BC3-BD8A-2D3C37A4D6DE}" srcOrd="2" destOrd="0" presId="urn:microsoft.com/office/officeart/2008/layout/NameandTitleOrganizationalChart"/>
    <dgm:cxn modelId="{05393553-C026-4131-9383-665B5422496E}" type="presParOf" srcId="{BD0275E7-A580-4D35-BDE8-8040E0D894C0}" destId="{7E5A19F7-F952-4F11-916F-BA1D7839D8AC}" srcOrd="1" destOrd="0" presId="urn:microsoft.com/office/officeart/2008/layout/NameandTitleOrganizationalChart"/>
    <dgm:cxn modelId="{F54BA75F-2073-4A50-B54A-CE5D6569D896}" type="presParOf" srcId="{7E5A19F7-F952-4F11-916F-BA1D7839D8AC}" destId="{F3CBC996-1DB6-4046-8886-419E5AAA01F5}" srcOrd="0" destOrd="0" presId="urn:microsoft.com/office/officeart/2008/layout/NameandTitleOrganizationalChart"/>
    <dgm:cxn modelId="{0810F085-23EC-4DC3-9231-C549C2B28A21}" type="presParOf" srcId="{7E5A19F7-F952-4F11-916F-BA1D7839D8AC}" destId="{9D1DCD17-BF6D-4273-8AB1-737B5B2DB3F0}" srcOrd="1" destOrd="0" presId="urn:microsoft.com/office/officeart/2008/layout/NameandTitleOrganizationalChart"/>
    <dgm:cxn modelId="{EA0E9A41-DF85-463F-A70F-8C7DFB13D7B7}" type="presParOf" srcId="{9D1DCD17-BF6D-4273-8AB1-737B5B2DB3F0}" destId="{55DC0CC1-56C9-4936-88BC-90FB5628B870}" srcOrd="0" destOrd="0" presId="urn:microsoft.com/office/officeart/2008/layout/NameandTitleOrganizationalChart"/>
    <dgm:cxn modelId="{63E3D16A-9928-4782-BB58-4F951EFA1EA8}" type="presParOf" srcId="{55DC0CC1-56C9-4936-88BC-90FB5628B870}" destId="{3EEDB16A-8AF4-433B-9B85-904A0231FD62}" srcOrd="0" destOrd="0" presId="urn:microsoft.com/office/officeart/2008/layout/NameandTitleOrganizationalChart"/>
    <dgm:cxn modelId="{5BC08E89-551E-4E46-BC66-C711ABE7E221}" type="presParOf" srcId="{55DC0CC1-56C9-4936-88BC-90FB5628B870}" destId="{4ADF48CE-8EB0-4751-BD88-BDD273BD701A}" srcOrd="1" destOrd="0" presId="urn:microsoft.com/office/officeart/2008/layout/NameandTitleOrganizationalChart"/>
    <dgm:cxn modelId="{0EE96E46-9DF2-4DE0-8465-8FAEAFD647E6}" type="presParOf" srcId="{55DC0CC1-56C9-4936-88BC-90FB5628B870}" destId="{83CE2AAE-3A91-467C-A085-8BDE3A0173D3}" srcOrd="2" destOrd="0" presId="urn:microsoft.com/office/officeart/2008/layout/NameandTitleOrganizationalChart"/>
    <dgm:cxn modelId="{85952EF9-9113-4E22-8EA7-B56D01656124}" type="presParOf" srcId="{9D1DCD17-BF6D-4273-8AB1-737B5B2DB3F0}" destId="{9E962BCD-A3DE-432F-B310-880A47486852}" srcOrd="1" destOrd="0" presId="urn:microsoft.com/office/officeart/2008/layout/NameandTitleOrganizationalChart"/>
    <dgm:cxn modelId="{9A924DD0-A921-499D-970B-CE64940A29A6}" type="presParOf" srcId="{9E962BCD-A3DE-432F-B310-880A47486852}" destId="{9649BFAD-6578-4ED0-AC0D-FD898C39CBBF}" srcOrd="0" destOrd="0" presId="urn:microsoft.com/office/officeart/2008/layout/NameandTitleOrganizationalChart"/>
    <dgm:cxn modelId="{7F3F478B-9829-47B4-A1FC-788512194A47}" type="presParOf" srcId="{9E962BCD-A3DE-432F-B310-880A47486852}" destId="{E8356652-CABC-4B02-8236-6FB5F87F794D}" srcOrd="1" destOrd="0" presId="urn:microsoft.com/office/officeart/2008/layout/NameandTitleOrganizationalChart"/>
    <dgm:cxn modelId="{B38677F7-508B-4DF0-9B22-636BA21C1A29}" type="presParOf" srcId="{E8356652-CABC-4B02-8236-6FB5F87F794D}" destId="{DA6D7868-436F-479A-9507-1C239C4CE5B1}" srcOrd="0" destOrd="0" presId="urn:microsoft.com/office/officeart/2008/layout/NameandTitleOrganizationalChart"/>
    <dgm:cxn modelId="{475EFA31-8F46-4C67-8FB6-B796D2D3D982}" type="presParOf" srcId="{DA6D7868-436F-479A-9507-1C239C4CE5B1}" destId="{05917D1C-6718-40B0-904A-71BE4F015C92}" srcOrd="0" destOrd="0" presId="urn:microsoft.com/office/officeart/2008/layout/NameandTitleOrganizationalChart"/>
    <dgm:cxn modelId="{B0DF93E4-849E-48A1-8FB9-80981E821A0E}" type="presParOf" srcId="{DA6D7868-436F-479A-9507-1C239C4CE5B1}" destId="{CAB3F7DE-BCD6-4531-83D0-1D6B76837ED1}" srcOrd="1" destOrd="0" presId="urn:microsoft.com/office/officeart/2008/layout/NameandTitleOrganizationalChart"/>
    <dgm:cxn modelId="{71226F7B-0CF8-4563-9E7C-B9F3F08303EC}" type="presParOf" srcId="{DA6D7868-436F-479A-9507-1C239C4CE5B1}" destId="{A735BD13-C4A3-49C6-96C8-C3393E07905B}" srcOrd="2" destOrd="0" presId="urn:microsoft.com/office/officeart/2008/layout/NameandTitleOrganizationalChart"/>
    <dgm:cxn modelId="{1CE4E6A0-CCC7-493F-8FD4-BE98A3B1270D}" type="presParOf" srcId="{E8356652-CABC-4B02-8236-6FB5F87F794D}" destId="{26877C93-DECC-4842-BB1E-A15B296BF701}" srcOrd="1" destOrd="0" presId="urn:microsoft.com/office/officeart/2008/layout/NameandTitleOrganizationalChart"/>
    <dgm:cxn modelId="{E0BE0229-2B96-4934-8664-1B8A2EB5D080}" type="presParOf" srcId="{E8356652-CABC-4B02-8236-6FB5F87F794D}" destId="{47185657-CE20-481B-85D4-BF0B7BCD2EB7}" srcOrd="2" destOrd="0" presId="urn:microsoft.com/office/officeart/2008/layout/NameandTitleOrganizationalChart"/>
    <dgm:cxn modelId="{6A900EEA-898C-4779-AC95-1B74317570BC}" type="presParOf" srcId="{9E962BCD-A3DE-432F-B310-880A47486852}" destId="{9DFDE904-797E-44B6-A121-931CC33F26A6}" srcOrd="2" destOrd="0" presId="urn:microsoft.com/office/officeart/2008/layout/NameandTitleOrganizationalChart"/>
    <dgm:cxn modelId="{CC2905FD-BA9E-4708-A7B6-9BF92E347796}" type="presParOf" srcId="{9E962BCD-A3DE-432F-B310-880A47486852}" destId="{117B9531-E8A0-4947-8141-EF1D6C733608}" srcOrd="3" destOrd="0" presId="urn:microsoft.com/office/officeart/2008/layout/NameandTitleOrganizationalChart"/>
    <dgm:cxn modelId="{7431F806-1ED7-4FE9-A00D-FF9EAEDA2B0F}" type="presParOf" srcId="{117B9531-E8A0-4947-8141-EF1D6C733608}" destId="{BEF77D4B-845D-465B-85FC-B426933EB204}" srcOrd="0" destOrd="0" presId="urn:microsoft.com/office/officeart/2008/layout/NameandTitleOrganizationalChart"/>
    <dgm:cxn modelId="{DDF49DF1-D16A-4B94-8A53-9EC7ED08692C}" type="presParOf" srcId="{BEF77D4B-845D-465B-85FC-B426933EB204}" destId="{879BD122-2A04-45C7-9DB1-8E91BBC1F719}" srcOrd="0" destOrd="0" presId="urn:microsoft.com/office/officeart/2008/layout/NameandTitleOrganizationalChart"/>
    <dgm:cxn modelId="{87207E0B-139F-4C21-A4EF-DF665A23533E}" type="presParOf" srcId="{BEF77D4B-845D-465B-85FC-B426933EB204}" destId="{80671207-FC26-49B8-8BA3-CE79FBE519C9}" srcOrd="1" destOrd="0" presId="urn:microsoft.com/office/officeart/2008/layout/NameandTitleOrganizationalChart"/>
    <dgm:cxn modelId="{73FFBDFD-FFBD-41C2-8F4B-B7A07C8C4AED}" type="presParOf" srcId="{BEF77D4B-845D-465B-85FC-B426933EB204}" destId="{53E3214D-0E17-4AD0-9864-D733599AE408}" srcOrd="2" destOrd="0" presId="urn:microsoft.com/office/officeart/2008/layout/NameandTitleOrganizationalChart"/>
    <dgm:cxn modelId="{5A227740-4FBD-4B4A-A409-831E55BAAE2F}" type="presParOf" srcId="{117B9531-E8A0-4947-8141-EF1D6C733608}" destId="{188C5450-93FA-4EC1-9A45-EB15B443A72A}" srcOrd="1" destOrd="0" presId="urn:microsoft.com/office/officeart/2008/layout/NameandTitleOrganizationalChart"/>
    <dgm:cxn modelId="{C86BFBD0-C014-4AE2-BB2D-43641AA2FC55}" type="presParOf" srcId="{117B9531-E8A0-4947-8141-EF1D6C733608}" destId="{6B9D8EEE-B3C3-4F6A-A30B-C77EF4FFA58B}" srcOrd="2" destOrd="0" presId="urn:microsoft.com/office/officeart/2008/layout/NameandTitleOrganizationalChart"/>
    <dgm:cxn modelId="{D3246723-D13F-465C-90A4-4FEE951512F0}" type="presParOf" srcId="{9E962BCD-A3DE-432F-B310-880A47486852}" destId="{61E6FBF5-8132-4EE8-ABA0-BFEDA1A9D22D}" srcOrd="4" destOrd="0" presId="urn:microsoft.com/office/officeart/2008/layout/NameandTitleOrganizationalChart"/>
    <dgm:cxn modelId="{48E06B57-1967-4D1B-8243-FA58B30D9A1E}" type="presParOf" srcId="{9E962BCD-A3DE-432F-B310-880A47486852}" destId="{9338A648-639F-4F39-8919-09EFA43AEF05}" srcOrd="5" destOrd="0" presId="urn:microsoft.com/office/officeart/2008/layout/NameandTitleOrganizationalChart"/>
    <dgm:cxn modelId="{FD7FF445-1714-44E2-8A0A-35DAA0ED6B3A}" type="presParOf" srcId="{9338A648-639F-4F39-8919-09EFA43AEF05}" destId="{23911B0F-1E8D-4962-AC22-40D7920D103D}" srcOrd="0" destOrd="0" presId="urn:microsoft.com/office/officeart/2008/layout/NameandTitleOrganizationalChart"/>
    <dgm:cxn modelId="{138D54B1-F645-4A2A-950E-C0A538CE244B}" type="presParOf" srcId="{23911B0F-1E8D-4962-AC22-40D7920D103D}" destId="{1BB59E0C-FCF1-4147-9678-202FB4D3E5AA}" srcOrd="0" destOrd="0" presId="urn:microsoft.com/office/officeart/2008/layout/NameandTitleOrganizationalChart"/>
    <dgm:cxn modelId="{477725DA-1708-4178-B9B0-21093318B45A}" type="presParOf" srcId="{23911B0F-1E8D-4962-AC22-40D7920D103D}" destId="{D5A92ABC-BB6F-4318-A2AC-AEAEA491E7C6}" srcOrd="1" destOrd="0" presId="urn:microsoft.com/office/officeart/2008/layout/NameandTitleOrganizationalChart"/>
    <dgm:cxn modelId="{BB1229DB-6C59-41F6-85DA-6609E35D968C}" type="presParOf" srcId="{23911B0F-1E8D-4962-AC22-40D7920D103D}" destId="{5E7441C4-E1C8-401D-9825-AC0E7D060D4D}" srcOrd="2" destOrd="0" presId="urn:microsoft.com/office/officeart/2008/layout/NameandTitleOrganizationalChart"/>
    <dgm:cxn modelId="{DF2A36CD-E7A8-4F84-B4FA-32654F019641}" type="presParOf" srcId="{9338A648-639F-4F39-8919-09EFA43AEF05}" destId="{0980B05A-C27B-444C-84DA-F51B57563025}" srcOrd="1" destOrd="0" presId="urn:microsoft.com/office/officeart/2008/layout/NameandTitleOrganizationalChart"/>
    <dgm:cxn modelId="{E85738A9-6EEA-44A0-B168-31DE370DB793}" type="presParOf" srcId="{9338A648-639F-4F39-8919-09EFA43AEF05}" destId="{04805866-3C5B-4BCB-9758-707BA8A80590}" srcOrd="2" destOrd="0" presId="urn:microsoft.com/office/officeart/2008/layout/NameandTitleOrganizationalChart"/>
    <dgm:cxn modelId="{00CEDB86-22EE-4DE0-9513-7A1B1FB26CF1}" type="presParOf" srcId="{9E962BCD-A3DE-432F-B310-880A47486852}" destId="{73F225E1-CC4C-4155-A964-FA65AE1FAE4E}" srcOrd="6" destOrd="0" presId="urn:microsoft.com/office/officeart/2008/layout/NameandTitleOrganizationalChart"/>
    <dgm:cxn modelId="{40F87856-754B-48D7-A298-97D82677E561}" type="presParOf" srcId="{9E962BCD-A3DE-432F-B310-880A47486852}" destId="{98297DDD-58E1-47C6-9D77-27F5EFB9F5C8}" srcOrd="7" destOrd="0" presId="urn:microsoft.com/office/officeart/2008/layout/NameandTitleOrganizationalChart"/>
    <dgm:cxn modelId="{21E8782E-8FBD-4397-99FE-662D30BC4B16}" type="presParOf" srcId="{98297DDD-58E1-47C6-9D77-27F5EFB9F5C8}" destId="{BC7319C0-7D48-4909-9CAA-DE3FEEFCBDF0}" srcOrd="0" destOrd="0" presId="urn:microsoft.com/office/officeart/2008/layout/NameandTitleOrganizationalChart"/>
    <dgm:cxn modelId="{56C869BC-A6E9-485D-9AAC-55291A74BC3F}" type="presParOf" srcId="{BC7319C0-7D48-4909-9CAA-DE3FEEFCBDF0}" destId="{C602EC64-9DC8-4831-A163-554EA26EE501}" srcOrd="0" destOrd="0" presId="urn:microsoft.com/office/officeart/2008/layout/NameandTitleOrganizationalChart"/>
    <dgm:cxn modelId="{11DAF56B-43B7-4D1F-B759-A5A1FFEAC46F}" type="presParOf" srcId="{BC7319C0-7D48-4909-9CAA-DE3FEEFCBDF0}" destId="{F851E030-CB60-4477-A3CE-433303F712BD}" srcOrd="1" destOrd="0" presId="urn:microsoft.com/office/officeart/2008/layout/NameandTitleOrganizationalChart"/>
    <dgm:cxn modelId="{49666BC4-5123-4A3C-A623-79150FEE6113}" type="presParOf" srcId="{BC7319C0-7D48-4909-9CAA-DE3FEEFCBDF0}" destId="{8D82AA5B-D479-48C1-B779-D04AA202177E}" srcOrd="2" destOrd="0" presId="urn:microsoft.com/office/officeart/2008/layout/NameandTitleOrganizationalChart"/>
    <dgm:cxn modelId="{EC3A9606-A374-4E6F-BAFA-F4A4671233B4}" type="presParOf" srcId="{98297DDD-58E1-47C6-9D77-27F5EFB9F5C8}" destId="{7D9F8F8A-05DF-4D3D-8C5A-CCAF31609C99}" srcOrd="1" destOrd="0" presId="urn:microsoft.com/office/officeart/2008/layout/NameandTitleOrganizationalChart"/>
    <dgm:cxn modelId="{7223483D-D794-4B0F-B513-D0B9B1ADFA20}" type="presParOf" srcId="{98297DDD-58E1-47C6-9D77-27F5EFB9F5C8}" destId="{154B66B5-DEA3-45B0-8389-5D4E84AD7D6E}" srcOrd="2" destOrd="0" presId="urn:microsoft.com/office/officeart/2008/layout/NameandTitleOrganizationalChart"/>
    <dgm:cxn modelId="{18B69E66-0702-4B62-938B-A92CB71CCDE7}" type="presParOf" srcId="{9E962BCD-A3DE-432F-B310-880A47486852}" destId="{496425E9-770D-4ED6-8B75-4E88A0E5976A}" srcOrd="8" destOrd="0" presId="urn:microsoft.com/office/officeart/2008/layout/NameandTitleOrganizationalChart"/>
    <dgm:cxn modelId="{CA05082B-F649-4342-8A47-3EC7DA52BBE5}" type="presParOf" srcId="{9E962BCD-A3DE-432F-B310-880A47486852}" destId="{457C193F-223E-4F05-831A-6B72A3741A6E}" srcOrd="9" destOrd="0" presId="urn:microsoft.com/office/officeart/2008/layout/NameandTitleOrganizationalChart"/>
    <dgm:cxn modelId="{1E457ED4-BAFD-4EED-A7C6-007EF0AC2563}" type="presParOf" srcId="{457C193F-223E-4F05-831A-6B72A3741A6E}" destId="{1B56FAD6-D473-468A-94E8-BC57060ADBE3}" srcOrd="0" destOrd="0" presId="urn:microsoft.com/office/officeart/2008/layout/NameandTitleOrganizationalChart"/>
    <dgm:cxn modelId="{97D39CCD-4E28-487F-BEAE-148D81AB3558}" type="presParOf" srcId="{1B56FAD6-D473-468A-94E8-BC57060ADBE3}" destId="{140886F9-F17C-4C4B-A048-D95458AAFF58}" srcOrd="0" destOrd="0" presId="urn:microsoft.com/office/officeart/2008/layout/NameandTitleOrganizationalChart"/>
    <dgm:cxn modelId="{384AD793-3FB4-461D-8C6A-10073BAB75AC}" type="presParOf" srcId="{1B56FAD6-D473-468A-94E8-BC57060ADBE3}" destId="{CAFE3A93-355B-4B4A-B8A6-B8005AF0909D}" srcOrd="1" destOrd="0" presId="urn:microsoft.com/office/officeart/2008/layout/NameandTitleOrganizationalChart"/>
    <dgm:cxn modelId="{83D55CCB-DBA2-44D6-BC2B-ABDCCCA72C1B}" type="presParOf" srcId="{1B56FAD6-D473-468A-94E8-BC57060ADBE3}" destId="{5E994ECE-0694-410F-B79B-57AC8347843F}" srcOrd="2" destOrd="0" presId="urn:microsoft.com/office/officeart/2008/layout/NameandTitleOrganizationalChart"/>
    <dgm:cxn modelId="{9E44335A-8ED2-492A-8CB2-B157547A50CC}" type="presParOf" srcId="{457C193F-223E-4F05-831A-6B72A3741A6E}" destId="{CE00FF1D-B157-4160-932B-A38C7DE831D2}" srcOrd="1" destOrd="0" presId="urn:microsoft.com/office/officeart/2008/layout/NameandTitleOrganizationalChart"/>
    <dgm:cxn modelId="{173ADD66-4AB5-4701-82AA-AA02BE7D63F6}" type="presParOf" srcId="{457C193F-223E-4F05-831A-6B72A3741A6E}" destId="{3344BE00-7728-44DF-884D-C9F33F56021D}" srcOrd="2" destOrd="0" presId="urn:microsoft.com/office/officeart/2008/layout/NameandTitleOrganizationalChart"/>
    <dgm:cxn modelId="{AAC851CB-87EA-461E-8B70-A64CF36E7EF3}" type="presParOf" srcId="{9E962BCD-A3DE-432F-B310-880A47486852}" destId="{B2172CAD-9B00-4BFC-81D9-5827A98A53E8}" srcOrd="10" destOrd="0" presId="urn:microsoft.com/office/officeart/2008/layout/NameandTitleOrganizationalChart"/>
    <dgm:cxn modelId="{D8201729-A2F7-4F2B-A2C8-D456CCB07EAF}" type="presParOf" srcId="{9E962BCD-A3DE-432F-B310-880A47486852}" destId="{25B3FA7C-2308-47AF-A747-6B4073DE4082}" srcOrd="11" destOrd="0" presId="urn:microsoft.com/office/officeart/2008/layout/NameandTitleOrganizationalChart"/>
    <dgm:cxn modelId="{B47BC52D-DB43-4105-AEF8-03C2CD75DC19}" type="presParOf" srcId="{25B3FA7C-2308-47AF-A747-6B4073DE4082}" destId="{36062384-CC2B-4991-918A-47A0EC75BF13}" srcOrd="0" destOrd="0" presId="urn:microsoft.com/office/officeart/2008/layout/NameandTitleOrganizationalChart"/>
    <dgm:cxn modelId="{EC11A143-896C-4490-91EC-E5FF40E85546}" type="presParOf" srcId="{36062384-CC2B-4991-918A-47A0EC75BF13}" destId="{8FF665A1-C472-4BBE-AEF6-9019C16B49B9}" srcOrd="0" destOrd="0" presId="urn:microsoft.com/office/officeart/2008/layout/NameandTitleOrganizationalChart"/>
    <dgm:cxn modelId="{C300BF92-064A-4793-9E7A-FB5F0F67F39A}" type="presParOf" srcId="{36062384-CC2B-4991-918A-47A0EC75BF13}" destId="{7275D363-7483-4EEE-9BD4-AE63F7BED7FA}" srcOrd="1" destOrd="0" presId="urn:microsoft.com/office/officeart/2008/layout/NameandTitleOrganizationalChart"/>
    <dgm:cxn modelId="{486A6D9E-C62D-4BEA-AFAE-D56A94A517BD}" type="presParOf" srcId="{36062384-CC2B-4991-918A-47A0EC75BF13}" destId="{7AC09981-8BCA-4FF9-86B9-3867EF3970FD}" srcOrd="2" destOrd="0" presId="urn:microsoft.com/office/officeart/2008/layout/NameandTitleOrganizationalChart"/>
    <dgm:cxn modelId="{14C713A5-1DFB-482B-A57F-91C35C80F5DD}" type="presParOf" srcId="{25B3FA7C-2308-47AF-A747-6B4073DE4082}" destId="{FE9E38A1-7342-4643-8A68-EE1A3EC9DADE}" srcOrd="1" destOrd="0" presId="urn:microsoft.com/office/officeart/2008/layout/NameandTitleOrganizationalChart"/>
    <dgm:cxn modelId="{C465B6E5-69B7-47C8-931D-06B1CBA29A4F}" type="presParOf" srcId="{25B3FA7C-2308-47AF-A747-6B4073DE4082}" destId="{4146B4CA-A1B1-4879-861D-7A0957663E4A}" srcOrd="2" destOrd="0" presId="urn:microsoft.com/office/officeart/2008/layout/NameandTitleOrganizationalChart"/>
    <dgm:cxn modelId="{1B2C24F8-2B04-484A-A658-1CCB52BB3FBA}" type="presParOf" srcId="{9D1DCD17-BF6D-4273-8AB1-737B5B2DB3F0}" destId="{62483C32-1902-4A2A-B294-22A44DEC651C}" srcOrd="2" destOrd="0" presId="urn:microsoft.com/office/officeart/2008/layout/NameandTitleOrganizationalChart"/>
    <dgm:cxn modelId="{F9834FEB-EF80-4650-A509-954C6315C340}" type="presParOf" srcId="{BD0275E7-A580-4D35-BDE8-8040E0D894C0}" destId="{0D43558A-35A5-430A-B598-29EF2D1B9332}"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318D3-D175-43E8-AB10-F91FE7E817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7B7277A-B182-4B67-99C0-7F649DBE404A}">
      <dgm:prSet phldrT="[Text]" custT="1"/>
      <dgm:spPr/>
      <dgm:t>
        <a:bodyPr/>
        <a:lstStyle/>
        <a:p>
          <a:pPr>
            <a:spcBef>
              <a:spcPts val="200"/>
            </a:spcBef>
            <a:spcAft>
              <a:spcPts val="0"/>
            </a:spcAft>
          </a:pPr>
          <a:r>
            <a:rPr lang="en-US" sz="1000" b="1" dirty="0" smtClean="0">
              <a:latin typeface="Arial" panose="020B0604020202020204" pitchFamily="34" charset="0"/>
              <a:cs typeface="Arial" panose="020B0604020202020204" pitchFamily="34" charset="0"/>
            </a:rPr>
            <a:t>EVP Global Programs </a:t>
          </a:r>
        </a:p>
      </dgm:t>
    </dgm:pt>
    <dgm:pt modelId="{2AC6FF52-DF82-465F-9106-7FA3C24BAB0F}" type="parTrans" cxnId="{AEF0B831-94C5-44E2-ABAB-F990DB7F5F9D}">
      <dgm:prSet/>
      <dgm:spPr/>
      <dgm:t>
        <a:bodyPr/>
        <a:lstStyle/>
        <a:p>
          <a:endParaRPr lang="en-US">
            <a:latin typeface="Arial" panose="020B0604020202020204" pitchFamily="34" charset="0"/>
            <a:cs typeface="Arial" panose="020B0604020202020204" pitchFamily="34" charset="0"/>
          </a:endParaRPr>
        </a:p>
      </dgm:t>
    </dgm:pt>
    <dgm:pt modelId="{A5D466A1-A352-4861-8B48-6400AA245DF4}" type="sibTrans" cxnId="{AEF0B831-94C5-44E2-ABAB-F990DB7F5F9D}">
      <dgm:prSet/>
      <dgm:spPr/>
      <dgm:t>
        <a:bodyPr/>
        <a:lstStyle/>
        <a:p>
          <a:endParaRPr lang="en-US">
            <a:latin typeface="Arial" panose="020B0604020202020204" pitchFamily="34" charset="0"/>
            <a:cs typeface="Arial" panose="020B0604020202020204" pitchFamily="34" charset="0"/>
          </a:endParaRPr>
        </a:p>
      </dgm:t>
    </dgm:pt>
    <dgm:pt modelId="{96203A2E-28DB-4AD2-9E4A-02D6966F2718}">
      <dgm:prSet phldrT="[Text]" custT="1"/>
      <dgm:spPr/>
      <dgm:t>
        <a:bodyPr/>
        <a:lstStyle/>
        <a:p>
          <a:r>
            <a:rPr lang="en-US" sz="900" b="1" dirty="0" smtClean="0">
              <a:latin typeface="Arial" panose="020B0604020202020204" pitchFamily="34" charset="0"/>
              <a:cs typeface="Arial" panose="020B0604020202020204" pitchFamily="34" charset="0"/>
            </a:rPr>
            <a:t>Communications</a:t>
          </a:r>
        </a:p>
      </dgm:t>
    </dgm:pt>
    <dgm:pt modelId="{A227408C-D310-4295-8F55-D778C4235BAE}" type="parTrans" cxnId="{A1221694-DAB2-4F45-865C-EEDE167C3BDA}">
      <dgm:prSet/>
      <dgm:spPr/>
      <dgm:t>
        <a:bodyPr/>
        <a:lstStyle/>
        <a:p>
          <a:endParaRPr lang="en-US">
            <a:latin typeface="Arial" panose="020B0604020202020204" pitchFamily="34" charset="0"/>
            <a:cs typeface="Arial" panose="020B0604020202020204" pitchFamily="34" charset="0"/>
          </a:endParaRPr>
        </a:p>
      </dgm:t>
    </dgm:pt>
    <dgm:pt modelId="{8CBFF6F6-4B5F-46AF-A2CC-49D0485D7FC7}" type="sibTrans" cxnId="{A1221694-DAB2-4F45-865C-EEDE167C3BDA}">
      <dgm:prSet/>
      <dgm:spPr/>
      <dgm:t>
        <a:bodyPr/>
        <a:lstStyle/>
        <a:p>
          <a:endParaRPr lang="en-US">
            <a:latin typeface="Arial" panose="020B0604020202020204" pitchFamily="34" charset="0"/>
            <a:cs typeface="Arial" panose="020B0604020202020204" pitchFamily="34" charset="0"/>
          </a:endParaRPr>
        </a:p>
      </dgm:t>
    </dgm:pt>
    <dgm:pt modelId="{0A73AFC7-3075-4B37-883B-664CDC75224C}">
      <dgm:prSet phldrT="[Text]" custT="1"/>
      <dgm:spPr/>
      <dgm:t>
        <a:bodyPr/>
        <a:lstStyle/>
        <a:p>
          <a:r>
            <a:rPr lang="en-US" sz="1400" b="1" dirty="0" smtClean="0">
              <a:latin typeface="Arial" panose="020B0604020202020204" pitchFamily="34" charset="0"/>
              <a:cs typeface="Arial" panose="020B0604020202020204" pitchFamily="34" charset="0"/>
            </a:rPr>
            <a:t>Research</a:t>
          </a:r>
          <a:endParaRPr lang="en-US" sz="900" b="1" dirty="0" smtClean="0">
            <a:latin typeface="Arial" panose="020B0604020202020204" pitchFamily="34" charset="0"/>
            <a:cs typeface="Arial" panose="020B0604020202020204" pitchFamily="34" charset="0"/>
          </a:endParaRPr>
        </a:p>
      </dgm:t>
    </dgm:pt>
    <dgm:pt modelId="{FE42A1E8-A169-486E-BC3D-9EADF25E9EB8}" type="parTrans" cxnId="{7336C783-A67C-45C4-ADCB-49EBA5A5CE66}">
      <dgm:prSet/>
      <dgm:spPr/>
      <dgm:t>
        <a:bodyPr/>
        <a:lstStyle/>
        <a:p>
          <a:endParaRPr lang="en-US">
            <a:latin typeface="Arial" panose="020B0604020202020204" pitchFamily="34" charset="0"/>
            <a:cs typeface="Arial" panose="020B0604020202020204" pitchFamily="34" charset="0"/>
          </a:endParaRPr>
        </a:p>
      </dgm:t>
    </dgm:pt>
    <dgm:pt modelId="{B840112D-5FF2-481E-9CB9-9E623BFE1A6F}" type="sibTrans" cxnId="{7336C783-A67C-45C4-ADCB-49EBA5A5CE66}">
      <dgm:prSet/>
      <dgm:spPr/>
      <dgm:t>
        <a:bodyPr/>
        <a:lstStyle/>
        <a:p>
          <a:endParaRPr lang="en-US">
            <a:latin typeface="Arial" panose="020B0604020202020204" pitchFamily="34" charset="0"/>
            <a:cs typeface="Arial" panose="020B0604020202020204" pitchFamily="34" charset="0"/>
          </a:endParaRPr>
        </a:p>
      </dgm:t>
    </dgm:pt>
    <dgm:pt modelId="{0DD47074-B14F-4FB5-8F93-03A38F1435D7}">
      <dgm:prSet phldrT="[Text]" custT="1"/>
      <dgm:spPr/>
      <dgm:t>
        <a:bodyPr/>
        <a:lstStyle/>
        <a:p>
          <a:r>
            <a:rPr lang="en-US" sz="1200" b="1" dirty="0" smtClean="0">
              <a:latin typeface="Arial" panose="020B0604020202020204" pitchFamily="34" charset="0"/>
              <a:cs typeface="Arial" panose="020B0604020202020204" pitchFamily="34" charset="0"/>
            </a:rPr>
            <a:t>Legal</a:t>
          </a:r>
        </a:p>
      </dgm:t>
    </dgm:pt>
    <dgm:pt modelId="{9ADFC28B-667A-402D-B895-DD3029930437}" type="parTrans" cxnId="{A5C2AE7D-58F2-41A9-8067-1A0CFB2AF750}">
      <dgm:prSet/>
      <dgm:spPr/>
      <dgm:t>
        <a:bodyPr/>
        <a:lstStyle/>
        <a:p>
          <a:endParaRPr lang="en-US">
            <a:latin typeface="Arial" panose="020B0604020202020204" pitchFamily="34" charset="0"/>
            <a:cs typeface="Arial" panose="020B0604020202020204" pitchFamily="34" charset="0"/>
          </a:endParaRPr>
        </a:p>
      </dgm:t>
    </dgm:pt>
    <dgm:pt modelId="{CDB4C8E5-AC00-4D98-9E9F-D323C7A5E38B}" type="sibTrans" cxnId="{A5C2AE7D-58F2-41A9-8067-1A0CFB2AF750}">
      <dgm:prSet/>
      <dgm:spPr/>
      <dgm:t>
        <a:bodyPr/>
        <a:lstStyle/>
        <a:p>
          <a:endParaRPr lang="en-US">
            <a:latin typeface="Arial" panose="020B0604020202020204" pitchFamily="34" charset="0"/>
            <a:cs typeface="Arial" panose="020B0604020202020204" pitchFamily="34" charset="0"/>
          </a:endParaRPr>
        </a:p>
      </dgm:t>
    </dgm:pt>
    <dgm:pt modelId="{9F42382B-7B04-4FF1-AEFC-E7EA3406009A}">
      <dgm:prSet custT="1"/>
      <dgm:spPr/>
      <dgm:t>
        <a:bodyPr/>
        <a:lstStyle/>
        <a:p>
          <a:r>
            <a:rPr lang="en-US" sz="1200" b="1" dirty="0" smtClean="0">
              <a:latin typeface="Arial" panose="020B0604020202020204" pitchFamily="34" charset="0"/>
              <a:cs typeface="Arial" panose="020B0604020202020204" pitchFamily="34" charset="0"/>
            </a:rPr>
            <a:t>Operations</a:t>
          </a:r>
          <a:endParaRPr lang="en-US" sz="900" b="1" dirty="0" smtClean="0">
            <a:latin typeface="Arial" panose="020B0604020202020204" pitchFamily="34" charset="0"/>
            <a:cs typeface="Arial" panose="020B0604020202020204" pitchFamily="34" charset="0"/>
          </a:endParaRPr>
        </a:p>
      </dgm:t>
    </dgm:pt>
    <dgm:pt modelId="{830BB57C-9BF6-4D78-AB32-47291BA5A449}" type="parTrans" cxnId="{FC92B763-EF52-4673-8EB3-F87F2602A0F4}">
      <dgm:prSet/>
      <dgm:spPr/>
      <dgm:t>
        <a:bodyPr/>
        <a:lstStyle/>
        <a:p>
          <a:endParaRPr lang="en-US">
            <a:latin typeface="Arial" panose="020B0604020202020204" pitchFamily="34" charset="0"/>
            <a:cs typeface="Arial" panose="020B0604020202020204" pitchFamily="34" charset="0"/>
          </a:endParaRPr>
        </a:p>
      </dgm:t>
    </dgm:pt>
    <dgm:pt modelId="{D1ACEC8E-F255-4774-9317-7241B0EB66F2}" type="sibTrans" cxnId="{FC92B763-EF52-4673-8EB3-F87F2602A0F4}">
      <dgm:prSet/>
      <dgm:spPr/>
      <dgm:t>
        <a:bodyPr/>
        <a:lstStyle/>
        <a:p>
          <a:endParaRPr lang="en-US">
            <a:latin typeface="Arial" panose="020B0604020202020204" pitchFamily="34" charset="0"/>
            <a:cs typeface="Arial" panose="020B0604020202020204" pitchFamily="34" charset="0"/>
          </a:endParaRPr>
        </a:p>
      </dgm:t>
    </dgm:pt>
    <dgm:pt modelId="{8E594CAB-5AE0-44E1-8DDC-D94ABA150858}">
      <dgm:prSet phldrT="[Text]" custT="1"/>
      <dgm:spPr/>
      <dgm:t>
        <a:bodyPr/>
        <a:lstStyle/>
        <a:p>
          <a:pPr algn="ctr"/>
          <a:r>
            <a:rPr lang="en-US" sz="1000" b="1" dirty="0" smtClean="0">
              <a:latin typeface="Arial" panose="020B0604020202020204" pitchFamily="34" charset="0"/>
              <a:cs typeface="Arial" panose="020B0604020202020204" pitchFamily="34" charset="0"/>
            </a:rPr>
            <a:t>President and CEO</a:t>
          </a:r>
        </a:p>
      </dgm:t>
    </dgm:pt>
    <dgm:pt modelId="{6C316A35-84BF-43B2-AECD-F738ECCCAF27}" type="parTrans" cxnId="{A0A1EEC8-140D-403D-8E70-ACF14912C4A5}">
      <dgm:prSet/>
      <dgm:spPr/>
      <dgm:t>
        <a:bodyPr/>
        <a:lstStyle/>
        <a:p>
          <a:endParaRPr lang="en-US">
            <a:latin typeface="Arial" panose="020B0604020202020204" pitchFamily="34" charset="0"/>
            <a:cs typeface="Arial" panose="020B0604020202020204" pitchFamily="34" charset="0"/>
          </a:endParaRPr>
        </a:p>
      </dgm:t>
    </dgm:pt>
    <dgm:pt modelId="{934143FB-025F-4F52-9486-FF4B73B841F5}" type="sibTrans" cxnId="{A0A1EEC8-140D-403D-8E70-ACF14912C4A5}">
      <dgm:prSet/>
      <dgm:spPr/>
      <dgm:t>
        <a:bodyPr/>
        <a:lstStyle/>
        <a:p>
          <a:endParaRPr lang="en-US">
            <a:latin typeface="Arial" panose="020B0604020202020204" pitchFamily="34" charset="0"/>
            <a:cs typeface="Arial" panose="020B0604020202020204" pitchFamily="34" charset="0"/>
          </a:endParaRPr>
        </a:p>
      </dgm:t>
    </dgm:pt>
    <dgm:pt modelId="{CC7B4F0B-A01E-4CDA-9550-C0CFDF40D71D}">
      <dgm:prSet/>
      <dgm:spPr/>
      <dgm:t>
        <a:bodyPr/>
        <a:lstStyle/>
        <a:p>
          <a:r>
            <a:rPr lang="en-US" b="1" dirty="0" smtClean="0">
              <a:latin typeface="Arial" panose="020B0604020202020204" pitchFamily="34" charset="0"/>
              <a:cs typeface="Arial" panose="020B0604020202020204" pitchFamily="34" charset="0"/>
            </a:rPr>
            <a:t>China    Indonesia Philippines</a:t>
          </a:r>
        </a:p>
      </dgm:t>
    </dgm:pt>
    <dgm:pt modelId="{AA824A8C-E0D7-4FDD-84A1-1FDF33FFBD8B}" type="parTrans" cxnId="{3C99B979-8BDD-4603-9D75-5605B48AA6E6}">
      <dgm:prSet/>
      <dgm:spPr/>
      <dgm:t>
        <a:bodyPr/>
        <a:lstStyle/>
        <a:p>
          <a:endParaRPr lang="en-US">
            <a:latin typeface="Arial" panose="020B0604020202020204" pitchFamily="34" charset="0"/>
            <a:cs typeface="Arial" panose="020B0604020202020204" pitchFamily="34" charset="0"/>
          </a:endParaRPr>
        </a:p>
      </dgm:t>
    </dgm:pt>
    <dgm:pt modelId="{111DA890-59CE-4786-86E1-D2122FD4EC16}" type="sibTrans" cxnId="{3C99B979-8BDD-4603-9D75-5605B48AA6E6}">
      <dgm:prSet/>
      <dgm:spPr/>
      <dgm:t>
        <a:bodyPr/>
        <a:lstStyle/>
        <a:p>
          <a:endParaRPr lang="en-US">
            <a:latin typeface="Arial" panose="020B0604020202020204" pitchFamily="34" charset="0"/>
            <a:cs typeface="Arial" panose="020B0604020202020204" pitchFamily="34" charset="0"/>
          </a:endParaRPr>
        </a:p>
      </dgm:t>
    </dgm:pt>
    <dgm:pt modelId="{EC498F08-C734-4812-9C0E-E0E58760DD41}">
      <dgm:prSet/>
      <dgm:spPr/>
      <dgm:t>
        <a:bodyPr/>
        <a:lstStyle/>
        <a:p>
          <a:r>
            <a:rPr lang="en-US" b="1" dirty="0" smtClean="0">
              <a:latin typeface="Arial" panose="020B0604020202020204" pitchFamily="34" charset="0"/>
              <a:cs typeface="Arial" panose="020B0604020202020204" pitchFamily="34" charset="0"/>
            </a:rPr>
            <a:t>Bangladesh</a:t>
          </a:r>
        </a:p>
        <a:p>
          <a:r>
            <a:rPr lang="en-US" b="1" dirty="0" smtClean="0">
              <a:latin typeface="Arial" panose="020B0604020202020204" pitchFamily="34" charset="0"/>
              <a:cs typeface="Arial" panose="020B0604020202020204" pitchFamily="34" charset="0"/>
            </a:rPr>
            <a:t>India        Pakistan</a:t>
          </a:r>
        </a:p>
      </dgm:t>
    </dgm:pt>
    <dgm:pt modelId="{67DF0552-7FC0-4C3A-9E6A-66CA1B8A1221}" type="parTrans" cxnId="{E16EFE75-4E32-420A-AF52-431EC3276368}">
      <dgm:prSet/>
      <dgm:spPr/>
      <dgm:t>
        <a:bodyPr/>
        <a:lstStyle/>
        <a:p>
          <a:endParaRPr lang="en-US">
            <a:latin typeface="Arial" panose="020B0604020202020204" pitchFamily="34" charset="0"/>
            <a:cs typeface="Arial" panose="020B0604020202020204" pitchFamily="34" charset="0"/>
          </a:endParaRPr>
        </a:p>
      </dgm:t>
    </dgm:pt>
    <dgm:pt modelId="{9EFA59B1-D07D-4E78-A4EC-ADE13CDFCE41}" type="sibTrans" cxnId="{E16EFE75-4E32-420A-AF52-431EC3276368}">
      <dgm:prSet/>
      <dgm:spPr/>
      <dgm:t>
        <a:bodyPr/>
        <a:lstStyle/>
        <a:p>
          <a:endParaRPr lang="en-US">
            <a:latin typeface="Arial" panose="020B0604020202020204" pitchFamily="34" charset="0"/>
            <a:cs typeface="Arial" panose="020B0604020202020204" pitchFamily="34" charset="0"/>
          </a:endParaRPr>
        </a:p>
      </dgm:t>
    </dgm:pt>
    <dgm:pt modelId="{86E7774E-D375-4865-9737-EACC217B2A5E}">
      <dgm:prSet/>
      <dgm:spPr/>
      <dgm:t>
        <a:bodyPr/>
        <a:lstStyle/>
        <a:p>
          <a:r>
            <a:rPr lang="en-US" b="1" dirty="0" smtClean="0">
              <a:latin typeface="Arial" panose="020B0604020202020204" pitchFamily="34" charset="0"/>
              <a:cs typeface="Arial" panose="020B0604020202020204" pitchFamily="34" charset="0"/>
            </a:rPr>
            <a:t>Ukraine     Eurasia</a:t>
          </a:r>
        </a:p>
      </dgm:t>
    </dgm:pt>
    <dgm:pt modelId="{013926AF-3059-49ED-9FE5-A3F0CE708262}" type="parTrans" cxnId="{FC590F9B-B0F6-4920-9CDF-FE34FE93D242}">
      <dgm:prSet/>
      <dgm:spPr/>
      <dgm:t>
        <a:bodyPr/>
        <a:lstStyle/>
        <a:p>
          <a:endParaRPr lang="en-US">
            <a:latin typeface="Arial" panose="020B0604020202020204" pitchFamily="34" charset="0"/>
            <a:cs typeface="Arial" panose="020B0604020202020204" pitchFamily="34" charset="0"/>
          </a:endParaRPr>
        </a:p>
      </dgm:t>
    </dgm:pt>
    <dgm:pt modelId="{536BBDDF-8917-4037-B557-35D246F28AE7}" type="sibTrans" cxnId="{FC590F9B-B0F6-4920-9CDF-FE34FE93D242}">
      <dgm:prSet/>
      <dgm:spPr/>
      <dgm:t>
        <a:bodyPr/>
        <a:lstStyle/>
        <a:p>
          <a:endParaRPr lang="en-US">
            <a:latin typeface="Arial" panose="020B0604020202020204" pitchFamily="34" charset="0"/>
            <a:cs typeface="Arial" panose="020B0604020202020204" pitchFamily="34" charset="0"/>
          </a:endParaRPr>
        </a:p>
      </dgm:t>
    </dgm:pt>
    <dgm:pt modelId="{1BA54CCB-199B-49B9-A1E8-6CD7A4C1D6F8}">
      <dgm:prSet custT="1"/>
      <dgm:spPr/>
      <dgm:t>
        <a:bodyPr/>
        <a:lstStyle/>
        <a:p>
          <a:r>
            <a:rPr lang="en-US" sz="1200" b="1" dirty="0" smtClean="0">
              <a:latin typeface="Arial" panose="020B0604020202020204" pitchFamily="34" charset="0"/>
              <a:cs typeface="Arial" panose="020B0604020202020204" pitchFamily="34" charset="0"/>
            </a:rPr>
            <a:t>Africa</a:t>
          </a:r>
          <a:endParaRPr lang="en-US" sz="900" b="1" dirty="0" smtClean="0">
            <a:latin typeface="Arial" panose="020B0604020202020204" pitchFamily="34" charset="0"/>
            <a:cs typeface="Arial" panose="020B0604020202020204" pitchFamily="34" charset="0"/>
          </a:endParaRPr>
        </a:p>
      </dgm:t>
    </dgm:pt>
    <dgm:pt modelId="{A95122C5-9D66-4B17-803A-9B5744A58B24}" type="parTrans" cxnId="{B5EB56B9-8C36-4BFA-A521-4C7271E5BD3D}">
      <dgm:prSet/>
      <dgm:spPr/>
      <dgm:t>
        <a:bodyPr/>
        <a:lstStyle/>
        <a:p>
          <a:endParaRPr lang="en-US">
            <a:latin typeface="Arial" panose="020B0604020202020204" pitchFamily="34" charset="0"/>
            <a:cs typeface="Arial" panose="020B0604020202020204" pitchFamily="34" charset="0"/>
          </a:endParaRPr>
        </a:p>
      </dgm:t>
    </dgm:pt>
    <dgm:pt modelId="{8D6D3973-97E9-4200-864E-BCF01D0FF92C}" type="sibTrans" cxnId="{B5EB56B9-8C36-4BFA-A521-4C7271E5BD3D}">
      <dgm:prSet/>
      <dgm:spPr/>
      <dgm:t>
        <a:bodyPr/>
        <a:lstStyle/>
        <a:p>
          <a:endParaRPr lang="en-US">
            <a:latin typeface="Arial" panose="020B0604020202020204" pitchFamily="34" charset="0"/>
            <a:cs typeface="Arial" panose="020B0604020202020204" pitchFamily="34" charset="0"/>
          </a:endParaRPr>
        </a:p>
      </dgm:t>
    </dgm:pt>
    <dgm:pt modelId="{2CBBBBBF-D5AE-4126-948C-D5739C2DB510}">
      <dgm:prSet/>
      <dgm:spPr/>
      <dgm:t>
        <a:bodyPr/>
        <a:lstStyle/>
        <a:p>
          <a:r>
            <a:rPr lang="en-US" b="1" dirty="0" smtClean="0">
              <a:latin typeface="Arial" panose="020B0604020202020204" pitchFamily="34" charset="0"/>
              <a:cs typeface="Arial" panose="020B0604020202020204" pitchFamily="34" charset="0"/>
            </a:rPr>
            <a:t>Brazil         Mexico          Latin America</a:t>
          </a:r>
        </a:p>
      </dgm:t>
    </dgm:pt>
    <dgm:pt modelId="{E2711B40-352C-42CD-9ECE-44B9EEBF53D1}" type="parTrans" cxnId="{0B8D4CEA-2E47-4A28-9DF7-5165E8FA3894}">
      <dgm:prSet/>
      <dgm:spPr/>
      <dgm:t>
        <a:bodyPr/>
        <a:lstStyle/>
        <a:p>
          <a:endParaRPr lang="en-US">
            <a:latin typeface="Arial" panose="020B0604020202020204" pitchFamily="34" charset="0"/>
            <a:cs typeface="Arial" panose="020B0604020202020204" pitchFamily="34" charset="0"/>
          </a:endParaRPr>
        </a:p>
      </dgm:t>
    </dgm:pt>
    <dgm:pt modelId="{4FDFC7ED-524B-4916-98A0-1231C5A99269}" type="sibTrans" cxnId="{0B8D4CEA-2E47-4A28-9DF7-5165E8FA3894}">
      <dgm:prSet/>
      <dgm:spPr/>
      <dgm:t>
        <a:bodyPr/>
        <a:lstStyle/>
        <a:p>
          <a:endParaRPr lang="en-US">
            <a:latin typeface="Arial" panose="020B0604020202020204" pitchFamily="34" charset="0"/>
            <a:cs typeface="Arial" panose="020B0604020202020204" pitchFamily="34" charset="0"/>
          </a:endParaRPr>
        </a:p>
      </dgm:t>
    </dgm:pt>
    <dgm:pt modelId="{F986194D-37DF-487E-A272-411C5691CF02}">
      <dgm:prSet custT="1"/>
      <dgm:spPr/>
      <dgm:t>
        <a:bodyPr/>
        <a:lstStyle/>
        <a:p>
          <a:r>
            <a:rPr lang="en-US" sz="1100" b="1" dirty="0" smtClean="0">
              <a:latin typeface="Arial" panose="020B0604020202020204" pitchFamily="34" charset="0"/>
              <a:cs typeface="Arial" panose="020B0604020202020204" pitchFamily="34" charset="0"/>
            </a:rPr>
            <a:t>Trade Litigation Fund</a:t>
          </a:r>
          <a:endParaRPr lang="en-US" sz="1100" b="1" dirty="0">
            <a:latin typeface="Arial" panose="020B0604020202020204" pitchFamily="34" charset="0"/>
            <a:cs typeface="Arial" panose="020B0604020202020204" pitchFamily="34" charset="0"/>
          </a:endParaRPr>
        </a:p>
      </dgm:t>
    </dgm:pt>
    <dgm:pt modelId="{37DE7185-12D7-475E-8F7B-7405D1B57F43}" type="parTrans" cxnId="{B170BE63-C75E-44DF-8E80-29D4BFD4A425}">
      <dgm:prSet/>
      <dgm:spPr/>
      <dgm:t>
        <a:bodyPr/>
        <a:lstStyle/>
        <a:p>
          <a:endParaRPr lang="en-US">
            <a:latin typeface="Arial" panose="020B0604020202020204" pitchFamily="34" charset="0"/>
            <a:cs typeface="Arial" panose="020B0604020202020204" pitchFamily="34" charset="0"/>
          </a:endParaRPr>
        </a:p>
      </dgm:t>
    </dgm:pt>
    <dgm:pt modelId="{DCAA7581-D45E-4EC7-9C85-801CAD676ACF}" type="sibTrans" cxnId="{B170BE63-C75E-44DF-8E80-29D4BFD4A425}">
      <dgm:prSet/>
      <dgm:spPr/>
      <dgm:t>
        <a:bodyPr/>
        <a:lstStyle/>
        <a:p>
          <a:endParaRPr lang="en-US">
            <a:latin typeface="Arial" panose="020B0604020202020204" pitchFamily="34" charset="0"/>
            <a:cs typeface="Arial" panose="020B0604020202020204" pitchFamily="34" charset="0"/>
          </a:endParaRPr>
        </a:p>
      </dgm:t>
    </dgm:pt>
    <dgm:pt modelId="{B86DC277-4FEC-4C92-A77A-E8A9C52611D8}">
      <dgm:prSet custT="1"/>
      <dgm:spPr/>
      <dgm:t>
        <a:bodyPr/>
        <a:lstStyle/>
        <a:p>
          <a:r>
            <a:rPr lang="en-US" sz="1050" b="1" dirty="0" smtClean="0">
              <a:latin typeface="Arial" panose="020B0604020202020204" pitchFamily="34" charset="0"/>
              <a:cs typeface="Arial" panose="020B0604020202020204" pitchFamily="34" charset="0"/>
            </a:rPr>
            <a:t>Advocacy Incubator</a:t>
          </a:r>
          <a:endParaRPr lang="en-US" sz="1050" b="1" dirty="0">
            <a:latin typeface="Arial" panose="020B0604020202020204" pitchFamily="34" charset="0"/>
            <a:cs typeface="Arial" panose="020B0604020202020204" pitchFamily="34" charset="0"/>
          </a:endParaRPr>
        </a:p>
      </dgm:t>
    </dgm:pt>
    <dgm:pt modelId="{6B40583E-A26B-4F92-B9BB-8CBF19D9EDD1}" type="parTrans" cxnId="{D75B1592-54AB-48D2-8090-60D2D3182AAA}">
      <dgm:prSet/>
      <dgm:spPr/>
      <dgm:t>
        <a:bodyPr/>
        <a:lstStyle/>
        <a:p>
          <a:endParaRPr lang="en-US">
            <a:latin typeface="Arial" panose="020B0604020202020204" pitchFamily="34" charset="0"/>
            <a:cs typeface="Arial" panose="020B0604020202020204" pitchFamily="34" charset="0"/>
          </a:endParaRPr>
        </a:p>
      </dgm:t>
    </dgm:pt>
    <dgm:pt modelId="{707584E7-EE5D-4F36-80F8-346B0B2D2C6C}" type="sibTrans" cxnId="{D75B1592-54AB-48D2-8090-60D2D3182AAA}">
      <dgm:prSet/>
      <dgm:spPr/>
      <dgm:t>
        <a:bodyPr/>
        <a:lstStyle/>
        <a:p>
          <a:endParaRPr lang="en-US">
            <a:latin typeface="Arial" panose="020B0604020202020204" pitchFamily="34" charset="0"/>
            <a:cs typeface="Arial" panose="020B0604020202020204" pitchFamily="34" charset="0"/>
          </a:endParaRPr>
        </a:p>
      </dgm:t>
    </dgm:pt>
    <dgm:pt modelId="{568F2CC8-7315-4499-B07A-F760332ECADE}">
      <dgm:prSet custT="1"/>
      <dgm:spPr/>
      <dgm:t>
        <a:bodyPr/>
        <a:lstStyle/>
        <a:p>
          <a:r>
            <a:rPr lang="en-US" sz="1050" b="1" dirty="0" smtClean="0">
              <a:latin typeface="Arial" panose="020B0604020202020204" pitchFamily="34" charset="0"/>
              <a:cs typeface="Arial" panose="020B0604020202020204" pitchFamily="34" charset="0"/>
            </a:rPr>
            <a:t>Incubator Team</a:t>
          </a:r>
          <a:endParaRPr lang="en-US" sz="1050" b="1" dirty="0">
            <a:latin typeface="Arial" panose="020B0604020202020204" pitchFamily="34" charset="0"/>
            <a:cs typeface="Arial" panose="020B0604020202020204" pitchFamily="34" charset="0"/>
          </a:endParaRPr>
        </a:p>
      </dgm:t>
    </dgm:pt>
    <dgm:pt modelId="{4EDD0111-EF72-42C4-9313-D88D049F4DC0}" type="parTrans" cxnId="{A693F8D6-395A-4DE7-AE65-84F5014D7AE0}">
      <dgm:prSet/>
      <dgm:spPr/>
      <dgm:t>
        <a:bodyPr/>
        <a:lstStyle/>
        <a:p>
          <a:endParaRPr lang="en-US">
            <a:latin typeface="Arial" panose="020B0604020202020204" pitchFamily="34" charset="0"/>
            <a:cs typeface="Arial" panose="020B0604020202020204" pitchFamily="34" charset="0"/>
          </a:endParaRPr>
        </a:p>
      </dgm:t>
    </dgm:pt>
    <dgm:pt modelId="{71AFDE14-BE24-4345-80E4-E37B4EE98A9B}" type="sibTrans" cxnId="{A693F8D6-395A-4DE7-AE65-84F5014D7AE0}">
      <dgm:prSet/>
      <dgm:spPr/>
      <dgm:t>
        <a:bodyPr/>
        <a:lstStyle/>
        <a:p>
          <a:endParaRPr lang="en-US">
            <a:latin typeface="Arial" panose="020B0604020202020204" pitchFamily="34" charset="0"/>
            <a:cs typeface="Arial" panose="020B0604020202020204" pitchFamily="34" charset="0"/>
          </a:endParaRPr>
        </a:p>
      </dgm:t>
    </dgm:pt>
    <dgm:pt modelId="{4AC8D1E8-9874-42F3-B72B-49DFB5CA79EB}" type="pres">
      <dgm:prSet presAssocID="{FB8318D3-D175-43E8-AB10-F91FE7E817DA}" presName="hierChild1" presStyleCnt="0">
        <dgm:presLayoutVars>
          <dgm:orgChart val="1"/>
          <dgm:chPref val="1"/>
          <dgm:dir/>
          <dgm:animOne val="branch"/>
          <dgm:animLvl val="lvl"/>
          <dgm:resizeHandles/>
        </dgm:presLayoutVars>
      </dgm:prSet>
      <dgm:spPr/>
      <dgm:t>
        <a:bodyPr/>
        <a:lstStyle/>
        <a:p>
          <a:endParaRPr lang="en-US"/>
        </a:p>
      </dgm:t>
    </dgm:pt>
    <dgm:pt modelId="{1116AE2A-DA29-4993-B2A9-F8954BE5C9E4}" type="pres">
      <dgm:prSet presAssocID="{17B7277A-B182-4B67-99C0-7F649DBE404A}" presName="hierRoot1" presStyleCnt="0">
        <dgm:presLayoutVars>
          <dgm:hierBranch val="init"/>
        </dgm:presLayoutVars>
      </dgm:prSet>
      <dgm:spPr/>
    </dgm:pt>
    <dgm:pt modelId="{141C8A50-F0E5-4CC8-BDB1-7EA4284C003D}" type="pres">
      <dgm:prSet presAssocID="{17B7277A-B182-4B67-99C0-7F649DBE404A}" presName="rootComposite1" presStyleCnt="0"/>
      <dgm:spPr/>
    </dgm:pt>
    <dgm:pt modelId="{09ED5950-45D5-4F54-9672-D7575F29A360}" type="pres">
      <dgm:prSet presAssocID="{17B7277A-B182-4B67-99C0-7F649DBE404A}" presName="rootText1" presStyleLbl="node0" presStyleIdx="0" presStyleCnt="2" custScaleX="117880" custScaleY="117879" custLinFactY="-100000" custLinFactNeighborX="-7290" custLinFactNeighborY="-158236">
        <dgm:presLayoutVars>
          <dgm:chPref val="3"/>
        </dgm:presLayoutVars>
      </dgm:prSet>
      <dgm:spPr/>
      <dgm:t>
        <a:bodyPr/>
        <a:lstStyle/>
        <a:p>
          <a:endParaRPr lang="en-US"/>
        </a:p>
      </dgm:t>
    </dgm:pt>
    <dgm:pt modelId="{A1B12D04-EF8E-46EF-95F8-220DD6C15D7A}" type="pres">
      <dgm:prSet presAssocID="{17B7277A-B182-4B67-99C0-7F649DBE404A}" presName="rootConnector1" presStyleLbl="node1" presStyleIdx="0" presStyleCnt="0"/>
      <dgm:spPr/>
      <dgm:t>
        <a:bodyPr/>
        <a:lstStyle/>
        <a:p>
          <a:endParaRPr lang="en-US"/>
        </a:p>
      </dgm:t>
    </dgm:pt>
    <dgm:pt modelId="{B6C9ED0B-BABC-445D-9ACA-A125C7822392}" type="pres">
      <dgm:prSet presAssocID="{17B7277A-B182-4B67-99C0-7F649DBE404A}" presName="hierChild2" presStyleCnt="0"/>
      <dgm:spPr/>
    </dgm:pt>
    <dgm:pt modelId="{25243773-B740-40B7-AE1A-55B1D4C656A5}" type="pres">
      <dgm:prSet presAssocID="{A227408C-D310-4295-8F55-D778C4235BAE}" presName="Name37" presStyleLbl="parChTrans1D2" presStyleIdx="0" presStyleCnt="10"/>
      <dgm:spPr/>
      <dgm:t>
        <a:bodyPr/>
        <a:lstStyle/>
        <a:p>
          <a:endParaRPr lang="en-US"/>
        </a:p>
      </dgm:t>
    </dgm:pt>
    <dgm:pt modelId="{8B580E2B-1163-4B0A-9C4E-A55B3DFC7CC7}" type="pres">
      <dgm:prSet presAssocID="{96203A2E-28DB-4AD2-9E4A-02D6966F2718}" presName="hierRoot2" presStyleCnt="0">
        <dgm:presLayoutVars>
          <dgm:hierBranch val="init"/>
        </dgm:presLayoutVars>
      </dgm:prSet>
      <dgm:spPr/>
    </dgm:pt>
    <dgm:pt modelId="{B7B9D2DE-DC6D-4F63-BFA7-48E260F0DC43}" type="pres">
      <dgm:prSet presAssocID="{96203A2E-28DB-4AD2-9E4A-02D6966F2718}" presName="rootComposite" presStyleCnt="0"/>
      <dgm:spPr/>
    </dgm:pt>
    <dgm:pt modelId="{779FCA57-C24D-433F-836B-AA1D4FFC8AA2}" type="pres">
      <dgm:prSet presAssocID="{96203A2E-28DB-4AD2-9E4A-02D6966F2718}" presName="rootText" presStyleLbl="node2" presStyleIdx="0" presStyleCnt="10" custLinFactX="200000" custLinFactY="-100000" custLinFactNeighborX="201257" custLinFactNeighborY="-114218">
        <dgm:presLayoutVars>
          <dgm:chPref val="3"/>
        </dgm:presLayoutVars>
      </dgm:prSet>
      <dgm:spPr/>
      <dgm:t>
        <a:bodyPr/>
        <a:lstStyle/>
        <a:p>
          <a:endParaRPr lang="en-US"/>
        </a:p>
      </dgm:t>
    </dgm:pt>
    <dgm:pt modelId="{870FFD3B-BDA5-4A7D-818B-5A77C3AD49B2}" type="pres">
      <dgm:prSet presAssocID="{96203A2E-28DB-4AD2-9E4A-02D6966F2718}" presName="rootConnector" presStyleLbl="node2" presStyleIdx="0" presStyleCnt="10"/>
      <dgm:spPr/>
      <dgm:t>
        <a:bodyPr/>
        <a:lstStyle/>
        <a:p>
          <a:endParaRPr lang="en-US"/>
        </a:p>
      </dgm:t>
    </dgm:pt>
    <dgm:pt modelId="{D8B73613-CA96-433C-8FCA-88B9CC2D5A23}" type="pres">
      <dgm:prSet presAssocID="{96203A2E-28DB-4AD2-9E4A-02D6966F2718}" presName="hierChild4" presStyleCnt="0"/>
      <dgm:spPr/>
    </dgm:pt>
    <dgm:pt modelId="{F75006CC-2EEA-44E1-8FDA-3B3872829AD9}" type="pres">
      <dgm:prSet presAssocID="{96203A2E-28DB-4AD2-9E4A-02D6966F2718}" presName="hierChild5" presStyleCnt="0"/>
      <dgm:spPr/>
    </dgm:pt>
    <dgm:pt modelId="{B015CA18-DDAB-412D-BE2F-9CF044F11344}" type="pres">
      <dgm:prSet presAssocID="{6B40583E-A26B-4F92-B9BB-8CBF19D9EDD1}" presName="Name37" presStyleLbl="parChTrans1D2" presStyleIdx="1" presStyleCnt="10"/>
      <dgm:spPr/>
      <dgm:t>
        <a:bodyPr/>
        <a:lstStyle/>
        <a:p>
          <a:endParaRPr lang="en-US"/>
        </a:p>
      </dgm:t>
    </dgm:pt>
    <dgm:pt modelId="{F73DD5D7-2FAC-4840-9908-334E4C6C089A}" type="pres">
      <dgm:prSet presAssocID="{B86DC277-4FEC-4C92-A77A-E8A9C52611D8}" presName="hierRoot2" presStyleCnt="0">
        <dgm:presLayoutVars>
          <dgm:hierBranch val="init"/>
        </dgm:presLayoutVars>
      </dgm:prSet>
      <dgm:spPr/>
    </dgm:pt>
    <dgm:pt modelId="{81791D17-E8B3-4883-B590-B1C7A0726E32}" type="pres">
      <dgm:prSet presAssocID="{B86DC277-4FEC-4C92-A77A-E8A9C52611D8}" presName="rootComposite" presStyleCnt="0"/>
      <dgm:spPr/>
    </dgm:pt>
    <dgm:pt modelId="{B6B45AA5-B44D-4D22-B37D-411FD10BF92C}" type="pres">
      <dgm:prSet presAssocID="{B86DC277-4FEC-4C92-A77A-E8A9C52611D8}" presName="rootText" presStyleLbl="node2" presStyleIdx="1" presStyleCnt="10" custLinFactX="400105" custLinFactY="-100000" custLinFactNeighborX="500000" custLinFactNeighborY="-163107">
        <dgm:presLayoutVars>
          <dgm:chPref val="3"/>
        </dgm:presLayoutVars>
      </dgm:prSet>
      <dgm:spPr/>
      <dgm:t>
        <a:bodyPr/>
        <a:lstStyle/>
        <a:p>
          <a:endParaRPr lang="en-US"/>
        </a:p>
      </dgm:t>
    </dgm:pt>
    <dgm:pt modelId="{A40CA4CA-956D-4AFA-9506-51CDE4BF9595}" type="pres">
      <dgm:prSet presAssocID="{B86DC277-4FEC-4C92-A77A-E8A9C52611D8}" presName="rootConnector" presStyleLbl="node2" presStyleIdx="1" presStyleCnt="10"/>
      <dgm:spPr/>
      <dgm:t>
        <a:bodyPr/>
        <a:lstStyle/>
        <a:p>
          <a:endParaRPr lang="en-US"/>
        </a:p>
      </dgm:t>
    </dgm:pt>
    <dgm:pt modelId="{2AA1702D-E888-44CC-8C12-D3CC418A16A7}" type="pres">
      <dgm:prSet presAssocID="{B86DC277-4FEC-4C92-A77A-E8A9C52611D8}" presName="hierChild4" presStyleCnt="0"/>
      <dgm:spPr/>
    </dgm:pt>
    <dgm:pt modelId="{DBF21845-E085-4263-8546-B1D89D2B2117}" type="pres">
      <dgm:prSet presAssocID="{4EDD0111-EF72-42C4-9313-D88D049F4DC0}" presName="Name37" presStyleLbl="parChTrans1D3" presStyleIdx="0" presStyleCnt="2"/>
      <dgm:spPr/>
      <dgm:t>
        <a:bodyPr/>
        <a:lstStyle/>
        <a:p>
          <a:endParaRPr lang="en-US"/>
        </a:p>
      </dgm:t>
    </dgm:pt>
    <dgm:pt modelId="{EFB282BC-9FB9-4A7D-B1C0-54875E4A6C13}" type="pres">
      <dgm:prSet presAssocID="{568F2CC8-7315-4499-B07A-F760332ECADE}" presName="hierRoot2" presStyleCnt="0">
        <dgm:presLayoutVars>
          <dgm:hierBranch val="init"/>
        </dgm:presLayoutVars>
      </dgm:prSet>
      <dgm:spPr/>
    </dgm:pt>
    <dgm:pt modelId="{AFC4F458-C1D8-47AA-9EBF-D7B9ED1C3ED0}" type="pres">
      <dgm:prSet presAssocID="{568F2CC8-7315-4499-B07A-F760332ECADE}" presName="rootComposite" presStyleCnt="0"/>
      <dgm:spPr/>
    </dgm:pt>
    <dgm:pt modelId="{BED1A658-8D4B-4F05-938B-8FE43897CFEB}" type="pres">
      <dgm:prSet presAssocID="{568F2CC8-7315-4499-B07A-F760332ECADE}" presName="rootText" presStyleLbl="node3" presStyleIdx="0" presStyleCnt="2" custLinFactX="403139" custLinFactY="-75337" custLinFactNeighborX="500000" custLinFactNeighborY="-100000">
        <dgm:presLayoutVars>
          <dgm:chPref val="3"/>
        </dgm:presLayoutVars>
      </dgm:prSet>
      <dgm:spPr/>
      <dgm:t>
        <a:bodyPr/>
        <a:lstStyle/>
        <a:p>
          <a:endParaRPr lang="en-US"/>
        </a:p>
      </dgm:t>
    </dgm:pt>
    <dgm:pt modelId="{FBBB8778-F3BD-48D2-873B-C5EB3B002EBE}" type="pres">
      <dgm:prSet presAssocID="{568F2CC8-7315-4499-B07A-F760332ECADE}" presName="rootConnector" presStyleLbl="node3" presStyleIdx="0" presStyleCnt="2"/>
      <dgm:spPr/>
      <dgm:t>
        <a:bodyPr/>
        <a:lstStyle/>
        <a:p>
          <a:endParaRPr lang="en-US"/>
        </a:p>
      </dgm:t>
    </dgm:pt>
    <dgm:pt modelId="{66DDC139-5995-4D36-8C91-F3A1369454B7}" type="pres">
      <dgm:prSet presAssocID="{568F2CC8-7315-4499-B07A-F760332ECADE}" presName="hierChild4" presStyleCnt="0"/>
      <dgm:spPr/>
    </dgm:pt>
    <dgm:pt modelId="{22B99751-A90E-4410-ACBE-F6C81EF6E76C}" type="pres">
      <dgm:prSet presAssocID="{568F2CC8-7315-4499-B07A-F760332ECADE}" presName="hierChild5" presStyleCnt="0"/>
      <dgm:spPr/>
    </dgm:pt>
    <dgm:pt modelId="{6880F04E-AACF-4968-B28D-E5E5C688E253}" type="pres">
      <dgm:prSet presAssocID="{B86DC277-4FEC-4C92-A77A-E8A9C52611D8}" presName="hierChild5" presStyleCnt="0"/>
      <dgm:spPr/>
    </dgm:pt>
    <dgm:pt modelId="{E29A3D05-6B9E-4FBB-8BA7-80464FABE2BD}" type="pres">
      <dgm:prSet presAssocID="{830BB57C-9BF6-4D78-AB32-47291BA5A449}" presName="Name37" presStyleLbl="parChTrans1D2" presStyleIdx="2" presStyleCnt="10"/>
      <dgm:spPr/>
      <dgm:t>
        <a:bodyPr/>
        <a:lstStyle/>
        <a:p>
          <a:endParaRPr lang="en-US"/>
        </a:p>
      </dgm:t>
    </dgm:pt>
    <dgm:pt modelId="{5D7B963A-6C03-4508-9918-46C7CEF2AD93}" type="pres">
      <dgm:prSet presAssocID="{9F42382B-7B04-4FF1-AEFC-E7EA3406009A}" presName="hierRoot2" presStyleCnt="0">
        <dgm:presLayoutVars>
          <dgm:hierBranch val="init"/>
        </dgm:presLayoutVars>
      </dgm:prSet>
      <dgm:spPr/>
    </dgm:pt>
    <dgm:pt modelId="{CBB93F61-AA0C-47F6-AB47-432E0E3058C8}" type="pres">
      <dgm:prSet presAssocID="{9F42382B-7B04-4FF1-AEFC-E7EA3406009A}" presName="rootComposite" presStyleCnt="0"/>
      <dgm:spPr/>
    </dgm:pt>
    <dgm:pt modelId="{69BA93F4-7E0C-479F-8123-BD212B4156EA}" type="pres">
      <dgm:prSet presAssocID="{9F42382B-7B04-4FF1-AEFC-E7EA3406009A}" presName="rootText" presStyleLbl="node2" presStyleIdx="2" presStyleCnt="10" custLinFactX="58793" custLinFactY="25497" custLinFactNeighborX="100000" custLinFactNeighborY="100000">
        <dgm:presLayoutVars>
          <dgm:chPref val="3"/>
        </dgm:presLayoutVars>
      </dgm:prSet>
      <dgm:spPr/>
      <dgm:t>
        <a:bodyPr/>
        <a:lstStyle/>
        <a:p>
          <a:endParaRPr lang="en-US"/>
        </a:p>
      </dgm:t>
    </dgm:pt>
    <dgm:pt modelId="{AE7B550E-CDB6-401A-A985-DBF7C9F35797}" type="pres">
      <dgm:prSet presAssocID="{9F42382B-7B04-4FF1-AEFC-E7EA3406009A}" presName="rootConnector" presStyleLbl="node2" presStyleIdx="2" presStyleCnt="10"/>
      <dgm:spPr/>
      <dgm:t>
        <a:bodyPr/>
        <a:lstStyle/>
        <a:p>
          <a:endParaRPr lang="en-US"/>
        </a:p>
      </dgm:t>
    </dgm:pt>
    <dgm:pt modelId="{27B67438-F70F-4728-9249-A9BE97F1C727}" type="pres">
      <dgm:prSet presAssocID="{9F42382B-7B04-4FF1-AEFC-E7EA3406009A}" presName="hierChild4" presStyleCnt="0"/>
      <dgm:spPr/>
    </dgm:pt>
    <dgm:pt modelId="{7F96C9FA-A093-4BB2-86BA-AE52BB0A76D3}" type="pres">
      <dgm:prSet presAssocID="{9F42382B-7B04-4FF1-AEFC-E7EA3406009A}" presName="hierChild5" presStyleCnt="0"/>
      <dgm:spPr/>
    </dgm:pt>
    <dgm:pt modelId="{0EA8207C-17B2-48EA-8E4F-E1DE9DA4F6F2}" type="pres">
      <dgm:prSet presAssocID="{FE42A1E8-A169-486E-BC3D-9EADF25E9EB8}" presName="Name37" presStyleLbl="parChTrans1D2" presStyleIdx="3" presStyleCnt="10"/>
      <dgm:spPr/>
      <dgm:t>
        <a:bodyPr/>
        <a:lstStyle/>
        <a:p>
          <a:endParaRPr lang="en-US"/>
        </a:p>
      </dgm:t>
    </dgm:pt>
    <dgm:pt modelId="{2127ED74-E12F-4170-BF25-74258BF92F86}" type="pres">
      <dgm:prSet presAssocID="{0A73AFC7-3075-4B37-883B-664CDC75224C}" presName="hierRoot2" presStyleCnt="0">
        <dgm:presLayoutVars>
          <dgm:hierBranch val="init"/>
        </dgm:presLayoutVars>
      </dgm:prSet>
      <dgm:spPr/>
    </dgm:pt>
    <dgm:pt modelId="{8941CC94-1968-47F2-A62D-9BE3FC3FFF34}" type="pres">
      <dgm:prSet presAssocID="{0A73AFC7-3075-4B37-883B-664CDC75224C}" presName="rootComposite" presStyleCnt="0"/>
      <dgm:spPr/>
    </dgm:pt>
    <dgm:pt modelId="{B6916B29-A8AA-4D4F-B659-6536286F2359}" type="pres">
      <dgm:prSet presAssocID="{0A73AFC7-3075-4B37-883B-664CDC75224C}" presName="rootText" presStyleLbl="node2" presStyleIdx="3" presStyleCnt="10" custLinFactY="100000" custLinFactNeighborX="38721" custLinFactNeighborY="195135">
        <dgm:presLayoutVars>
          <dgm:chPref val="3"/>
        </dgm:presLayoutVars>
      </dgm:prSet>
      <dgm:spPr/>
      <dgm:t>
        <a:bodyPr/>
        <a:lstStyle/>
        <a:p>
          <a:endParaRPr lang="en-US"/>
        </a:p>
      </dgm:t>
    </dgm:pt>
    <dgm:pt modelId="{E20430B5-36B6-4A9E-8AC9-32747F974609}" type="pres">
      <dgm:prSet presAssocID="{0A73AFC7-3075-4B37-883B-664CDC75224C}" presName="rootConnector" presStyleLbl="node2" presStyleIdx="3" presStyleCnt="10"/>
      <dgm:spPr/>
      <dgm:t>
        <a:bodyPr/>
        <a:lstStyle/>
        <a:p>
          <a:endParaRPr lang="en-US"/>
        </a:p>
      </dgm:t>
    </dgm:pt>
    <dgm:pt modelId="{6C1245F4-72D9-4321-B9D7-10AF8B18B00D}" type="pres">
      <dgm:prSet presAssocID="{0A73AFC7-3075-4B37-883B-664CDC75224C}" presName="hierChild4" presStyleCnt="0"/>
      <dgm:spPr/>
    </dgm:pt>
    <dgm:pt modelId="{DCE239EB-6E0A-4FA4-9E2F-12DEE304FB8B}" type="pres">
      <dgm:prSet presAssocID="{0A73AFC7-3075-4B37-883B-664CDC75224C}" presName="hierChild5" presStyleCnt="0"/>
      <dgm:spPr/>
    </dgm:pt>
    <dgm:pt modelId="{0BC4E9CA-0029-4C5D-B26B-6982437CB483}" type="pres">
      <dgm:prSet presAssocID="{AA824A8C-E0D7-4FDD-84A1-1FDF33FFBD8B}" presName="Name37" presStyleLbl="parChTrans1D2" presStyleIdx="4" presStyleCnt="10"/>
      <dgm:spPr/>
      <dgm:t>
        <a:bodyPr/>
        <a:lstStyle/>
        <a:p>
          <a:endParaRPr lang="en-US"/>
        </a:p>
      </dgm:t>
    </dgm:pt>
    <dgm:pt modelId="{CE36F251-EE4B-4CAE-ADC2-2B94A7651A7B}" type="pres">
      <dgm:prSet presAssocID="{CC7B4F0B-A01E-4CDA-9550-C0CFDF40D71D}" presName="hierRoot2" presStyleCnt="0">
        <dgm:presLayoutVars>
          <dgm:hierBranch val="init"/>
        </dgm:presLayoutVars>
      </dgm:prSet>
      <dgm:spPr/>
    </dgm:pt>
    <dgm:pt modelId="{901D1E70-C372-4669-BD84-7D62A65DA9C1}" type="pres">
      <dgm:prSet presAssocID="{CC7B4F0B-A01E-4CDA-9550-C0CFDF40D71D}" presName="rootComposite" presStyleCnt="0"/>
      <dgm:spPr/>
    </dgm:pt>
    <dgm:pt modelId="{44A5A423-3DA3-47AD-849A-BE72CB4BDB4C}" type="pres">
      <dgm:prSet presAssocID="{CC7B4F0B-A01E-4CDA-9550-C0CFDF40D71D}" presName="rootText" presStyleLbl="node2" presStyleIdx="4" presStyleCnt="10" custLinFactX="103157" custLinFactNeighborX="200000" custLinFactNeighborY="-5985">
        <dgm:presLayoutVars>
          <dgm:chPref val="3"/>
        </dgm:presLayoutVars>
      </dgm:prSet>
      <dgm:spPr/>
      <dgm:t>
        <a:bodyPr/>
        <a:lstStyle/>
        <a:p>
          <a:endParaRPr lang="en-US"/>
        </a:p>
      </dgm:t>
    </dgm:pt>
    <dgm:pt modelId="{CBFB3180-BB2B-478F-AB36-72345280D704}" type="pres">
      <dgm:prSet presAssocID="{CC7B4F0B-A01E-4CDA-9550-C0CFDF40D71D}" presName="rootConnector" presStyleLbl="node2" presStyleIdx="4" presStyleCnt="10"/>
      <dgm:spPr/>
      <dgm:t>
        <a:bodyPr/>
        <a:lstStyle/>
        <a:p>
          <a:endParaRPr lang="en-US"/>
        </a:p>
      </dgm:t>
    </dgm:pt>
    <dgm:pt modelId="{7521F5BD-D9D6-4C35-9845-60C5F59352A2}" type="pres">
      <dgm:prSet presAssocID="{CC7B4F0B-A01E-4CDA-9550-C0CFDF40D71D}" presName="hierChild4" presStyleCnt="0"/>
      <dgm:spPr/>
    </dgm:pt>
    <dgm:pt modelId="{79EB43AD-513B-4425-AC43-18F6D38C32A1}" type="pres">
      <dgm:prSet presAssocID="{CC7B4F0B-A01E-4CDA-9550-C0CFDF40D71D}" presName="hierChild5" presStyleCnt="0"/>
      <dgm:spPr/>
    </dgm:pt>
    <dgm:pt modelId="{1EC53297-66FE-4EBF-A6C6-EAC40F586E33}" type="pres">
      <dgm:prSet presAssocID="{67DF0552-7FC0-4C3A-9E6A-66CA1B8A1221}" presName="Name37" presStyleLbl="parChTrans1D2" presStyleIdx="5" presStyleCnt="10"/>
      <dgm:spPr/>
      <dgm:t>
        <a:bodyPr/>
        <a:lstStyle/>
        <a:p>
          <a:endParaRPr lang="en-US"/>
        </a:p>
      </dgm:t>
    </dgm:pt>
    <dgm:pt modelId="{C01F1827-18BD-47EF-86D2-2C106F9156EA}" type="pres">
      <dgm:prSet presAssocID="{EC498F08-C734-4812-9C0E-E0E58760DD41}" presName="hierRoot2" presStyleCnt="0">
        <dgm:presLayoutVars>
          <dgm:hierBranch val="init"/>
        </dgm:presLayoutVars>
      </dgm:prSet>
      <dgm:spPr/>
    </dgm:pt>
    <dgm:pt modelId="{86D642CF-FAE4-4481-A249-8185BF9878F9}" type="pres">
      <dgm:prSet presAssocID="{EC498F08-C734-4812-9C0E-E0E58760DD41}" presName="rootComposite" presStyleCnt="0"/>
      <dgm:spPr/>
    </dgm:pt>
    <dgm:pt modelId="{2906A128-C77C-4994-ABAB-9235F7246649}" type="pres">
      <dgm:prSet presAssocID="{EC498F08-C734-4812-9C0E-E0E58760DD41}" presName="rootText" presStyleLbl="node2" presStyleIdx="5" presStyleCnt="10" custLinFactX="83068" custLinFactY="-100000" custLinFactNeighborX="100000" custLinFactNeighborY="-167358">
        <dgm:presLayoutVars>
          <dgm:chPref val="3"/>
        </dgm:presLayoutVars>
      </dgm:prSet>
      <dgm:spPr/>
      <dgm:t>
        <a:bodyPr/>
        <a:lstStyle/>
        <a:p>
          <a:endParaRPr lang="en-US"/>
        </a:p>
      </dgm:t>
    </dgm:pt>
    <dgm:pt modelId="{FA9957C0-41F0-409C-A018-DA9FBD4A565A}" type="pres">
      <dgm:prSet presAssocID="{EC498F08-C734-4812-9C0E-E0E58760DD41}" presName="rootConnector" presStyleLbl="node2" presStyleIdx="5" presStyleCnt="10"/>
      <dgm:spPr/>
      <dgm:t>
        <a:bodyPr/>
        <a:lstStyle/>
        <a:p>
          <a:endParaRPr lang="en-US"/>
        </a:p>
      </dgm:t>
    </dgm:pt>
    <dgm:pt modelId="{C04E2BDF-DC88-4402-9A02-C6A42F80F4A4}" type="pres">
      <dgm:prSet presAssocID="{EC498F08-C734-4812-9C0E-E0E58760DD41}" presName="hierChild4" presStyleCnt="0"/>
      <dgm:spPr/>
    </dgm:pt>
    <dgm:pt modelId="{0E02443D-68B0-4217-BD96-5A389FDCD1BE}" type="pres">
      <dgm:prSet presAssocID="{EC498F08-C734-4812-9C0E-E0E58760DD41}" presName="hierChild5" presStyleCnt="0"/>
      <dgm:spPr/>
    </dgm:pt>
    <dgm:pt modelId="{D9EC9CE0-36F4-40C2-8E25-B25FE9B9A079}" type="pres">
      <dgm:prSet presAssocID="{013926AF-3059-49ED-9FE5-A3F0CE708262}" presName="Name37" presStyleLbl="parChTrans1D2" presStyleIdx="6" presStyleCnt="10"/>
      <dgm:spPr/>
      <dgm:t>
        <a:bodyPr/>
        <a:lstStyle/>
        <a:p>
          <a:endParaRPr lang="en-US"/>
        </a:p>
      </dgm:t>
    </dgm:pt>
    <dgm:pt modelId="{B4BF0FDA-A460-40DE-89FB-60CECADA426B}" type="pres">
      <dgm:prSet presAssocID="{86E7774E-D375-4865-9737-EACC217B2A5E}" presName="hierRoot2" presStyleCnt="0">
        <dgm:presLayoutVars>
          <dgm:hierBranch val="init"/>
        </dgm:presLayoutVars>
      </dgm:prSet>
      <dgm:spPr/>
    </dgm:pt>
    <dgm:pt modelId="{4C30EF48-F577-4971-BC1E-756F2A2AC154}" type="pres">
      <dgm:prSet presAssocID="{86E7774E-D375-4865-9737-EACC217B2A5E}" presName="rootComposite" presStyleCnt="0"/>
      <dgm:spPr/>
    </dgm:pt>
    <dgm:pt modelId="{8AEE33A5-4233-4E84-B051-26D35B3DF026}" type="pres">
      <dgm:prSet presAssocID="{86E7774E-D375-4865-9737-EACC217B2A5E}" presName="rootText" presStyleLbl="node2" presStyleIdx="6" presStyleCnt="10" custLinFactY="32670" custLinFactNeighborX="61157" custLinFactNeighborY="100000">
        <dgm:presLayoutVars>
          <dgm:chPref val="3"/>
        </dgm:presLayoutVars>
      </dgm:prSet>
      <dgm:spPr/>
      <dgm:t>
        <a:bodyPr/>
        <a:lstStyle/>
        <a:p>
          <a:endParaRPr lang="en-US"/>
        </a:p>
      </dgm:t>
    </dgm:pt>
    <dgm:pt modelId="{142CD261-6013-4E15-A50B-B247A436D6D9}" type="pres">
      <dgm:prSet presAssocID="{86E7774E-D375-4865-9737-EACC217B2A5E}" presName="rootConnector" presStyleLbl="node2" presStyleIdx="6" presStyleCnt="10"/>
      <dgm:spPr/>
      <dgm:t>
        <a:bodyPr/>
        <a:lstStyle/>
        <a:p>
          <a:endParaRPr lang="en-US"/>
        </a:p>
      </dgm:t>
    </dgm:pt>
    <dgm:pt modelId="{C2ABA47C-3AF4-4910-A65B-5464A618C9F6}" type="pres">
      <dgm:prSet presAssocID="{86E7774E-D375-4865-9737-EACC217B2A5E}" presName="hierChild4" presStyleCnt="0"/>
      <dgm:spPr/>
    </dgm:pt>
    <dgm:pt modelId="{CEA3B0B3-87BB-428E-BDA2-8E078654AA89}" type="pres">
      <dgm:prSet presAssocID="{86E7774E-D375-4865-9737-EACC217B2A5E}" presName="hierChild5" presStyleCnt="0"/>
      <dgm:spPr/>
    </dgm:pt>
    <dgm:pt modelId="{30105EDE-5681-4336-8F85-E217EE1F7438}" type="pres">
      <dgm:prSet presAssocID="{A95122C5-9D66-4B17-803A-9B5744A58B24}" presName="Name37" presStyleLbl="parChTrans1D2" presStyleIdx="7" presStyleCnt="10"/>
      <dgm:spPr/>
      <dgm:t>
        <a:bodyPr/>
        <a:lstStyle/>
        <a:p>
          <a:endParaRPr lang="en-US"/>
        </a:p>
      </dgm:t>
    </dgm:pt>
    <dgm:pt modelId="{31F0B1E6-CC92-4118-8294-C66CD7F7C765}" type="pres">
      <dgm:prSet presAssocID="{1BA54CCB-199B-49B9-A1E8-6CD7A4C1D6F8}" presName="hierRoot2" presStyleCnt="0">
        <dgm:presLayoutVars>
          <dgm:hierBranch val="init"/>
        </dgm:presLayoutVars>
      </dgm:prSet>
      <dgm:spPr/>
    </dgm:pt>
    <dgm:pt modelId="{F6809019-52D7-468F-9D3D-717E5FDE25A4}" type="pres">
      <dgm:prSet presAssocID="{1BA54CCB-199B-49B9-A1E8-6CD7A4C1D6F8}" presName="rootComposite" presStyleCnt="0"/>
      <dgm:spPr/>
    </dgm:pt>
    <dgm:pt modelId="{320B16C2-2D2B-4494-9974-679F2B1D0D9A}" type="pres">
      <dgm:prSet presAssocID="{1BA54CCB-199B-49B9-A1E8-6CD7A4C1D6F8}" presName="rootText" presStyleLbl="node2" presStyleIdx="7" presStyleCnt="10" custLinFactY="100000" custLinFactNeighborX="-56653" custLinFactNeighborY="169156">
        <dgm:presLayoutVars>
          <dgm:chPref val="3"/>
        </dgm:presLayoutVars>
      </dgm:prSet>
      <dgm:spPr/>
      <dgm:t>
        <a:bodyPr/>
        <a:lstStyle/>
        <a:p>
          <a:endParaRPr lang="en-US"/>
        </a:p>
      </dgm:t>
    </dgm:pt>
    <dgm:pt modelId="{3ADAADB7-3782-42D9-8ECB-C6F9B0DF5D19}" type="pres">
      <dgm:prSet presAssocID="{1BA54CCB-199B-49B9-A1E8-6CD7A4C1D6F8}" presName="rootConnector" presStyleLbl="node2" presStyleIdx="7" presStyleCnt="10"/>
      <dgm:spPr/>
      <dgm:t>
        <a:bodyPr/>
        <a:lstStyle/>
        <a:p>
          <a:endParaRPr lang="en-US"/>
        </a:p>
      </dgm:t>
    </dgm:pt>
    <dgm:pt modelId="{84C283CE-B887-4B33-9E53-37E5A9F32186}" type="pres">
      <dgm:prSet presAssocID="{1BA54CCB-199B-49B9-A1E8-6CD7A4C1D6F8}" presName="hierChild4" presStyleCnt="0"/>
      <dgm:spPr/>
    </dgm:pt>
    <dgm:pt modelId="{EA8FDE32-B783-4C41-AA10-034AE8AFEE46}" type="pres">
      <dgm:prSet presAssocID="{1BA54CCB-199B-49B9-A1E8-6CD7A4C1D6F8}" presName="hierChild5" presStyleCnt="0"/>
      <dgm:spPr/>
    </dgm:pt>
    <dgm:pt modelId="{D7574E7C-8970-491D-9FBB-8785AA2E1FD9}" type="pres">
      <dgm:prSet presAssocID="{E2711B40-352C-42CD-9ECE-44B9EEBF53D1}" presName="Name37" presStyleLbl="parChTrans1D2" presStyleIdx="8" presStyleCnt="10"/>
      <dgm:spPr/>
      <dgm:t>
        <a:bodyPr/>
        <a:lstStyle/>
        <a:p>
          <a:endParaRPr lang="en-US"/>
        </a:p>
      </dgm:t>
    </dgm:pt>
    <dgm:pt modelId="{762CFCED-7338-4899-A65C-DF3E4E1A3C49}" type="pres">
      <dgm:prSet presAssocID="{2CBBBBBF-D5AE-4126-948C-D5739C2DB510}" presName="hierRoot2" presStyleCnt="0">
        <dgm:presLayoutVars>
          <dgm:hierBranch val="init"/>
        </dgm:presLayoutVars>
      </dgm:prSet>
      <dgm:spPr/>
    </dgm:pt>
    <dgm:pt modelId="{E054F206-3FB1-4C89-84B5-48CE2B3931E1}" type="pres">
      <dgm:prSet presAssocID="{2CBBBBBF-D5AE-4126-948C-D5739C2DB510}" presName="rootComposite" presStyleCnt="0"/>
      <dgm:spPr/>
    </dgm:pt>
    <dgm:pt modelId="{82040750-E2B7-4049-8CE0-439515EF7114}" type="pres">
      <dgm:prSet presAssocID="{2CBBBBBF-D5AE-4126-948C-D5739C2DB510}" presName="rootText" presStyleLbl="node2" presStyleIdx="8" presStyleCnt="10" custLinFactX="-80843" custLinFactY="-38162" custLinFactNeighborX="-100000" custLinFactNeighborY="-100000">
        <dgm:presLayoutVars>
          <dgm:chPref val="3"/>
        </dgm:presLayoutVars>
      </dgm:prSet>
      <dgm:spPr/>
      <dgm:t>
        <a:bodyPr/>
        <a:lstStyle/>
        <a:p>
          <a:endParaRPr lang="en-US"/>
        </a:p>
      </dgm:t>
    </dgm:pt>
    <dgm:pt modelId="{27B9E8E4-2B82-41B3-A440-1C696FDEBC52}" type="pres">
      <dgm:prSet presAssocID="{2CBBBBBF-D5AE-4126-948C-D5739C2DB510}" presName="rootConnector" presStyleLbl="node2" presStyleIdx="8" presStyleCnt="10"/>
      <dgm:spPr/>
      <dgm:t>
        <a:bodyPr/>
        <a:lstStyle/>
        <a:p>
          <a:endParaRPr lang="en-US"/>
        </a:p>
      </dgm:t>
    </dgm:pt>
    <dgm:pt modelId="{7331FA49-7CC2-48E9-BCE3-5BC02C4B87DE}" type="pres">
      <dgm:prSet presAssocID="{2CBBBBBF-D5AE-4126-948C-D5739C2DB510}" presName="hierChild4" presStyleCnt="0"/>
      <dgm:spPr/>
    </dgm:pt>
    <dgm:pt modelId="{D0A0E1D8-4707-4F38-B42A-5392023B7717}" type="pres">
      <dgm:prSet presAssocID="{2CBBBBBF-D5AE-4126-948C-D5739C2DB510}" presName="hierChild5" presStyleCnt="0"/>
      <dgm:spPr/>
    </dgm:pt>
    <dgm:pt modelId="{E1F5D81E-F9C9-426F-8861-96FC04E53E77}" type="pres">
      <dgm:prSet presAssocID="{9ADFC28B-667A-402D-B895-DD3029930437}" presName="Name37" presStyleLbl="parChTrans1D2" presStyleIdx="9" presStyleCnt="10"/>
      <dgm:spPr/>
      <dgm:t>
        <a:bodyPr/>
        <a:lstStyle/>
        <a:p>
          <a:endParaRPr lang="en-US"/>
        </a:p>
      </dgm:t>
    </dgm:pt>
    <dgm:pt modelId="{FFFA57A2-56B3-4C3A-A20E-A63CCA88FDB4}" type="pres">
      <dgm:prSet presAssocID="{0DD47074-B14F-4FB5-8F93-03A38F1435D7}" presName="hierRoot2" presStyleCnt="0">
        <dgm:presLayoutVars>
          <dgm:hierBranch val="init"/>
        </dgm:presLayoutVars>
      </dgm:prSet>
      <dgm:spPr/>
    </dgm:pt>
    <dgm:pt modelId="{303DDD5A-B469-41DE-A12A-10943FAEBD72}" type="pres">
      <dgm:prSet presAssocID="{0DD47074-B14F-4FB5-8F93-03A38F1435D7}" presName="rootComposite" presStyleCnt="0"/>
      <dgm:spPr/>
    </dgm:pt>
    <dgm:pt modelId="{57F7910E-5FE7-4E0B-9211-68EBBB94039C}" type="pres">
      <dgm:prSet presAssocID="{0DD47074-B14F-4FB5-8F93-03A38F1435D7}" presName="rootText" presStyleLbl="node2" presStyleIdx="9" presStyleCnt="10" custLinFactX="-300000" custLinFactNeighborX="-389378" custLinFactNeighborY="-46945">
        <dgm:presLayoutVars>
          <dgm:chPref val="3"/>
        </dgm:presLayoutVars>
      </dgm:prSet>
      <dgm:spPr/>
      <dgm:t>
        <a:bodyPr/>
        <a:lstStyle/>
        <a:p>
          <a:endParaRPr lang="en-US"/>
        </a:p>
      </dgm:t>
    </dgm:pt>
    <dgm:pt modelId="{0ADCE62D-B4C0-4C91-AB03-79B434B17B39}" type="pres">
      <dgm:prSet presAssocID="{0DD47074-B14F-4FB5-8F93-03A38F1435D7}" presName="rootConnector" presStyleLbl="node2" presStyleIdx="9" presStyleCnt="10"/>
      <dgm:spPr/>
      <dgm:t>
        <a:bodyPr/>
        <a:lstStyle/>
        <a:p>
          <a:endParaRPr lang="en-US"/>
        </a:p>
      </dgm:t>
    </dgm:pt>
    <dgm:pt modelId="{139F4BDE-6FE9-484D-8901-45FCBF1C251F}" type="pres">
      <dgm:prSet presAssocID="{0DD47074-B14F-4FB5-8F93-03A38F1435D7}" presName="hierChild4" presStyleCnt="0"/>
      <dgm:spPr/>
    </dgm:pt>
    <dgm:pt modelId="{A8E95532-1E55-4024-8AEA-C1D909A72305}" type="pres">
      <dgm:prSet presAssocID="{37DE7185-12D7-475E-8F7B-7405D1B57F43}" presName="Name37" presStyleLbl="parChTrans1D3" presStyleIdx="1" presStyleCnt="2"/>
      <dgm:spPr/>
      <dgm:t>
        <a:bodyPr/>
        <a:lstStyle/>
        <a:p>
          <a:endParaRPr lang="en-US"/>
        </a:p>
      </dgm:t>
    </dgm:pt>
    <dgm:pt modelId="{9D798E3A-FB5F-4684-8DF0-E98F5604E3A5}" type="pres">
      <dgm:prSet presAssocID="{F986194D-37DF-487E-A272-411C5691CF02}" presName="hierRoot2" presStyleCnt="0">
        <dgm:presLayoutVars>
          <dgm:hierBranch val="init"/>
        </dgm:presLayoutVars>
      </dgm:prSet>
      <dgm:spPr/>
    </dgm:pt>
    <dgm:pt modelId="{7FE56BCA-F10F-4204-8A70-808469F04557}" type="pres">
      <dgm:prSet presAssocID="{F986194D-37DF-487E-A272-411C5691CF02}" presName="rootComposite" presStyleCnt="0"/>
      <dgm:spPr/>
    </dgm:pt>
    <dgm:pt modelId="{8725E1FB-3EF7-4AC7-93A6-B7BFA51595F0}" type="pres">
      <dgm:prSet presAssocID="{F986194D-37DF-487E-A272-411C5691CF02}" presName="rootText" presStyleLbl="node3" presStyleIdx="1" presStyleCnt="2" custScaleX="112392" custScaleY="132667" custLinFactX="-400000" custLinFactNeighborX="-450056" custLinFactNeighborY="-98123">
        <dgm:presLayoutVars>
          <dgm:chPref val="3"/>
        </dgm:presLayoutVars>
      </dgm:prSet>
      <dgm:spPr/>
      <dgm:t>
        <a:bodyPr/>
        <a:lstStyle/>
        <a:p>
          <a:endParaRPr lang="en-US"/>
        </a:p>
      </dgm:t>
    </dgm:pt>
    <dgm:pt modelId="{6C01C89B-3F8F-4D9A-A667-0E444EA071E9}" type="pres">
      <dgm:prSet presAssocID="{F986194D-37DF-487E-A272-411C5691CF02}" presName="rootConnector" presStyleLbl="node3" presStyleIdx="1" presStyleCnt="2"/>
      <dgm:spPr/>
      <dgm:t>
        <a:bodyPr/>
        <a:lstStyle/>
        <a:p>
          <a:endParaRPr lang="en-US"/>
        </a:p>
      </dgm:t>
    </dgm:pt>
    <dgm:pt modelId="{621D006E-4A8E-4D90-9DB1-9F5EE90A491F}" type="pres">
      <dgm:prSet presAssocID="{F986194D-37DF-487E-A272-411C5691CF02}" presName="hierChild4" presStyleCnt="0"/>
      <dgm:spPr/>
    </dgm:pt>
    <dgm:pt modelId="{70D657B6-ACD1-492D-9A2A-503432E2ECC6}" type="pres">
      <dgm:prSet presAssocID="{F986194D-37DF-487E-A272-411C5691CF02}" presName="hierChild5" presStyleCnt="0"/>
      <dgm:spPr/>
    </dgm:pt>
    <dgm:pt modelId="{C83345C2-448E-4E8C-BA5B-10D2B8990C91}" type="pres">
      <dgm:prSet presAssocID="{0DD47074-B14F-4FB5-8F93-03A38F1435D7}" presName="hierChild5" presStyleCnt="0"/>
      <dgm:spPr/>
    </dgm:pt>
    <dgm:pt modelId="{E34AFF29-D16B-4791-B4B3-36DC73189863}" type="pres">
      <dgm:prSet presAssocID="{17B7277A-B182-4B67-99C0-7F649DBE404A}" presName="hierChild3" presStyleCnt="0"/>
      <dgm:spPr/>
    </dgm:pt>
    <dgm:pt modelId="{D6525391-002D-4590-9212-A6F413BC61BD}" type="pres">
      <dgm:prSet presAssocID="{8E594CAB-5AE0-44E1-8DDC-D94ABA150858}" presName="hierRoot1" presStyleCnt="0">
        <dgm:presLayoutVars>
          <dgm:hierBranch val="init"/>
        </dgm:presLayoutVars>
      </dgm:prSet>
      <dgm:spPr/>
    </dgm:pt>
    <dgm:pt modelId="{B6EFD054-5414-4350-A824-B1A80C4CAA5E}" type="pres">
      <dgm:prSet presAssocID="{8E594CAB-5AE0-44E1-8DDC-D94ABA150858}" presName="rootComposite1" presStyleCnt="0"/>
      <dgm:spPr/>
    </dgm:pt>
    <dgm:pt modelId="{6C792AF7-1350-4D93-8F64-E1BBF831DC2B}" type="pres">
      <dgm:prSet presAssocID="{8E594CAB-5AE0-44E1-8DDC-D94ABA150858}" presName="rootText1" presStyleLbl="node0" presStyleIdx="1" presStyleCnt="2" custScaleX="118156" custScaleY="117879" custLinFactX="-44556" custLinFactY="-200000" custLinFactNeighborX="-100000" custLinFactNeighborY="-269228">
        <dgm:presLayoutVars>
          <dgm:chPref val="3"/>
        </dgm:presLayoutVars>
      </dgm:prSet>
      <dgm:spPr/>
      <dgm:t>
        <a:bodyPr/>
        <a:lstStyle/>
        <a:p>
          <a:endParaRPr lang="en-US"/>
        </a:p>
      </dgm:t>
    </dgm:pt>
    <dgm:pt modelId="{8CDA895F-DBD8-4011-BC21-AC5083B6F734}" type="pres">
      <dgm:prSet presAssocID="{8E594CAB-5AE0-44E1-8DDC-D94ABA150858}" presName="rootConnector1" presStyleLbl="node1" presStyleIdx="0" presStyleCnt="0"/>
      <dgm:spPr/>
      <dgm:t>
        <a:bodyPr/>
        <a:lstStyle/>
        <a:p>
          <a:endParaRPr lang="en-US"/>
        </a:p>
      </dgm:t>
    </dgm:pt>
    <dgm:pt modelId="{0EB22977-2D60-42DB-B3EF-5127F82CDBC6}" type="pres">
      <dgm:prSet presAssocID="{8E594CAB-5AE0-44E1-8DDC-D94ABA150858}" presName="hierChild2" presStyleCnt="0"/>
      <dgm:spPr/>
    </dgm:pt>
    <dgm:pt modelId="{F0200F0E-BC8D-4CFC-ABBE-99FBC2D6EA47}" type="pres">
      <dgm:prSet presAssocID="{8E594CAB-5AE0-44E1-8DDC-D94ABA150858}" presName="hierChild3" presStyleCnt="0"/>
      <dgm:spPr/>
    </dgm:pt>
  </dgm:ptLst>
  <dgm:cxnLst>
    <dgm:cxn modelId="{9C3CFEF6-91E9-41BC-8C18-021180AF7597}" type="presOf" srcId="{1BA54CCB-199B-49B9-A1E8-6CD7A4C1D6F8}" destId="{320B16C2-2D2B-4494-9974-679F2B1D0D9A}" srcOrd="0" destOrd="0" presId="urn:microsoft.com/office/officeart/2005/8/layout/orgChart1"/>
    <dgm:cxn modelId="{83A03622-9F20-439F-97B3-E0B8B4560743}" type="presOf" srcId="{FE42A1E8-A169-486E-BC3D-9EADF25E9EB8}" destId="{0EA8207C-17B2-48EA-8E4F-E1DE9DA4F6F2}" srcOrd="0" destOrd="0" presId="urn:microsoft.com/office/officeart/2005/8/layout/orgChart1"/>
    <dgm:cxn modelId="{FC590F9B-B0F6-4920-9CDF-FE34FE93D242}" srcId="{17B7277A-B182-4B67-99C0-7F649DBE404A}" destId="{86E7774E-D375-4865-9737-EACC217B2A5E}" srcOrd="6" destOrd="0" parTransId="{013926AF-3059-49ED-9FE5-A3F0CE708262}" sibTransId="{536BBDDF-8917-4037-B557-35D246F28AE7}"/>
    <dgm:cxn modelId="{9D008072-DCFE-4561-8C38-5FC2220922B5}" type="presOf" srcId="{0DD47074-B14F-4FB5-8F93-03A38F1435D7}" destId="{0ADCE62D-B4C0-4C91-AB03-79B434B17B39}" srcOrd="1" destOrd="0" presId="urn:microsoft.com/office/officeart/2005/8/layout/orgChart1"/>
    <dgm:cxn modelId="{0D54CD3A-3CB3-4CC5-B09E-2A1FF0C4D179}" type="presOf" srcId="{6B40583E-A26B-4F92-B9BB-8CBF19D9EDD1}" destId="{B015CA18-DDAB-412D-BE2F-9CF044F11344}" srcOrd="0" destOrd="0" presId="urn:microsoft.com/office/officeart/2005/8/layout/orgChart1"/>
    <dgm:cxn modelId="{684A0B84-BA14-493A-8931-2CA1570B5352}" type="presOf" srcId="{568F2CC8-7315-4499-B07A-F760332ECADE}" destId="{BED1A658-8D4B-4F05-938B-8FE43897CFEB}" srcOrd="0" destOrd="0" presId="urn:microsoft.com/office/officeart/2005/8/layout/orgChart1"/>
    <dgm:cxn modelId="{90349D9C-C832-4126-98ED-133984A9FDB7}" type="presOf" srcId="{E2711B40-352C-42CD-9ECE-44B9EEBF53D1}" destId="{D7574E7C-8970-491D-9FBB-8785AA2E1FD9}" srcOrd="0" destOrd="0" presId="urn:microsoft.com/office/officeart/2005/8/layout/orgChart1"/>
    <dgm:cxn modelId="{B654FF60-4BFA-4C8F-B182-325E2EA07071}" type="presOf" srcId="{CC7B4F0B-A01E-4CDA-9550-C0CFDF40D71D}" destId="{44A5A423-3DA3-47AD-849A-BE72CB4BDB4C}" srcOrd="0" destOrd="0" presId="urn:microsoft.com/office/officeart/2005/8/layout/orgChart1"/>
    <dgm:cxn modelId="{6238FB62-6620-4268-BEF7-FF2AF86ECAC4}" type="presOf" srcId="{2CBBBBBF-D5AE-4126-948C-D5739C2DB510}" destId="{27B9E8E4-2B82-41B3-A440-1C696FDEBC52}" srcOrd="1" destOrd="0" presId="urn:microsoft.com/office/officeart/2005/8/layout/orgChart1"/>
    <dgm:cxn modelId="{0B7F2BCC-B9BC-4D5B-A0E6-37391D6BAA38}" type="presOf" srcId="{17B7277A-B182-4B67-99C0-7F649DBE404A}" destId="{09ED5950-45D5-4F54-9672-D7575F29A360}" srcOrd="0" destOrd="0" presId="urn:microsoft.com/office/officeart/2005/8/layout/orgChart1"/>
    <dgm:cxn modelId="{6AD398CF-B1AE-4387-A2FE-706D34D2D3CB}" type="presOf" srcId="{0A73AFC7-3075-4B37-883B-664CDC75224C}" destId="{E20430B5-36B6-4A9E-8AC9-32747F974609}" srcOrd="1" destOrd="0" presId="urn:microsoft.com/office/officeart/2005/8/layout/orgChart1"/>
    <dgm:cxn modelId="{FC92B763-EF52-4673-8EB3-F87F2602A0F4}" srcId="{17B7277A-B182-4B67-99C0-7F649DBE404A}" destId="{9F42382B-7B04-4FF1-AEFC-E7EA3406009A}" srcOrd="2" destOrd="0" parTransId="{830BB57C-9BF6-4D78-AB32-47291BA5A449}" sibTransId="{D1ACEC8E-F255-4774-9317-7241B0EB66F2}"/>
    <dgm:cxn modelId="{09A42F91-59C5-4B5F-8DF3-85F94C23243E}" type="presOf" srcId="{568F2CC8-7315-4499-B07A-F760332ECADE}" destId="{FBBB8778-F3BD-48D2-873B-C5EB3B002EBE}" srcOrd="1" destOrd="0" presId="urn:microsoft.com/office/officeart/2005/8/layout/orgChart1"/>
    <dgm:cxn modelId="{47D741EC-7644-40AD-9CAE-D368AD00DA15}" type="presOf" srcId="{013926AF-3059-49ED-9FE5-A3F0CE708262}" destId="{D9EC9CE0-36F4-40C2-8E25-B25FE9B9A079}" srcOrd="0" destOrd="0" presId="urn:microsoft.com/office/officeart/2005/8/layout/orgChart1"/>
    <dgm:cxn modelId="{3824867E-DBAE-4697-87F4-15D1F38AC948}" type="presOf" srcId="{96203A2E-28DB-4AD2-9E4A-02D6966F2718}" destId="{779FCA57-C24D-433F-836B-AA1D4FFC8AA2}" srcOrd="0" destOrd="0" presId="urn:microsoft.com/office/officeart/2005/8/layout/orgChart1"/>
    <dgm:cxn modelId="{B170BE63-C75E-44DF-8E80-29D4BFD4A425}" srcId="{0DD47074-B14F-4FB5-8F93-03A38F1435D7}" destId="{F986194D-37DF-487E-A272-411C5691CF02}" srcOrd="0" destOrd="0" parTransId="{37DE7185-12D7-475E-8F7B-7405D1B57F43}" sibTransId="{DCAA7581-D45E-4EC7-9C85-801CAD676ACF}"/>
    <dgm:cxn modelId="{98CBB385-E9CA-460A-9639-DF72DC061D3E}" type="presOf" srcId="{9ADFC28B-667A-402D-B895-DD3029930437}" destId="{E1F5D81E-F9C9-426F-8861-96FC04E53E77}" srcOrd="0" destOrd="0" presId="urn:microsoft.com/office/officeart/2005/8/layout/orgChart1"/>
    <dgm:cxn modelId="{AEF0B831-94C5-44E2-ABAB-F990DB7F5F9D}" srcId="{FB8318D3-D175-43E8-AB10-F91FE7E817DA}" destId="{17B7277A-B182-4B67-99C0-7F649DBE404A}" srcOrd="0" destOrd="0" parTransId="{2AC6FF52-DF82-465F-9106-7FA3C24BAB0F}" sibTransId="{A5D466A1-A352-4861-8B48-6400AA245DF4}"/>
    <dgm:cxn modelId="{97CB33C4-1F85-4DFC-A070-4A48C8E33C58}" type="presOf" srcId="{9F42382B-7B04-4FF1-AEFC-E7EA3406009A}" destId="{69BA93F4-7E0C-479F-8123-BD212B4156EA}" srcOrd="0" destOrd="0" presId="urn:microsoft.com/office/officeart/2005/8/layout/orgChart1"/>
    <dgm:cxn modelId="{C2B10616-BA56-43DE-9B6E-2D0F6ACC11A7}" type="presOf" srcId="{F986194D-37DF-487E-A272-411C5691CF02}" destId="{8725E1FB-3EF7-4AC7-93A6-B7BFA51595F0}" srcOrd="0" destOrd="0" presId="urn:microsoft.com/office/officeart/2005/8/layout/orgChart1"/>
    <dgm:cxn modelId="{A0A1EEC8-140D-403D-8E70-ACF14912C4A5}" srcId="{FB8318D3-D175-43E8-AB10-F91FE7E817DA}" destId="{8E594CAB-5AE0-44E1-8DDC-D94ABA150858}" srcOrd="1" destOrd="0" parTransId="{6C316A35-84BF-43B2-AECD-F738ECCCAF27}" sibTransId="{934143FB-025F-4F52-9486-FF4B73B841F5}"/>
    <dgm:cxn modelId="{033D7CC1-56BA-4A8C-AFFD-CF16FE3860D6}" type="presOf" srcId="{8E594CAB-5AE0-44E1-8DDC-D94ABA150858}" destId="{8CDA895F-DBD8-4011-BC21-AC5083B6F734}" srcOrd="1" destOrd="0" presId="urn:microsoft.com/office/officeart/2005/8/layout/orgChart1"/>
    <dgm:cxn modelId="{FAAADEB3-B674-4F96-8FB7-83C1BC1D3C66}" type="presOf" srcId="{EC498F08-C734-4812-9C0E-E0E58760DD41}" destId="{2906A128-C77C-4994-ABAB-9235F7246649}" srcOrd="0" destOrd="0" presId="urn:microsoft.com/office/officeart/2005/8/layout/orgChart1"/>
    <dgm:cxn modelId="{1F2815C3-F22E-4BF0-8FDE-FEE263058515}" type="presOf" srcId="{AA824A8C-E0D7-4FDD-84A1-1FDF33FFBD8B}" destId="{0BC4E9CA-0029-4C5D-B26B-6982437CB483}" srcOrd="0" destOrd="0" presId="urn:microsoft.com/office/officeart/2005/8/layout/orgChart1"/>
    <dgm:cxn modelId="{F4022A94-BDA4-4075-AEDF-56C400EE9CA4}" type="presOf" srcId="{9F42382B-7B04-4FF1-AEFC-E7EA3406009A}" destId="{AE7B550E-CDB6-401A-A985-DBF7C9F35797}" srcOrd="1" destOrd="0" presId="urn:microsoft.com/office/officeart/2005/8/layout/orgChart1"/>
    <dgm:cxn modelId="{0B8D4CEA-2E47-4A28-9DF7-5165E8FA3894}" srcId="{17B7277A-B182-4B67-99C0-7F649DBE404A}" destId="{2CBBBBBF-D5AE-4126-948C-D5739C2DB510}" srcOrd="8" destOrd="0" parTransId="{E2711B40-352C-42CD-9ECE-44B9EEBF53D1}" sibTransId="{4FDFC7ED-524B-4916-98A0-1231C5A99269}"/>
    <dgm:cxn modelId="{B97CBDB8-E675-4566-8FB1-CB224246337D}" type="presOf" srcId="{CC7B4F0B-A01E-4CDA-9550-C0CFDF40D71D}" destId="{CBFB3180-BB2B-478F-AB36-72345280D704}" srcOrd="1" destOrd="0" presId="urn:microsoft.com/office/officeart/2005/8/layout/orgChart1"/>
    <dgm:cxn modelId="{F01A48D2-0855-43B3-ADFD-B77A4A969862}" type="presOf" srcId="{FB8318D3-D175-43E8-AB10-F91FE7E817DA}" destId="{4AC8D1E8-9874-42F3-B72B-49DFB5CA79EB}" srcOrd="0" destOrd="0" presId="urn:microsoft.com/office/officeart/2005/8/layout/orgChart1"/>
    <dgm:cxn modelId="{787F9C53-0702-49AA-BA83-CCB74D3BB0B3}" type="presOf" srcId="{96203A2E-28DB-4AD2-9E4A-02D6966F2718}" destId="{870FFD3B-BDA5-4A7D-818B-5A77C3AD49B2}" srcOrd="1" destOrd="0" presId="urn:microsoft.com/office/officeart/2005/8/layout/orgChart1"/>
    <dgm:cxn modelId="{A82FC6F9-D852-4711-9F71-C70F1A6CAE09}" type="presOf" srcId="{0A73AFC7-3075-4B37-883B-664CDC75224C}" destId="{B6916B29-A8AA-4D4F-B659-6536286F2359}" srcOrd="0" destOrd="0" presId="urn:microsoft.com/office/officeart/2005/8/layout/orgChart1"/>
    <dgm:cxn modelId="{84CC156C-4724-4523-B189-3906BDF9F190}" type="presOf" srcId="{F986194D-37DF-487E-A272-411C5691CF02}" destId="{6C01C89B-3F8F-4D9A-A667-0E444EA071E9}" srcOrd="1" destOrd="0" presId="urn:microsoft.com/office/officeart/2005/8/layout/orgChart1"/>
    <dgm:cxn modelId="{635106FD-A969-4FA8-A282-F40E673FCD39}" type="presOf" srcId="{A227408C-D310-4295-8F55-D778C4235BAE}" destId="{25243773-B740-40B7-AE1A-55B1D4C656A5}" srcOrd="0" destOrd="0" presId="urn:microsoft.com/office/officeart/2005/8/layout/orgChart1"/>
    <dgm:cxn modelId="{3D21C956-A8D5-4EFD-8F78-79A1E1EB468D}" type="presOf" srcId="{67DF0552-7FC0-4C3A-9E6A-66CA1B8A1221}" destId="{1EC53297-66FE-4EBF-A6C6-EAC40F586E33}" srcOrd="0" destOrd="0" presId="urn:microsoft.com/office/officeart/2005/8/layout/orgChart1"/>
    <dgm:cxn modelId="{6D7D6AFC-FF19-4D6C-B7D3-21387C4F67D8}" type="presOf" srcId="{8E594CAB-5AE0-44E1-8DDC-D94ABA150858}" destId="{6C792AF7-1350-4D93-8F64-E1BBF831DC2B}" srcOrd="0" destOrd="0" presId="urn:microsoft.com/office/officeart/2005/8/layout/orgChart1"/>
    <dgm:cxn modelId="{A1221694-DAB2-4F45-865C-EEDE167C3BDA}" srcId="{17B7277A-B182-4B67-99C0-7F649DBE404A}" destId="{96203A2E-28DB-4AD2-9E4A-02D6966F2718}" srcOrd="0" destOrd="0" parTransId="{A227408C-D310-4295-8F55-D778C4235BAE}" sibTransId="{8CBFF6F6-4B5F-46AF-A2CC-49D0485D7FC7}"/>
    <dgm:cxn modelId="{D680BA96-20C0-4898-B079-341D86E98E4B}" type="presOf" srcId="{2CBBBBBF-D5AE-4126-948C-D5739C2DB510}" destId="{82040750-E2B7-4049-8CE0-439515EF7114}" srcOrd="0" destOrd="0" presId="urn:microsoft.com/office/officeart/2005/8/layout/orgChart1"/>
    <dgm:cxn modelId="{4A30912C-BEEE-421E-BDAA-B0DC548EAA8E}" type="presOf" srcId="{EC498F08-C734-4812-9C0E-E0E58760DD41}" destId="{FA9957C0-41F0-409C-A018-DA9FBD4A565A}" srcOrd="1" destOrd="0" presId="urn:microsoft.com/office/officeart/2005/8/layout/orgChart1"/>
    <dgm:cxn modelId="{A693F8D6-395A-4DE7-AE65-84F5014D7AE0}" srcId="{B86DC277-4FEC-4C92-A77A-E8A9C52611D8}" destId="{568F2CC8-7315-4499-B07A-F760332ECADE}" srcOrd="0" destOrd="0" parTransId="{4EDD0111-EF72-42C4-9313-D88D049F4DC0}" sibTransId="{71AFDE14-BE24-4345-80E4-E37B4EE98A9B}"/>
    <dgm:cxn modelId="{BAD40EE5-5C9B-44CA-9909-9CF63915882D}" type="presOf" srcId="{B86DC277-4FEC-4C92-A77A-E8A9C52611D8}" destId="{A40CA4CA-956D-4AFA-9506-51CDE4BF9595}" srcOrd="1" destOrd="0" presId="urn:microsoft.com/office/officeart/2005/8/layout/orgChart1"/>
    <dgm:cxn modelId="{459AB32A-7D9F-4116-B435-B0785CEFEC87}" type="presOf" srcId="{A95122C5-9D66-4B17-803A-9B5744A58B24}" destId="{30105EDE-5681-4336-8F85-E217EE1F7438}" srcOrd="0" destOrd="0" presId="urn:microsoft.com/office/officeart/2005/8/layout/orgChart1"/>
    <dgm:cxn modelId="{FA460144-E1AD-41B1-9715-4E84954A7E74}" type="presOf" srcId="{37DE7185-12D7-475E-8F7B-7405D1B57F43}" destId="{A8E95532-1E55-4024-8AEA-C1D909A72305}" srcOrd="0" destOrd="0" presId="urn:microsoft.com/office/officeart/2005/8/layout/orgChart1"/>
    <dgm:cxn modelId="{E16EFE75-4E32-420A-AF52-431EC3276368}" srcId="{17B7277A-B182-4B67-99C0-7F649DBE404A}" destId="{EC498F08-C734-4812-9C0E-E0E58760DD41}" srcOrd="5" destOrd="0" parTransId="{67DF0552-7FC0-4C3A-9E6A-66CA1B8A1221}" sibTransId="{9EFA59B1-D07D-4E78-A4EC-ADE13CDFCE41}"/>
    <dgm:cxn modelId="{D75B1592-54AB-48D2-8090-60D2D3182AAA}" srcId="{17B7277A-B182-4B67-99C0-7F649DBE404A}" destId="{B86DC277-4FEC-4C92-A77A-E8A9C52611D8}" srcOrd="1" destOrd="0" parTransId="{6B40583E-A26B-4F92-B9BB-8CBF19D9EDD1}" sibTransId="{707584E7-EE5D-4F36-80F8-346B0B2D2C6C}"/>
    <dgm:cxn modelId="{369793E3-3151-4E79-A98C-C1582B8878E2}" type="presOf" srcId="{830BB57C-9BF6-4D78-AB32-47291BA5A449}" destId="{E29A3D05-6B9E-4FBB-8BA7-80464FABE2BD}" srcOrd="0" destOrd="0" presId="urn:microsoft.com/office/officeart/2005/8/layout/orgChart1"/>
    <dgm:cxn modelId="{59B5287F-3F86-4FDD-AF9B-2A73BD079D9C}" type="presOf" srcId="{1BA54CCB-199B-49B9-A1E8-6CD7A4C1D6F8}" destId="{3ADAADB7-3782-42D9-8ECB-C6F9B0DF5D19}" srcOrd="1" destOrd="0" presId="urn:microsoft.com/office/officeart/2005/8/layout/orgChart1"/>
    <dgm:cxn modelId="{C89E58D4-3CFB-4952-94EB-B0D1EF54BEA7}" type="presOf" srcId="{4EDD0111-EF72-42C4-9313-D88D049F4DC0}" destId="{DBF21845-E085-4263-8546-B1D89D2B2117}" srcOrd="0" destOrd="0" presId="urn:microsoft.com/office/officeart/2005/8/layout/orgChart1"/>
    <dgm:cxn modelId="{B5EB56B9-8C36-4BFA-A521-4C7271E5BD3D}" srcId="{17B7277A-B182-4B67-99C0-7F649DBE404A}" destId="{1BA54CCB-199B-49B9-A1E8-6CD7A4C1D6F8}" srcOrd="7" destOrd="0" parTransId="{A95122C5-9D66-4B17-803A-9B5744A58B24}" sibTransId="{8D6D3973-97E9-4200-864E-BCF01D0FF92C}"/>
    <dgm:cxn modelId="{A5C2AE7D-58F2-41A9-8067-1A0CFB2AF750}" srcId="{17B7277A-B182-4B67-99C0-7F649DBE404A}" destId="{0DD47074-B14F-4FB5-8F93-03A38F1435D7}" srcOrd="9" destOrd="0" parTransId="{9ADFC28B-667A-402D-B895-DD3029930437}" sibTransId="{CDB4C8E5-AC00-4D98-9E9F-D323C7A5E38B}"/>
    <dgm:cxn modelId="{7336C783-A67C-45C4-ADCB-49EBA5A5CE66}" srcId="{17B7277A-B182-4B67-99C0-7F649DBE404A}" destId="{0A73AFC7-3075-4B37-883B-664CDC75224C}" srcOrd="3" destOrd="0" parTransId="{FE42A1E8-A169-486E-BC3D-9EADF25E9EB8}" sibTransId="{B840112D-5FF2-481E-9CB9-9E623BFE1A6F}"/>
    <dgm:cxn modelId="{43647506-A836-491E-972B-792EC49F78A6}" type="presOf" srcId="{B86DC277-4FEC-4C92-A77A-E8A9C52611D8}" destId="{B6B45AA5-B44D-4D22-B37D-411FD10BF92C}" srcOrd="0" destOrd="0" presId="urn:microsoft.com/office/officeart/2005/8/layout/orgChart1"/>
    <dgm:cxn modelId="{3C99B979-8BDD-4603-9D75-5605B48AA6E6}" srcId="{17B7277A-B182-4B67-99C0-7F649DBE404A}" destId="{CC7B4F0B-A01E-4CDA-9550-C0CFDF40D71D}" srcOrd="4" destOrd="0" parTransId="{AA824A8C-E0D7-4FDD-84A1-1FDF33FFBD8B}" sibTransId="{111DA890-59CE-4786-86E1-D2122FD4EC16}"/>
    <dgm:cxn modelId="{7CF8F44E-017C-4D14-A820-B0D961F6D117}" type="presOf" srcId="{0DD47074-B14F-4FB5-8F93-03A38F1435D7}" destId="{57F7910E-5FE7-4E0B-9211-68EBBB94039C}" srcOrd="0" destOrd="0" presId="urn:microsoft.com/office/officeart/2005/8/layout/orgChart1"/>
    <dgm:cxn modelId="{367424BD-5708-4390-8532-8B07EA5AA3B4}" type="presOf" srcId="{17B7277A-B182-4B67-99C0-7F649DBE404A}" destId="{A1B12D04-EF8E-46EF-95F8-220DD6C15D7A}" srcOrd="1" destOrd="0" presId="urn:microsoft.com/office/officeart/2005/8/layout/orgChart1"/>
    <dgm:cxn modelId="{EDDE466C-6E62-4F86-80BA-6317783B47F9}" type="presOf" srcId="{86E7774E-D375-4865-9737-EACC217B2A5E}" destId="{142CD261-6013-4E15-A50B-B247A436D6D9}" srcOrd="1" destOrd="0" presId="urn:microsoft.com/office/officeart/2005/8/layout/orgChart1"/>
    <dgm:cxn modelId="{5DFEEFA3-D8AD-4436-AB43-ED39F619B6C8}" type="presOf" srcId="{86E7774E-D375-4865-9737-EACC217B2A5E}" destId="{8AEE33A5-4233-4E84-B051-26D35B3DF026}" srcOrd="0" destOrd="0" presId="urn:microsoft.com/office/officeart/2005/8/layout/orgChart1"/>
    <dgm:cxn modelId="{45459946-7F77-4E88-B137-9E2C45F5AD35}" type="presParOf" srcId="{4AC8D1E8-9874-42F3-B72B-49DFB5CA79EB}" destId="{1116AE2A-DA29-4993-B2A9-F8954BE5C9E4}" srcOrd="0" destOrd="0" presId="urn:microsoft.com/office/officeart/2005/8/layout/orgChart1"/>
    <dgm:cxn modelId="{7D4562DF-8E3B-4B70-8A2F-97E9C782B8EB}" type="presParOf" srcId="{1116AE2A-DA29-4993-B2A9-F8954BE5C9E4}" destId="{141C8A50-F0E5-4CC8-BDB1-7EA4284C003D}" srcOrd="0" destOrd="0" presId="urn:microsoft.com/office/officeart/2005/8/layout/orgChart1"/>
    <dgm:cxn modelId="{0DD47032-062D-4D2F-8E87-0E47A610254A}" type="presParOf" srcId="{141C8A50-F0E5-4CC8-BDB1-7EA4284C003D}" destId="{09ED5950-45D5-4F54-9672-D7575F29A360}" srcOrd="0" destOrd="0" presId="urn:microsoft.com/office/officeart/2005/8/layout/orgChart1"/>
    <dgm:cxn modelId="{EA90ECF7-3BD6-4125-95D7-CCF3844989DF}" type="presParOf" srcId="{141C8A50-F0E5-4CC8-BDB1-7EA4284C003D}" destId="{A1B12D04-EF8E-46EF-95F8-220DD6C15D7A}" srcOrd="1" destOrd="0" presId="urn:microsoft.com/office/officeart/2005/8/layout/orgChart1"/>
    <dgm:cxn modelId="{DB1BCFDB-3C96-4011-AA75-2EDDA63B6259}" type="presParOf" srcId="{1116AE2A-DA29-4993-B2A9-F8954BE5C9E4}" destId="{B6C9ED0B-BABC-445D-9ACA-A125C7822392}" srcOrd="1" destOrd="0" presId="urn:microsoft.com/office/officeart/2005/8/layout/orgChart1"/>
    <dgm:cxn modelId="{607F8037-3605-441B-A2CA-ED1F24F70AFB}" type="presParOf" srcId="{B6C9ED0B-BABC-445D-9ACA-A125C7822392}" destId="{25243773-B740-40B7-AE1A-55B1D4C656A5}" srcOrd="0" destOrd="0" presId="urn:microsoft.com/office/officeart/2005/8/layout/orgChart1"/>
    <dgm:cxn modelId="{21A17D44-5F11-4A8E-95A7-F4211EA0B004}" type="presParOf" srcId="{B6C9ED0B-BABC-445D-9ACA-A125C7822392}" destId="{8B580E2B-1163-4B0A-9C4E-A55B3DFC7CC7}" srcOrd="1" destOrd="0" presId="urn:microsoft.com/office/officeart/2005/8/layout/orgChart1"/>
    <dgm:cxn modelId="{5092F666-0E0E-4067-BB69-D7314D6D272A}" type="presParOf" srcId="{8B580E2B-1163-4B0A-9C4E-A55B3DFC7CC7}" destId="{B7B9D2DE-DC6D-4F63-BFA7-48E260F0DC43}" srcOrd="0" destOrd="0" presId="urn:microsoft.com/office/officeart/2005/8/layout/orgChart1"/>
    <dgm:cxn modelId="{C97BC3C7-B9E0-444E-ACA8-0BF7CD686AB3}" type="presParOf" srcId="{B7B9D2DE-DC6D-4F63-BFA7-48E260F0DC43}" destId="{779FCA57-C24D-433F-836B-AA1D4FFC8AA2}" srcOrd="0" destOrd="0" presId="urn:microsoft.com/office/officeart/2005/8/layout/orgChart1"/>
    <dgm:cxn modelId="{609A4DE0-119C-45E1-8B57-1726E61D6F93}" type="presParOf" srcId="{B7B9D2DE-DC6D-4F63-BFA7-48E260F0DC43}" destId="{870FFD3B-BDA5-4A7D-818B-5A77C3AD49B2}" srcOrd="1" destOrd="0" presId="urn:microsoft.com/office/officeart/2005/8/layout/orgChart1"/>
    <dgm:cxn modelId="{FD958044-91C5-43EE-99D7-1EE4160DA4BF}" type="presParOf" srcId="{8B580E2B-1163-4B0A-9C4E-A55B3DFC7CC7}" destId="{D8B73613-CA96-433C-8FCA-88B9CC2D5A23}" srcOrd="1" destOrd="0" presId="urn:microsoft.com/office/officeart/2005/8/layout/orgChart1"/>
    <dgm:cxn modelId="{90D219B9-7E35-461C-95AC-6FF4F62ACE64}" type="presParOf" srcId="{8B580E2B-1163-4B0A-9C4E-A55B3DFC7CC7}" destId="{F75006CC-2EEA-44E1-8FDA-3B3872829AD9}" srcOrd="2" destOrd="0" presId="urn:microsoft.com/office/officeart/2005/8/layout/orgChart1"/>
    <dgm:cxn modelId="{677E36E5-2C7A-4204-84C3-E017C85429B2}" type="presParOf" srcId="{B6C9ED0B-BABC-445D-9ACA-A125C7822392}" destId="{B015CA18-DDAB-412D-BE2F-9CF044F11344}" srcOrd="2" destOrd="0" presId="urn:microsoft.com/office/officeart/2005/8/layout/orgChart1"/>
    <dgm:cxn modelId="{DB84F4DA-A30F-4A5B-B07E-36B1AA65A1E0}" type="presParOf" srcId="{B6C9ED0B-BABC-445D-9ACA-A125C7822392}" destId="{F73DD5D7-2FAC-4840-9908-334E4C6C089A}" srcOrd="3" destOrd="0" presId="urn:microsoft.com/office/officeart/2005/8/layout/orgChart1"/>
    <dgm:cxn modelId="{B155D2FA-7837-4846-86AB-E733D911D9A4}" type="presParOf" srcId="{F73DD5D7-2FAC-4840-9908-334E4C6C089A}" destId="{81791D17-E8B3-4883-B590-B1C7A0726E32}" srcOrd="0" destOrd="0" presId="urn:microsoft.com/office/officeart/2005/8/layout/orgChart1"/>
    <dgm:cxn modelId="{9C5876F3-93A7-4F8B-967F-07A014A0010A}" type="presParOf" srcId="{81791D17-E8B3-4883-B590-B1C7A0726E32}" destId="{B6B45AA5-B44D-4D22-B37D-411FD10BF92C}" srcOrd="0" destOrd="0" presId="urn:microsoft.com/office/officeart/2005/8/layout/orgChart1"/>
    <dgm:cxn modelId="{6815E3E9-6FD9-47A7-801C-209268F0D1A6}" type="presParOf" srcId="{81791D17-E8B3-4883-B590-B1C7A0726E32}" destId="{A40CA4CA-956D-4AFA-9506-51CDE4BF9595}" srcOrd="1" destOrd="0" presId="urn:microsoft.com/office/officeart/2005/8/layout/orgChart1"/>
    <dgm:cxn modelId="{6101F2FC-AB7D-41C4-9DC6-3C70227E55EE}" type="presParOf" srcId="{F73DD5D7-2FAC-4840-9908-334E4C6C089A}" destId="{2AA1702D-E888-44CC-8C12-D3CC418A16A7}" srcOrd="1" destOrd="0" presId="urn:microsoft.com/office/officeart/2005/8/layout/orgChart1"/>
    <dgm:cxn modelId="{9F197CEF-8558-4351-B25F-8720B2A46EFF}" type="presParOf" srcId="{2AA1702D-E888-44CC-8C12-D3CC418A16A7}" destId="{DBF21845-E085-4263-8546-B1D89D2B2117}" srcOrd="0" destOrd="0" presId="urn:microsoft.com/office/officeart/2005/8/layout/orgChart1"/>
    <dgm:cxn modelId="{8FE14979-872C-4483-8EFF-68B65A28B8BE}" type="presParOf" srcId="{2AA1702D-E888-44CC-8C12-D3CC418A16A7}" destId="{EFB282BC-9FB9-4A7D-B1C0-54875E4A6C13}" srcOrd="1" destOrd="0" presId="urn:microsoft.com/office/officeart/2005/8/layout/orgChart1"/>
    <dgm:cxn modelId="{1E0B4C51-00B0-4E5F-B698-C3E8F4DEE04D}" type="presParOf" srcId="{EFB282BC-9FB9-4A7D-B1C0-54875E4A6C13}" destId="{AFC4F458-C1D8-47AA-9EBF-D7B9ED1C3ED0}" srcOrd="0" destOrd="0" presId="urn:microsoft.com/office/officeart/2005/8/layout/orgChart1"/>
    <dgm:cxn modelId="{649FDBB3-0DFE-4BE3-A62B-9A70ADFBC317}" type="presParOf" srcId="{AFC4F458-C1D8-47AA-9EBF-D7B9ED1C3ED0}" destId="{BED1A658-8D4B-4F05-938B-8FE43897CFEB}" srcOrd="0" destOrd="0" presId="urn:microsoft.com/office/officeart/2005/8/layout/orgChart1"/>
    <dgm:cxn modelId="{FE4F54C3-AC4E-497A-8D50-E7521880C749}" type="presParOf" srcId="{AFC4F458-C1D8-47AA-9EBF-D7B9ED1C3ED0}" destId="{FBBB8778-F3BD-48D2-873B-C5EB3B002EBE}" srcOrd="1" destOrd="0" presId="urn:microsoft.com/office/officeart/2005/8/layout/orgChart1"/>
    <dgm:cxn modelId="{42EC3E6E-B886-40FB-BD27-CDAB971A32C3}" type="presParOf" srcId="{EFB282BC-9FB9-4A7D-B1C0-54875E4A6C13}" destId="{66DDC139-5995-4D36-8C91-F3A1369454B7}" srcOrd="1" destOrd="0" presId="urn:microsoft.com/office/officeart/2005/8/layout/orgChart1"/>
    <dgm:cxn modelId="{9752904B-0BAC-4ADD-9E39-9DDE67E56850}" type="presParOf" srcId="{EFB282BC-9FB9-4A7D-B1C0-54875E4A6C13}" destId="{22B99751-A90E-4410-ACBE-F6C81EF6E76C}" srcOrd="2" destOrd="0" presId="urn:microsoft.com/office/officeart/2005/8/layout/orgChart1"/>
    <dgm:cxn modelId="{97829CF1-5C67-4984-9906-5DA01B856409}" type="presParOf" srcId="{F73DD5D7-2FAC-4840-9908-334E4C6C089A}" destId="{6880F04E-AACF-4968-B28D-E5E5C688E253}" srcOrd="2" destOrd="0" presId="urn:microsoft.com/office/officeart/2005/8/layout/orgChart1"/>
    <dgm:cxn modelId="{D6806946-4437-4D71-A2A7-B1806596137D}" type="presParOf" srcId="{B6C9ED0B-BABC-445D-9ACA-A125C7822392}" destId="{E29A3D05-6B9E-4FBB-8BA7-80464FABE2BD}" srcOrd="4" destOrd="0" presId="urn:microsoft.com/office/officeart/2005/8/layout/orgChart1"/>
    <dgm:cxn modelId="{2CB9F1BE-5157-4278-A119-8E0CE18E7B1D}" type="presParOf" srcId="{B6C9ED0B-BABC-445D-9ACA-A125C7822392}" destId="{5D7B963A-6C03-4508-9918-46C7CEF2AD93}" srcOrd="5" destOrd="0" presId="urn:microsoft.com/office/officeart/2005/8/layout/orgChart1"/>
    <dgm:cxn modelId="{60A74AFF-8EF1-4C5A-BB09-624288C466F9}" type="presParOf" srcId="{5D7B963A-6C03-4508-9918-46C7CEF2AD93}" destId="{CBB93F61-AA0C-47F6-AB47-432E0E3058C8}" srcOrd="0" destOrd="0" presId="urn:microsoft.com/office/officeart/2005/8/layout/orgChart1"/>
    <dgm:cxn modelId="{AA2D8AFE-EFA7-4988-B1D9-6F5457284F0F}" type="presParOf" srcId="{CBB93F61-AA0C-47F6-AB47-432E0E3058C8}" destId="{69BA93F4-7E0C-479F-8123-BD212B4156EA}" srcOrd="0" destOrd="0" presId="urn:microsoft.com/office/officeart/2005/8/layout/orgChart1"/>
    <dgm:cxn modelId="{825C6987-B8E8-40E4-ABD8-53BE0787E525}" type="presParOf" srcId="{CBB93F61-AA0C-47F6-AB47-432E0E3058C8}" destId="{AE7B550E-CDB6-401A-A985-DBF7C9F35797}" srcOrd="1" destOrd="0" presId="urn:microsoft.com/office/officeart/2005/8/layout/orgChart1"/>
    <dgm:cxn modelId="{3BDFE918-BDE9-4194-83BC-DC6231B5A1A7}" type="presParOf" srcId="{5D7B963A-6C03-4508-9918-46C7CEF2AD93}" destId="{27B67438-F70F-4728-9249-A9BE97F1C727}" srcOrd="1" destOrd="0" presId="urn:microsoft.com/office/officeart/2005/8/layout/orgChart1"/>
    <dgm:cxn modelId="{70516092-E270-488E-A0C5-7FCC5810ABC6}" type="presParOf" srcId="{5D7B963A-6C03-4508-9918-46C7CEF2AD93}" destId="{7F96C9FA-A093-4BB2-86BA-AE52BB0A76D3}" srcOrd="2" destOrd="0" presId="urn:microsoft.com/office/officeart/2005/8/layout/orgChart1"/>
    <dgm:cxn modelId="{50BB0648-A18B-4123-9AAB-D04E8ED6398E}" type="presParOf" srcId="{B6C9ED0B-BABC-445D-9ACA-A125C7822392}" destId="{0EA8207C-17B2-48EA-8E4F-E1DE9DA4F6F2}" srcOrd="6" destOrd="0" presId="urn:microsoft.com/office/officeart/2005/8/layout/orgChart1"/>
    <dgm:cxn modelId="{8D7C0C25-49BD-4AE9-8644-18588C34F79F}" type="presParOf" srcId="{B6C9ED0B-BABC-445D-9ACA-A125C7822392}" destId="{2127ED74-E12F-4170-BF25-74258BF92F86}" srcOrd="7" destOrd="0" presId="urn:microsoft.com/office/officeart/2005/8/layout/orgChart1"/>
    <dgm:cxn modelId="{D7757CAB-2331-4D6F-BB81-56430BF21BD7}" type="presParOf" srcId="{2127ED74-E12F-4170-BF25-74258BF92F86}" destId="{8941CC94-1968-47F2-A62D-9BE3FC3FFF34}" srcOrd="0" destOrd="0" presId="urn:microsoft.com/office/officeart/2005/8/layout/orgChart1"/>
    <dgm:cxn modelId="{28362198-C432-490A-A728-4187EF5A91D8}" type="presParOf" srcId="{8941CC94-1968-47F2-A62D-9BE3FC3FFF34}" destId="{B6916B29-A8AA-4D4F-B659-6536286F2359}" srcOrd="0" destOrd="0" presId="urn:microsoft.com/office/officeart/2005/8/layout/orgChart1"/>
    <dgm:cxn modelId="{3E4D6861-2F6E-40A8-A6ED-5708F45B879A}" type="presParOf" srcId="{8941CC94-1968-47F2-A62D-9BE3FC3FFF34}" destId="{E20430B5-36B6-4A9E-8AC9-32747F974609}" srcOrd="1" destOrd="0" presId="urn:microsoft.com/office/officeart/2005/8/layout/orgChart1"/>
    <dgm:cxn modelId="{270C0438-1909-4E96-B2C3-E2894671AFE3}" type="presParOf" srcId="{2127ED74-E12F-4170-BF25-74258BF92F86}" destId="{6C1245F4-72D9-4321-B9D7-10AF8B18B00D}" srcOrd="1" destOrd="0" presId="urn:microsoft.com/office/officeart/2005/8/layout/orgChart1"/>
    <dgm:cxn modelId="{0CDE8D11-1F90-41A1-9B37-3486954DB046}" type="presParOf" srcId="{2127ED74-E12F-4170-BF25-74258BF92F86}" destId="{DCE239EB-6E0A-4FA4-9E2F-12DEE304FB8B}" srcOrd="2" destOrd="0" presId="urn:microsoft.com/office/officeart/2005/8/layout/orgChart1"/>
    <dgm:cxn modelId="{81EAADF1-4C53-469B-ACD9-4BC05C441E7A}" type="presParOf" srcId="{B6C9ED0B-BABC-445D-9ACA-A125C7822392}" destId="{0BC4E9CA-0029-4C5D-B26B-6982437CB483}" srcOrd="8" destOrd="0" presId="urn:microsoft.com/office/officeart/2005/8/layout/orgChart1"/>
    <dgm:cxn modelId="{84D2C290-82AC-40AF-AC3B-5684B5A65AB1}" type="presParOf" srcId="{B6C9ED0B-BABC-445D-9ACA-A125C7822392}" destId="{CE36F251-EE4B-4CAE-ADC2-2B94A7651A7B}" srcOrd="9" destOrd="0" presId="urn:microsoft.com/office/officeart/2005/8/layout/orgChart1"/>
    <dgm:cxn modelId="{91CEC331-12E4-407C-BA7C-92F7A8912008}" type="presParOf" srcId="{CE36F251-EE4B-4CAE-ADC2-2B94A7651A7B}" destId="{901D1E70-C372-4669-BD84-7D62A65DA9C1}" srcOrd="0" destOrd="0" presId="urn:microsoft.com/office/officeart/2005/8/layout/orgChart1"/>
    <dgm:cxn modelId="{BA192269-FF69-49C2-90DA-163F926FA4D1}" type="presParOf" srcId="{901D1E70-C372-4669-BD84-7D62A65DA9C1}" destId="{44A5A423-3DA3-47AD-849A-BE72CB4BDB4C}" srcOrd="0" destOrd="0" presId="urn:microsoft.com/office/officeart/2005/8/layout/orgChart1"/>
    <dgm:cxn modelId="{8D16A811-8C5B-4270-ADDB-82005AABC76C}" type="presParOf" srcId="{901D1E70-C372-4669-BD84-7D62A65DA9C1}" destId="{CBFB3180-BB2B-478F-AB36-72345280D704}" srcOrd="1" destOrd="0" presId="urn:microsoft.com/office/officeart/2005/8/layout/orgChart1"/>
    <dgm:cxn modelId="{4E6AB76A-FEEB-49B6-BB5A-D6CF7C8D87D5}" type="presParOf" srcId="{CE36F251-EE4B-4CAE-ADC2-2B94A7651A7B}" destId="{7521F5BD-D9D6-4C35-9845-60C5F59352A2}" srcOrd="1" destOrd="0" presId="urn:microsoft.com/office/officeart/2005/8/layout/orgChart1"/>
    <dgm:cxn modelId="{64A71186-F2CB-4A8C-82F0-1B881BA78564}" type="presParOf" srcId="{CE36F251-EE4B-4CAE-ADC2-2B94A7651A7B}" destId="{79EB43AD-513B-4425-AC43-18F6D38C32A1}" srcOrd="2" destOrd="0" presId="urn:microsoft.com/office/officeart/2005/8/layout/orgChart1"/>
    <dgm:cxn modelId="{436814D2-8C69-4E21-A959-AAE2294CE7CF}" type="presParOf" srcId="{B6C9ED0B-BABC-445D-9ACA-A125C7822392}" destId="{1EC53297-66FE-4EBF-A6C6-EAC40F586E33}" srcOrd="10" destOrd="0" presId="urn:microsoft.com/office/officeart/2005/8/layout/orgChart1"/>
    <dgm:cxn modelId="{C7B3FA4C-F173-4A71-BCD4-5EE3B214BB4F}" type="presParOf" srcId="{B6C9ED0B-BABC-445D-9ACA-A125C7822392}" destId="{C01F1827-18BD-47EF-86D2-2C106F9156EA}" srcOrd="11" destOrd="0" presId="urn:microsoft.com/office/officeart/2005/8/layout/orgChart1"/>
    <dgm:cxn modelId="{7696444D-B218-4B0B-9092-D78184CBDA7E}" type="presParOf" srcId="{C01F1827-18BD-47EF-86D2-2C106F9156EA}" destId="{86D642CF-FAE4-4481-A249-8185BF9878F9}" srcOrd="0" destOrd="0" presId="urn:microsoft.com/office/officeart/2005/8/layout/orgChart1"/>
    <dgm:cxn modelId="{0009CC89-1285-42FF-A263-4922007E7937}" type="presParOf" srcId="{86D642CF-FAE4-4481-A249-8185BF9878F9}" destId="{2906A128-C77C-4994-ABAB-9235F7246649}" srcOrd="0" destOrd="0" presId="urn:microsoft.com/office/officeart/2005/8/layout/orgChart1"/>
    <dgm:cxn modelId="{9F81B1C5-1D94-468F-A9C0-F6B8696D7081}" type="presParOf" srcId="{86D642CF-FAE4-4481-A249-8185BF9878F9}" destId="{FA9957C0-41F0-409C-A018-DA9FBD4A565A}" srcOrd="1" destOrd="0" presId="urn:microsoft.com/office/officeart/2005/8/layout/orgChart1"/>
    <dgm:cxn modelId="{4B9A0FC9-CF70-4EED-90E9-3AC8C663603C}" type="presParOf" srcId="{C01F1827-18BD-47EF-86D2-2C106F9156EA}" destId="{C04E2BDF-DC88-4402-9A02-C6A42F80F4A4}" srcOrd="1" destOrd="0" presId="urn:microsoft.com/office/officeart/2005/8/layout/orgChart1"/>
    <dgm:cxn modelId="{1483CFD6-1425-4C62-931A-50A48DADFDE7}" type="presParOf" srcId="{C01F1827-18BD-47EF-86D2-2C106F9156EA}" destId="{0E02443D-68B0-4217-BD96-5A389FDCD1BE}" srcOrd="2" destOrd="0" presId="urn:microsoft.com/office/officeart/2005/8/layout/orgChart1"/>
    <dgm:cxn modelId="{FAA5B0EC-0F61-4A3A-A26F-3D06BEF4A5F0}" type="presParOf" srcId="{B6C9ED0B-BABC-445D-9ACA-A125C7822392}" destId="{D9EC9CE0-36F4-40C2-8E25-B25FE9B9A079}" srcOrd="12" destOrd="0" presId="urn:microsoft.com/office/officeart/2005/8/layout/orgChart1"/>
    <dgm:cxn modelId="{50B7F0AF-3CFF-485F-80A9-F677D6055EFE}" type="presParOf" srcId="{B6C9ED0B-BABC-445D-9ACA-A125C7822392}" destId="{B4BF0FDA-A460-40DE-89FB-60CECADA426B}" srcOrd="13" destOrd="0" presId="urn:microsoft.com/office/officeart/2005/8/layout/orgChart1"/>
    <dgm:cxn modelId="{BE227E09-9D64-4627-A55A-07AF6EB655DC}" type="presParOf" srcId="{B4BF0FDA-A460-40DE-89FB-60CECADA426B}" destId="{4C30EF48-F577-4971-BC1E-756F2A2AC154}" srcOrd="0" destOrd="0" presId="urn:microsoft.com/office/officeart/2005/8/layout/orgChart1"/>
    <dgm:cxn modelId="{E9CB7DBA-DD37-419D-920F-7A006174F26E}" type="presParOf" srcId="{4C30EF48-F577-4971-BC1E-756F2A2AC154}" destId="{8AEE33A5-4233-4E84-B051-26D35B3DF026}" srcOrd="0" destOrd="0" presId="urn:microsoft.com/office/officeart/2005/8/layout/orgChart1"/>
    <dgm:cxn modelId="{3EFA778B-9772-45EC-AD08-EB26BA2348D5}" type="presParOf" srcId="{4C30EF48-F577-4971-BC1E-756F2A2AC154}" destId="{142CD261-6013-4E15-A50B-B247A436D6D9}" srcOrd="1" destOrd="0" presId="urn:microsoft.com/office/officeart/2005/8/layout/orgChart1"/>
    <dgm:cxn modelId="{FECE4E0E-330E-4196-9C8C-988E93BE1ADC}" type="presParOf" srcId="{B4BF0FDA-A460-40DE-89FB-60CECADA426B}" destId="{C2ABA47C-3AF4-4910-A65B-5464A618C9F6}" srcOrd="1" destOrd="0" presId="urn:microsoft.com/office/officeart/2005/8/layout/orgChart1"/>
    <dgm:cxn modelId="{84609A28-376F-42F4-8E77-A2492910C050}" type="presParOf" srcId="{B4BF0FDA-A460-40DE-89FB-60CECADA426B}" destId="{CEA3B0B3-87BB-428E-BDA2-8E078654AA89}" srcOrd="2" destOrd="0" presId="urn:microsoft.com/office/officeart/2005/8/layout/orgChart1"/>
    <dgm:cxn modelId="{D11681FE-0FF3-41EE-B2C1-F34C353B8C81}" type="presParOf" srcId="{B6C9ED0B-BABC-445D-9ACA-A125C7822392}" destId="{30105EDE-5681-4336-8F85-E217EE1F7438}" srcOrd="14" destOrd="0" presId="urn:microsoft.com/office/officeart/2005/8/layout/orgChart1"/>
    <dgm:cxn modelId="{30B563CC-DF8B-4AB3-BA03-AD989C620C8E}" type="presParOf" srcId="{B6C9ED0B-BABC-445D-9ACA-A125C7822392}" destId="{31F0B1E6-CC92-4118-8294-C66CD7F7C765}" srcOrd="15" destOrd="0" presId="urn:microsoft.com/office/officeart/2005/8/layout/orgChart1"/>
    <dgm:cxn modelId="{29D7EC6C-A5D3-4C38-866A-D6F7FD2ABFBA}" type="presParOf" srcId="{31F0B1E6-CC92-4118-8294-C66CD7F7C765}" destId="{F6809019-52D7-468F-9D3D-717E5FDE25A4}" srcOrd="0" destOrd="0" presId="urn:microsoft.com/office/officeart/2005/8/layout/orgChart1"/>
    <dgm:cxn modelId="{FDE2A768-334D-4EC4-96AD-F5ED3485334F}" type="presParOf" srcId="{F6809019-52D7-468F-9D3D-717E5FDE25A4}" destId="{320B16C2-2D2B-4494-9974-679F2B1D0D9A}" srcOrd="0" destOrd="0" presId="urn:microsoft.com/office/officeart/2005/8/layout/orgChart1"/>
    <dgm:cxn modelId="{674FEB13-52F8-45DC-ABF5-A3B0F2D4A608}" type="presParOf" srcId="{F6809019-52D7-468F-9D3D-717E5FDE25A4}" destId="{3ADAADB7-3782-42D9-8ECB-C6F9B0DF5D19}" srcOrd="1" destOrd="0" presId="urn:microsoft.com/office/officeart/2005/8/layout/orgChart1"/>
    <dgm:cxn modelId="{4FD0CB21-E7EE-4907-80FC-2CC7102F207A}" type="presParOf" srcId="{31F0B1E6-CC92-4118-8294-C66CD7F7C765}" destId="{84C283CE-B887-4B33-9E53-37E5A9F32186}" srcOrd="1" destOrd="0" presId="urn:microsoft.com/office/officeart/2005/8/layout/orgChart1"/>
    <dgm:cxn modelId="{8F48D047-DC6D-47AE-9587-8F96DC247CD3}" type="presParOf" srcId="{31F0B1E6-CC92-4118-8294-C66CD7F7C765}" destId="{EA8FDE32-B783-4C41-AA10-034AE8AFEE46}" srcOrd="2" destOrd="0" presId="urn:microsoft.com/office/officeart/2005/8/layout/orgChart1"/>
    <dgm:cxn modelId="{02660C11-DD0F-454B-8626-88DA130581D4}" type="presParOf" srcId="{B6C9ED0B-BABC-445D-9ACA-A125C7822392}" destId="{D7574E7C-8970-491D-9FBB-8785AA2E1FD9}" srcOrd="16" destOrd="0" presId="urn:microsoft.com/office/officeart/2005/8/layout/orgChart1"/>
    <dgm:cxn modelId="{B6C76B09-3929-4B4D-A23C-A310B5D9D108}" type="presParOf" srcId="{B6C9ED0B-BABC-445D-9ACA-A125C7822392}" destId="{762CFCED-7338-4899-A65C-DF3E4E1A3C49}" srcOrd="17" destOrd="0" presId="urn:microsoft.com/office/officeart/2005/8/layout/orgChart1"/>
    <dgm:cxn modelId="{E6CD7472-BCCA-48D8-A807-0DC0EE6172B1}" type="presParOf" srcId="{762CFCED-7338-4899-A65C-DF3E4E1A3C49}" destId="{E054F206-3FB1-4C89-84B5-48CE2B3931E1}" srcOrd="0" destOrd="0" presId="urn:microsoft.com/office/officeart/2005/8/layout/orgChart1"/>
    <dgm:cxn modelId="{32A27FE7-F513-43AE-A489-AB881843092E}" type="presParOf" srcId="{E054F206-3FB1-4C89-84B5-48CE2B3931E1}" destId="{82040750-E2B7-4049-8CE0-439515EF7114}" srcOrd="0" destOrd="0" presId="urn:microsoft.com/office/officeart/2005/8/layout/orgChart1"/>
    <dgm:cxn modelId="{631F2B7A-8A6F-472C-9DB6-1D5F957E3ED0}" type="presParOf" srcId="{E054F206-3FB1-4C89-84B5-48CE2B3931E1}" destId="{27B9E8E4-2B82-41B3-A440-1C696FDEBC52}" srcOrd="1" destOrd="0" presId="urn:microsoft.com/office/officeart/2005/8/layout/orgChart1"/>
    <dgm:cxn modelId="{5251F237-7E04-4C17-99D6-FFA8EC5D8CF0}" type="presParOf" srcId="{762CFCED-7338-4899-A65C-DF3E4E1A3C49}" destId="{7331FA49-7CC2-48E9-BCE3-5BC02C4B87DE}" srcOrd="1" destOrd="0" presId="urn:microsoft.com/office/officeart/2005/8/layout/orgChart1"/>
    <dgm:cxn modelId="{EEC849AA-F7B5-4B42-ABA1-B50536EF38DE}" type="presParOf" srcId="{762CFCED-7338-4899-A65C-DF3E4E1A3C49}" destId="{D0A0E1D8-4707-4F38-B42A-5392023B7717}" srcOrd="2" destOrd="0" presId="urn:microsoft.com/office/officeart/2005/8/layout/orgChart1"/>
    <dgm:cxn modelId="{CA94777C-8E46-4C02-8CB5-BFE427E6BB15}" type="presParOf" srcId="{B6C9ED0B-BABC-445D-9ACA-A125C7822392}" destId="{E1F5D81E-F9C9-426F-8861-96FC04E53E77}" srcOrd="18" destOrd="0" presId="urn:microsoft.com/office/officeart/2005/8/layout/orgChart1"/>
    <dgm:cxn modelId="{AD8528F1-3DE2-45B6-9688-3368D83FDBC4}" type="presParOf" srcId="{B6C9ED0B-BABC-445D-9ACA-A125C7822392}" destId="{FFFA57A2-56B3-4C3A-A20E-A63CCA88FDB4}" srcOrd="19" destOrd="0" presId="urn:microsoft.com/office/officeart/2005/8/layout/orgChart1"/>
    <dgm:cxn modelId="{8B347477-5385-456C-8059-5D21CE668C7A}" type="presParOf" srcId="{FFFA57A2-56B3-4C3A-A20E-A63CCA88FDB4}" destId="{303DDD5A-B469-41DE-A12A-10943FAEBD72}" srcOrd="0" destOrd="0" presId="urn:microsoft.com/office/officeart/2005/8/layout/orgChart1"/>
    <dgm:cxn modelId="{1EEEE013-1C18-4E7F-93CA-29D5706DB7BE}" type="presParOf" srcId="{303DDD5A-B469-41DE-A12A-10943FAEBD72}" destId="{57F7910E-5FE7-4E0B-9211-68EBBB94039C}" srcOrd="0" destOrd="0" presId="urn:microsoft.com/office/officeart/2005/8/layout/orgChart1"/>
    <dgm:cxn modelId="{45EDB418-7972-407D-AC09-B26347563A9F}" type="presParOf" srcId="{303DDD5A-B469-41DE-A12A-10943FAEBD72}" destId="{0ADCE62D-B4C0-4C91-AB03-79B434B17B39}" srcOrd="1" destOrd="0" presId="urn:microsoft.com/office/officeart/2005/8/layout/orgChart1"/>
    <dgm:cxn modelId="{93A339C7-A90F-4E37-982C-27C22AC7FCA6}" type="presParOf" srcId="{FFFA57A2-56B3-4C3A-A20E-A63CCA88FDB4}" destId="{139F4BDE-6FE9-484D-8901-45FCBF1C251F}" srcOrd="1" destOrd="0" presId="urn:microsoft.com/office/officeart/2005/8/layout/orgChart1"/>
    <dgm:cxn modelId="{8D75FCA0-156E-4D06-8957-D63C82F4BC79}" type="presParOf" srcId="{139F4BDE-6FE9-484D-8901-45FCBF1C251F}" destId="{A8E95532-1E55-4024-8AEA-C1D909A72305}" srcOrd="0" destOrd="0" presId="urn:microsoft.com/office/officeart/2005/8/layout/orgChart1"/>
    <dgm:cxn modelId="{39504C10-43B8-414D-BF21-182B3C982D9B}" type="presParOf" srcId="{139F4BDE-6FE9-484D-8901-45FCBF1C251F}" destId="{9D798E3A-FB5F-4684-8DF0-E98F5604E3A5}" srcOrd="1" destOrd="0" presId="urn:microsoft.com/office/officeart/2005/8/layout/orgChart1"/>
    <dgm:cxn modelId="{5D2B5D31-B744-4813-BAB9-97FE4F316D80}" type="presParOf" srcId="{9D798E3A-FB5F-4684-8DF0-E98F5604E3A5}" destId="{7FE56BCA-F10F-4204-8A70-808469F04557}" srcOrd="0" destOrd="0" presId="urn:microsoft.com/office/officeart/2005/8/layout/orgChart1"/>
    <dgm:cxn modelId="{50C90CB9-F91C-4FBE-B4FF-42551C70135A}" type="presParOf" srcId="{7FE56BCA-F10F-4204-8A70-808469F04557}" destId="{8725E1FB-3EF7-4AC7-93A6-B7BFA51595F0}" srcOrd="0" destOrd="0" presId="urn:microsoft.com/office/officeart/2005/8/layout/orgChart1"/>
    <dgm:cxn modelId="{BDB60C54-F63F-4054-8C00-828993BFB8C4}" type="presParOf" srcId="{7FE56BCA-F10F-4204-8A70-808469F04557}" destId="{6C01C89B-3F8F-4D9A-A667-0E444EA071E9}" srcOrd="1" destOrd="0" presId="urn:microsoft.com/office/officeart/2005/8/layout/orgChart1"/>
    <dgm:cxn modelId="{626D18EF-56ED-45CB-9908-7417E90FFAB4}" type="presParOf" srcId="{9D798E3A-FB5F-4684-8DF0-E98F5604E3A5}" destId="{621D006E-4A8E-4D90-9DB1-9F5EE90A491F}" srcOrd="1" destOrd="0" presId="urn:microsoft.com/office/officeart/2005/8/layout/orgChart1"/>
    <dgm:cxn modelId="{9A9446F1-8A94-4D5D-BF4D-3410B7C4DE4D}" type="presParOf" srcId="{9D798E3A-FB5F-4684-8DF0-E98F5604E3A5}" destId="{70D657B6-ACD1-492D-9A2A-503432E2ECC6}" srcOrd="2" destOrd="0" presId="urn:microsoft.com/office/officeart/2005/8/layout/orgChart1"/>
    <dgm:cxn modelId="{C8E4698B-2E66-4DCB-AD1D-900F78D30BCB}" type="presParOf" srcId="{FFFA57A2-56B3-4C3A-A20E-A63CCA88FDB4}" destId="{C83345C2-448E-4E8C-BA5B-10D2B8990C91}" srcOrd="2" destOrd="0" presId="urn:microsoft.com/office/officeart/2005/8/layout/orgChart1"/>
    <dgm:cxn modelId="{4F8B7D51-13BD-465A-B822-B4433083EF13}" type="presParOf" srcId="{1116AE2A-DA29-4993-B2A9-F8954BE5C9E4}" destId="{E34AFF29-D16B-4791-B4B3-36DC73189863}" srcOrd="2" destOrd="0" presId="urn:microsoft.com/office/officeart/2005/8/layout/orgChart1"/>
    <dgm:cxn modelId="{062B3B75-3711-480F-AF3C-F61638A9CA59}" type="presParOf" srcId="{4AC8D1E8-9874-42F3-B72B-49DFB5CA79EB}" destId="{D6525391-002D-4590-9212-A6F413BC61BD}" srcOrd="1" destOrd="0" presId="urn:microsoft.com/office/officeart/2005/8/layout/orgChart1"/>
    <dgm:cxn modelId="{3A52D5B1-6C4E-4157-BD4E-8B1673E0DF00}" type="presParOf" srcId="{D6525391-002D-4590-9212-A6F413BC61BD}" destId="{B6EFD054-5414-4350-A824-B1A80C4CAA5E}" srcOrd="0" destOrd="0" presId="urn:microsoft.com/office/officeart/2005/8/layout/orgChart1"/>
    <dgm:cxn modelId="{2B8BE347-0805-4212-908C-780AB8BECD3A}" type="presParOf" srcId="{B6EFD054-5414-4350-A824-B1A80C4CAA5E}" destId="{6C792AF7-1350-4D93-8F64-E1BBF831DC2B}" srcOrd="0" destOrd="0" presId="urn:microsoft.com/office/officeart/2005/8/layout/orgChart1"/>
    <dgm:cxn modelId="{107A0C91-D8DD-4601-8065-B1DD067559D5}" type="presParOf" srcId="{B6EFD054-5414-4350-A824-B1A80C4CAA5E}" destId="{8CDA895F-DBD8-4011-BC21-AC5083B6F734}" srcOrd="1" destOrd="0" presId="urn:microsoft.com/office/officeart/2005/8/layout/orgChart1"/>
    <dgm:cxn modelId="{93AD1797-774D-4578-80CF-673C29E0A971}" type="presParOf" srcId="{D6525391-002D-4590-9212-A6F413BC61BD}" destId="{0EB22977-2D60-42DB-B3EF-5127F82CDBC6}" srcOrd="1" destOrd="0" presId="urn:microsoft.com/office/officeart/2005/8/layout/orgChart1"/>
    <dgm:cxn modelId="{193B1B3C-3D17-40CE-8902-8A7EF3B586A8}" type="presParOf" srcId="{D6525391-002D-4590-9212-A6F413BC61BD}" destId="{F0200F0E-BC8D-4CFC-ABBE-99FBC2D6EA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72CAD-9B00-4BFC-81D9-5827A98A53E8}">
      <dsp:nvSpPr>
        <dsp:cNvPr id="0" name=""/>
        <dsp:cNvSpPr/>
      </dsp:nvSpPr>
      <dsp:spPr>
        <a:xfrm>
          <a:off x="4467594" y="2446841"/>
          <a:ext cx="3561275" cy="569074"/>
        </a:xfrm>
        <a:custGeom>
          <a:avLst/>
          <a:gdLst/>
          <a:ahLst/>
          <a:cxnLst/>
          <a:rect l="0" t="0" r="0" b="0"/>
          <a:pathLst>
            <a:path>
              <a:moveTo>
                <a:pt x="0" y="0"/>
              </a:moveTo>
              <a:lnTo>
                <a:pt x="0" y="438784"/>
              </a:lnTo>
              <a:lnTo>
                <a:pt x="3561275" y="438784"/>
              </a:lnTo>
              <a:lnTo>
                <a:pt x="3561275" y="569074"/>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96425E9-770D-4ED6-8B75-4E88A0E5976A}">
      <dsp:nvSpPr>
        <dsp:cNvPr id="0" name=""/>
        <dsp:cNvSpPr/>
      </dsp:nvSpPr>
      <dsp:spPr>
        <a:xfrm>
          <a:off x="4467594" y="2446841"/>
          <a:ext cx="2057446" cy="569074"/>
        </a:xfrm>
        <a:custGeom>
          <a:avLst/>
          <a:gdLst/>
          <a:ahLst/>
          <a:cxnLst/>
          <a:rect l="0" t="0" r="0" b="0"/>
          <a:pathLst>
            <a:path>
              <a:moveTo>
                <a:pt x="0" y="0"/>
              </a:moveTo>
              <a:lnTo>
                <a:pt x="0" y="438784"/>
              </a:lnTo>
              <a:lnTo>
                <a:pt x="2057446" y="438784"/>
              </a:lnTo>
              <a:lnTo>
                <a:pt x="2057446" y="569074"/>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73F225E1-CC4C-4155-A964-FA65AE1FAE4E}">
      <dsp:nvSpPr>
        <dsp:cNvPr id="0" name=""/>
        <dsp:cNvSpPr/>
      </dsp:nvSpPr>
      <dsp:spPr>
        <a:xfrm>
          <a:off x="4467594" y="2446841"/>
          <a:ext cx="558420" cy="569074"/>
        </a:xfrm>
        <a:custGeom>
          <a:avLst/>
          <a:gdLst/>
          <a:ahLst/>
          <a:cxnLst/>
          <a:rect l="0" t="0" r="0" b="0"/>
          <a:pathLst>
            <a:path>
              <a:moveTo>
                <a:pt x="0" y="0"/>
              </a:moveTo>
              <a:lnTo>
                <a:pt x="0" y="438784"/>
              </a:lnTo>
              <a:lnTo>
                <a:pt x="558420" y="438784"/>
              </a:lnTo>
              <a:lnTo>
                <a:pt x="558420" y="569074"/>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61E6FBF5-8132-4EE8-ABA0-BFEDA1A9D22D}">
      <dsp:nvSpPr>
        <dsp:cNvPr id="0" name=""/>
        <dsp:cNvSpPr/>
      </dsp:nvSpPr>
      <dsp:spPr>
        <a:xfrm>
          <a:off x="3424815" y="2446841"/>
          <a:ext cx="1042778" cy="569074"/>
        </a:xfrm>
        <a:custGeom>
          <a:avLst/>
          <a:gdLst/>
          <a:ahLst/>
          <a:cxnLst/>
          <a:rect l="0" t="0" r="0" b="0"/>
          <a:pathLst>
            <a:path>
              <a:moveTo>
                <a:pt x="1042778" y="0"/>
              </a:moveTo>
              <a:lnTo>
                <a:pt x="1042778" y="438784"/>
              </a:lnTo>
              <a:lnTo>
                <a:pt x="0" y="438784"/>
              </a:lnTo>
              <a:lnTo>
                <a:pt x="0" y="569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DE904-797E-44B6-A121-931CC33F26A6}">
      <dsp:nvSpPr>
        <dsp:cNvPr id="0" name=""/>
        <dsp:cNvSpPr/>
      </dsp:nvSpPr>
      <dsp:spPr>
        <a:xfrm>
          <a:off x="1977918" y="2446841"/>
          <a:ext cx="2489676" cy="569074"/>
        </a:xfrm>
        <a:custGeom>
          <a:avLst/>
          <a:gdLst/>
          <a:ahLst/>
          <a:cxnLst/>
          <a:rect l="0" t="0" r="0" b="0"/>
          <a:pathLst>
            <a:path>
              <a:moveTo>
                <a:pt x="2489676" y="0"/>
              </a:moveTo>
              <a:lnTo>
                <a:pt x="2489676" y="438784"/>
              </a:lnTo>
              <a:lnTo>
                <a:pt x="0" y="438784"/>
              </a:lnTo>
              <a:lnTo>
                <a:pt x="0" y="569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9BFAD-6578-4ED0-AC0D-FD898C39CBBF}">
      <dsp:nvSpPr>
        <dsp:cNvPr id="0" name=""/>
        <dsp:cNvSpPr/>
      </dsp:nvSpPr>
      <dsp:spPr>
        <a:xfrm>
          <a:off x="682546" y="2446841"/>
          <a:ext cx="3785047" cy="555416"/>
        </a:xfrm>
        <a:custGeom>
          <a:avLst/>
          <a:gdLst/>
          <a:ahLst/>
          <a:cxnLst/>
          <a:rect l="0" t="0" r="0" b="0"/>
          <a:pathLst>
            <a:path>
              <a:moveTo>
                <a:pt x="3785047" y="0"/>
              </a:moveTo>
              <a:lnTo>
                <a:pt x="3785047" y="425126"/>
              </a:lnTo>
              <a:lnTo>
                <a:pt x="0" y="425126"/>
              </a:lnTo>
              <a:lnTo>
                <a:pt x="0" y="555416"/>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F3CBC996-1DB6-4046-8886-419E5AAA01F5}">
      <dsp:nvSpPr>
        <dsp:cNvPr id="0" name=""/>
        <dsp:cNvSpPr/>
      </dsp:nvSpPr>
      <dsp:spPr>
        <a:xfrm>
          <a:off x="4375241" y="1056179"/>
          <a:ext cx="91440" cy="718931"/>
        </a:xfrm>
        <a:custGeom>
          <a:avLst/>
          <a:gdLst/>
          <a:ahLst/>
          <a:cxnLst/>
          <a:rect l="0" t="0" r="0" b="0"/>
          <a:pathLst>
            <a:path>
              <a:moveTo>
                <a:pt x="45720" y="0"/>
              </a:moveTo>
              <a:lnTo>
                <a:pt x="45720" y="588642"/>
              </a:lnTo>
              <a:lnTo>
                <a:pt x="92353" y="588642"/>
              </a:lnTo>
              <a:lnTo>
                <a:pt x="92353" y="718931"/>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1E5B2379-8376-479D-9352-D2FD2475B00B}">
      <dsp:nvSpPr>
        <dsp:cNvPr id="0" name=""/>
        <dsp:cNvSpPr/>
      </dsp:nvSpPr>
      <dsp:spPr>
        <a:xfrm>
          <a:off x="3653008" y="443793"/>
          <a:ext cx="1535904" cy="61238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78794" numCol="1" spcCol="1270" anchor="ctr" anchorCtr="0">
          <a:noAutofit/>
        </a:bodyPr>
        <a:lstStyle/>
        <a:p>
          <a:pPr lvl="0" algn="ctr" defTabSz="577850">
            <a:lnSpc>
              <a:spcPct val="90000"/>
            </a:lnSpc>
            <a:spcBef>
              <a:spcPct val="0"/>
            </a:spcBef>
            <a:spcAft>
              <a:spcPct val="35000"/>
            </a:spcAft>
          </a:pPr>
          <a:r>
            <a:rPr lang="en-US" sz="1300" b="1" kern="1200" dirty="0" smtClean="0"/>
            <a:t>PRESIDENT AND CEO</a:t>
          </a:r>
          <a:endParaRPr lang="en-US" sz="1300" b="1" kern="1200" dirty="0"/>
        </a:p>
      </dsp:txBody>
      <dsp:txXfrm>
        <a:off x="3653008" y="443793"/>
        <a:ext cx="1535904" cy="612385"/>
      </dsp:txXfrm>
    </dsp:sp>
    <dsp:sp modelId="{757F3146-395E-46DF-8F40-89ADEB14CC00}">
      <dsp:nvSpPr>
        <dsp:cNvPr id="0" name=""/>
        <dsp:cNvSpPr/>
      </dsp:nvSpPr>
      <dsp:spPr>
        <a:xfrm>
          <a:off x="4744806" y="979489"/>
          <a:ext cx="943844" cy="239452"/>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US" sz="1200" kern="1200" dirty="0" smtClean="0"/>
            <a:t>Matt Myers</a:t>
          </a:r>
          <a:endParaRPr lang="en-US" sz="1200" kern="1200" dirty="0"/>
        </a:p>
      </dsp:txBody>
      <dsp:txXfrm>
        <a:off x="4744806" y="979489"/>
        <a:ext cx="943844" cy="239452"/>
      </dsp:txXfrm>
    </dsp:sp>
    <dsp:sp modelId="{3EEDB16A-8AF4-433B-9B85-904A0231FD62}">
      <dsp:nvSpPr>
        <dsp:cNvPr id="0" name=""/>
        <dsp:cNvSpPr/>
      </dsp:nvSpPr>
      <dsp:spPr>
        <a:xfrm>
          <a:off x="3855583" y="1775110"/>
          <a:ext cx="1224021" cy="67173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78794" numCol="1" spcCol="1270" anchor="ctr" anchorCtr="0">
          <a:noAutofit/>
        </a:bodyPr>
        <a:lstStyle/>
        <a:p>
          <a:pPr lvl="0" algn="ctr" defTabSz="577850">
            <a:lnSpc>
              <a:spcPct val="90000"/>
            </a:lnSpc>
            <a:spcBef>
              <a:spcPct val="0"/>
            </a:spcBef>
            <a:spcAft>
              <a:spcPct val="35000"/>
            </a:spcAft>
          </a:pPr>
          <a:r>
            <a:rPr lang="en-US" sz="1300" b="1" kern="1200" dirty="0" smtClean="0"/>
            <a:t>EVP US PROGRAMS</a:t>
          </a:r>
          <a:endParaRPr lang="en-US" sz="1300" b="1" kern="1200" dirty="0"/>
        </a:p>
      </dsp:txBody>
      <dsp:txXfrm>
        <a:off x="3855583" y="1775110"/>
        <a:ext cx="1224021" cy="671730"/>
      </dsp:txXfrm>
    </dsp:sp>
    <dsp:sp modelId="{4ADF48CE-8EB0-4751-BD88-BDD273BD701A}">
      <dsp:nvSpPr>
        <dsp:cNvPr id="0" name=""/>
        <dsp:cNvSpPr/>
      </dsp:nvSpPr>
      <dsp:spPr>
        <a:xfrm>
          <a:off x="4818136" y="2298176"/>
          <a:ext cx="669060" cy="250511"/>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US" sz="1200" kern="1200" dirty="0" smtClean="0"/>
            <a:t>Bill Lee</a:t>
          </a:r>
          <a:endParaRPr lang="en-US" sz="1200" kern="1200" dirty="0"/>
        </a:p>
      </dsp:txBody>
      <dsp:txXfrm>
        <a:off x="4818136" y="2298176"/>
        <a:ext cx="669060" cy="250511"/>
      </dsp:txXfrm>
    </dsp:sp>
    <dsp:sp modelId="{05917D1C-6718-40B0-904A-71BE4F015C92}">
      <dsp:nvSpPr>
        <dsp:cNvPr id="0" name=""/>
        <dsp:cNvSpPr/>
      </dsp:nvSpPr>
      <dsp:spPr>
        <a:xfrm>
          <a:off x="143310" y="3002258"/>
          <a:ext cx="107847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dirty="0" smtClean="0"/>
            <a:t>FEDERAL GOV’T RELATIONS</a:t>
          </a:r>
          <a:endParaRPr lang="en-US" sz="1100" b="1" kern="1200" dirty="0"/>
        </a:p>
      </dsp:txBody>
      <dsp:txXfrm>
        <a:off x="143310" y="3002258"/>
        <a:ext cx="1078471" cy="558384"/>
      </dsp:txXfrm>
    </dsp:sp>
    <dsp:sp modelId="{CAB3F7DE-BCD6-4531-83D0-1D6B76837ED1}">
      <dsp:nvSpPr>
        <dsp:cNvPr id="0" name=""/>
        <dsp:cNvSpPr/>
      </dsp:nvSpPr>
      <dsp:spPr>
        <a:xfrm>
          <a:off x="398003" y="3441862"/>
          <a:ext cx="780100" cy="202833"/>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US" sz="1200" kern="1200" dirty="0" smtClean="0"/>
            <a:t>Anne Ford</a:t>
          </a:r>
          <a:endParaRPr lang="en-US" sz="1200" kern="1200" dirty="0"/>
        </a:p>
      </dsp:txBody>
      <dsp:txXfrm>
        <a:off x="398003" y="3441862"/>
        <a:ext cx="780100" cy="202833"/>
      </dsp:txXfrm>
    </dsp:sp>
    <dsp:sp modelId="{879BD122-2A04-45C7-9DB1-8E91BBC1F719}">
      <dsp:nvSpPr>
        <dsp:cNvPr id="0" name=""/>
        <dsp:cNvSpPr/>
      </dsp:nvSpPr>
      <dsp:spPr>
        <a:xfrm>
          <a:off x="1438682" y="3015916"/>
          <a:ext cx="107847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dirty="0" smtClean="0"/>
            <a:t>STATE  ADVOCACY</a:t>
          </a:r>
          <a:endParaRPr lang="en-US" sz="1100" b="1" kern="1200" dirty="0"/>
        </a:p>
      </dsp:txBody>
      <dsp:txXfrm>
        <a:off x="1438682" y="3015916"/>
        <a:ext cx="1078471" cy="558384"/>
      </dsp:txXfrm>
    </dsp:sp>
    <dsp:sp modelId="{80671207-FC26-49B8-8BA3-CE79FBE519C9}">
      <dsp:nvSpPr>
        <dsp:cNvPr id="0" name=""/>
        <dsp:cNvSpPr/>
      </dsp:nvSpPr>
      <dsp:spPr>
        <a:xfrm>
          <a:off x="1654376" y="3450215"/>
          <a:ext cx="970623" cy="186128"/>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US" sz="1200" kern="1200" dirty="0" smtClean="0"/>
            <a:t>Chris Sherwin</a:t>
          </a:r>
          <a:endParaRPr lang="en-US" sz="1200" kern="1200" dirty="0"/>
        </a:p>
      </dsp:txBody>
      <dsp:txXfrm>
        <a:off x="1654376" y="3450215"/>
        <a:ext cx="970623" cy="186128"/>
      </dsp:txXfrm>
    </dsp:sp>
    <dsp:sp modelId="{1BB59E0C-FCF1-4147-9678-202FB4D3E5AA}">
      <dsp:nvSpPr>
        <dsp:cNvPr id="0" name=""/>
        <dsp:cNvSpPr/>
      </dsp:nvSpPr>
      <dsp:spPr>
        <a:xfrm>
          <a:off x="2885580" y="3015916"/>
          <a:ext cx="107847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smtClean="0"/>
            <a:t>LEGAL AND REGULATORY</a:t>
          </a:r>
          <a:endParaRPr lang="en-US" sz="1100" b="1" kern="1200" dirty="0"/>
        </a:p>
      </dsp:txBody>
      <dsp:txXfrm>
        <a:off x="2885580" y="3015916"/>
        <a:ext cx="1078471" cy="558384"/>
      </dsp:txXfrm>
    </dsp:sp>
    <dsp:sp modelId="{D5A92ABC-BB6F-4318-A2AC-AEAEA491E7C6}">
      <dsp:nvSpPr>
        <dsp:cNvPr id="0" name=""/>
        <dsp:cNvSpPr/>
      </dsp:nvSpPr>
      <dsp:spPr>
        <a:xfrm>
          <a:off x="3133640" y="3487235"/>
          <a:ext cx="959277" cy="179005"/>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US" sz="1100" kern="1200" dirty="0" smtClean="0"/>
            <a:t>Denny Henigan</a:t>
          </a:r>
          <a:endParaRPr lang="en-US" sz="1100" kern="1200" dirty="0"/>
        </a:p>
      </dsp:txBody>
      <dsp:txXfrm>
        <a:off x="3133640" y="3487235"/>
        <a:ext cx="959277" cy="179005"/>
      </dsp:txXfrm>
    </dsp:sp>
    <dsp:sp modelId="{C602EC64-9DC8-4831-A163-554EA26EE501}">
      <dsp:nvSpPr>
        <dsp:cNvPr id="0" name=""/>
        <dsp:cNvSpPr/>
      </dsp:nvSpPr>
      <dsp:spPr>
        <a:xfrm>
          <a:off x="4326804" y="3015916"/>
          <a:ext cx="139842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dirty="0" smtClean="0"/>
            <a:t>COMMUNICATIONS</a:t>
          </a:r>
          <a:endParaRPr lang="en-US" sz="1100" b="1" kern="1200" dirty="0"/>
        </a:p>
      </dsp:txBody>
      <dsp:txXfrm>
        <a:off x="4326804" y="3015916"/>
        <a:ext cx="1398421" cy="558384"/>
      </dsp:txXfrm>
    </dsp:sp>
    <dsp:sp modelId="{F851E030-CB60-4477-A3CE-433303F712BD}">
      <dsp:nvSpPr>
        <dsp:cNvPr id="0" name=""/>
        <dsp:cNvSpPr/>
      </dsp:nvSpPr>
      <dsp:spPr>
        <a:xfrm>
          <a:off x="4702473" y="3450215"/>
          <a:ext cx="970623" cy="186128"/>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US" sz="1100" kern="1200" dirty="0" smtClean="0"/>
            <a:t>Vince Willmore</a:t>
          </a:r>
          <a:endParaRPr lang="en-US" sz="1100" kern="1200" dirty="0"/>
        </a:p>
      </dsp:txBody>
      <dsp:txXfrm>
        <a:off x="4702473" y="3450215"/>
        <a:ext cx="970623" cy="186128"/>
      </dsp:txXfrm>
    </dsp:sp>
    <dsp:sp modelId="{140886F9-F17C-4C4B-A048-D95458AAFF58}">
      <dsp:nvSpPr>
        <dsp:cNvPr id="0" name=""/>
        <dsp:cNvSpPr/>
      </dsp:nvSpPr>
      <dsp:spPr>
        <a:xfrm>
          <a:off x="5985805" y="3015916"/>
          <a:ext cx="107847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smtClean="0"/>
            <a:t>RESEARCH</a:t>
          </a:r>
          <a:endParaRPr lang="en-US" sz="1100" b="1" kern="1200" dirty="0"/>
        </a:p>
      </dsp:txBody>
      <dsp:txXfrm>
        <a:off x="5985805" y="3015916"/>
        <a:ext cx="1078471" cy="558384"/>
      </dsp:txXfrm>
    </dsp:sp>
    <dsp:sp modelId="{CAFE3A93-355B-4B4A-B8A6-B8005AF0909D}">
      <dsp:nvSpPr>
        <dsp:cNvPr id="0" name=""/>
        <dsp:cNvSpPr/>
      </dsp:nvSpPr>
      <dsp:spPr>
        <a:xfrm>
          <a:off x="6143606" y="3503551"/>
          <a:ext cx="1084487" cy="360022"/>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en-US" sz="1200" kern="1200" dirty="0" smtClean="0"/>
            <a:t>Meg Riordan &amp; Nichole Veatch</a:t>
          </a:r>
          <a:endParaRPr lang="en-US" sz="1200" kern="1200" dirty="0"/>
        </a:p>
      </dsp:txBody>
      <dsp:txXfrm>
        <a:off x="6143606" y="3503551"/>
        <a:ext cx="1084487" cy="360022"/>
      </dsp:txXfrm>
    </dsp:sp>
    <dsp:sp modelId="{8FF665A1-C472-4BBE-AEF6-9019C16B49B9}">
      <dsp:nvSpPr>
        <dsp:cNvPr id="0" name=""/>
        <dsp:cNvSpPr/>
      </dsp:nvSpPr>
      <dsp:spPr>
        <a:xfrm>
          <a:off x="7489634" y="3015916"/>
          <a:ext cx="1078471" cy="55838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78794" numCol="1" spcCol="1270" anchor="ctr" anchorCtr="0">
          <a:noAutofit/>
        </a:bodyPr>
        <a:lstStyle/>
        <a:p>
          <a:pPr lvl="0" algn="ctr" defTabSz="488950">
            <a:lnSpc>
              <a:spcPct val="90000"/>
            </a:lnSpc>
            <a:spcBef>
              <a:spcPct val="0"/>
            </a:spcBef>
            <a:spcAft>
              <a:spcPct val="35000"/>
            </a:spcAft>
          </a:pPr>
          <a:r>
            <a:rPr lang="en-US" sz="1100" b="1" kern="1200" smtClean="0"/>
            <a:t>YOUTH ADVOCACY</a:t>
          </a:r>
          <a:endParaRPr lang="en-US" sz="1100" b="1" kern="1200" dirty="0"/>
        </a:p>
      </dsp:txBody>
      <dsp:txXfrm>
        <a:off x="7489634" y="3015916"/>
        <a:ext cx="1078471" cy="558384"/>
      </dsp:txXfrm>
    </dsp:sp>
    <dsp:sp modelId="{7275D363-7483-4EEE-9BD4-AE63F7BED7FA}">
      <dsp:nvSpPr>
        <dsp:cNvPr id="0" name=""/>
        <dsp:cNvSpPr/>
      </dsp:nvSpPr>
      <dsp:spPr>
        <a:xfrm>
          <a:off x="7705328" y="3450215"/>
          <a:ext cx="970623" cy="186128"/>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US" sz="1100" kern="1200" dirty="0" smtClean="0"/>
            <a:t>Gustavo Torrez</a:t>
          </a:r>
          <a:endParaRPr lang="en-US" sz="1100" kern="1200" dirty="0"/>
        </a:p>
      </dsp:txBody>
      <dsp:txXfrm>
        <a:off x="7705328" y="3450215"/>
        <a:ext cx="970623" cy="186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95532-1E55-4024-8AEA-C1D909A72305}">
      <dsp:nvSpPr>
        <dsp:cNvPr id="0" name=""/>
        <dsp:cNvSpPr/>
      </dsp:nvSpPr>
      <dsp:spPr>
        <a:xfrm>
          <a:off x="3602605" y="2798655"/>
          <a:ext cx="318272" cy="273253"/>
        </a:xfrm>
        <a:custGeom>
          <a:avLst/>
          <a:gdLst/>
          <a:ahLst/>
          <a:cxnLst/>
          <a:rect l="0" t="0" r="0" b="0"/>
          <a:pathLst>
            <a:path>
              <a:moveTo>
                <a:pt x="318272" y="0"/>
              </a:moveTo>
              <a:lnTo>
                <a:pt x="318272" y="273253"/>
              </a:lnTo>
              <a:lnTo>
                <a:pt x="0" y="2732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5D81E-F9C9-426F-8861-96FC04E53E77}">
      <dsp:nvSpPr>
        <dsp:cNvPr id="0" name=""/>
        <dsp:cNvSpPr/>
      </dsp:nvSpPr>
      <dsp:spPr>
        <a:xfrm>
          <a:off x="4303347" y="1109617"/>
          <a:ext cx="1315580" cy="1210951"/>
        </a:xfrm>
        <a:custGeom>
          <a:avLst/>
          <a:gdLst/>
          <a:ahLst/>
          <a:cxnLst/>
          <a:rect l="0" t="0" r="0" b="0"/>
          <a:pathLst>
            <a:path>
              <a:moveTo>
                <a:pt x="1315580" y="0"/>
              </a:moveTo>
              <a:lnTo>
                <a:pt x="1315580" y="1110553"/>
              </a:lnTo>
              <a:lnTo>
                <a:pt x="0" y="1110553"/>
              </a:lnTo>
              <a:lnTo>
                <a:pt x="0" y="12109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74E7C-8970-491D-9FBB-8785AA2E1FD9}">
      <dsp:nvSpPr>
        <dsp:cNvPr id="0" name=""/>
        <dsp:cNvSpPr/>
      </dsp:nvSpPr>
      <dsp:spPr>
        <a:xfrm>
          <a:off x="5618928" y="1109617"/>
          <a:ext cx="2389928" cy="774854"/>
        </a:xfrm>
        <a:custGeom>
          <a:avLst/>
          <a:gdLst/>
          <a:ahLst/>
          <a:cxnLst/>
          <a:rect l="0" t="0" r="0" b="0"/>
          <a:pathLst>
            <a:path>
              <a:moveTo>
                <a:pt x="0" y="0"/>
              </a:moveTo>
              <a:lnTo>
                <a:pt x="0" y="674456"/>
              </a:lnTo>
              <a:lnTo>
                <a:pt x="2389928" y="674456"/>
              </a:lnTo>
              <a:lnTo>
                <a:pt x="2389928" y="774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05EDE-5681-4336-8F85-E217EE1F7438}">
      <dsp:nvSpPr>
        <dsp:cNvPr id="0" name=""/>
        <dsp:cNvSpPr/>
      </dsp:nvSpPr>
      <dsp:spPr>
        <a:xfrm>
          <a:off x="5618928" y="1109617"/>
          <a:ext cx="2420430" cy="2722189"/>
        </a:xfrm>
        <a:custGeom>
          <a:avLst/>
          <a:gdLst/>
          <a:ahLst/>
          <a:cxnLst/>
          <a:rect l="0" t="0" r="0" b="0"/>
          <a:pathLst>
            <a:path>
              <a:moveTo>
                <a:pt x="0" y="0"/>
              </a:moveTo>
              <a:lnTo>
                <a:pt x="0" y="2621791"/>
              </a:lnTo>
              <a:lnTo>
                <a:pt x="2420430" y="2621791"/>
              </a:lnTo>
              <a:lnTo>
                <a:pt x="2420430" y="27221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C9CE0-36F4-40C2-8E25-B25FE9B9A079}">
      <dsp:nvSpPr>
        <dsp:cNvPr id="0" name=""/>
        <dsp:cNvSpPr/>
      </dsp:nvSpPr>
      <dsp:spPr>
        <a:xfrm>
          <a:off x="5618928" y="1109617"/>
          <a:ext cx="2389928" cy="2069667"/>
        </a:xfrm>
        <a:custGeom>
          <a:avLst/>
          <a:gdLst/>
          <a:ahLst/>
          <a:cxnLst/>
          <a:rect l="0" t="0" r="0" b="0"/>
          <a:pathLst>
            <a:path>
              <a:moveTo>
                <a:pt x="0" y="0"/>
              </a:moveTo>
              <a:lnTo>
                <a:pt x="0" y="1969269"/>
              </a:lnTo>
              <a:lnTo>
                <a:pt x="2389928" y="1969269"/>
              </a:lnTo>
              <a:lnTo>
                <a:pt x="2389928" y="20696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C53297-66FE-4EBF-A6C6-EAC40F586E33}">
      <dsp:nvSpPr>
        <dsp:cNvPr id="0" name=""/>
        <dsp:cNvSpPr/>
      </dsp:nvSpPr>
      <dsp:spPr>
        <a:xfrm>
          <a:off x="5618928" y="1109617"/>
          <a:ext cx="2398639" cy="157185"/>
        </a:xfrm>
        <a:custGeom>
          <a:avLst/>
          <a:gdLst/>
          <a:ahLst/>
          <a:cxnLst/>
          <a:rect l="0" t="0" r="0" b="0"/>
          <a:pathLst>
            <a:path>
              <a:moveTo>
                <a:pt x="0" y="0"/>
              </a:moveTo>
              <a:lnTo>
                <a:pt x="0" y="56787"/>
              </a:lnTo>
              <a:lnTo>
                <a:pt x="2398639" y="56787"/>
              </a:lnTo>
              <a:lnTo>
                <a:pt x="2398639" y="157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4E9CA-0029-4C5D-B26B-6982437CB483}">
      <dsp:nvSpPr>
        <dsp:cNvPr id="0" name=""/>
        <dsp:cNvSpPr/>
      </dsp:nvSpPr>
      <dsp:spPr>
        <a:xfrm>
          <a:off x="5618928" y="1109617"/>
          <a:ext cx="2389928" cy="1406775"/>
        </a:xfrm>
        <a:custGeom>
          <a:avLst/>
          <a:gdLst/>
          <a:ahLst/>
          <a:cxnLst/>
          <a:rect l="0" t="0" r="0" b="0"/>
          <a:pathLst>
            <a:path>
              <a:moveTo>
                <a:pt x="0" y="0"/>
              </a:moveTo>
              <a:lnTo>
                <a:pt x="0" y="1306377"/>
              </a:lnTo>
              <a:lnTo>
                <a:pt x="2389928" y="1306377"/>
              </a:lnTo>
              <a:lnTo>
                <a:pt x="2389928" y="1406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8207C-17B2-48EA-8E4F-E1DE9DA4F6F2}">
      <dsp:nvSpPr>
        <dsp:cNvPr id="0" name=""/>
        <dsp:cNvSpPr/>
      </dsp:nvSpPr>
      <dsp:spPr>
        <a:xfrm>
          <a:off x="4323417" y="1109617"/>
          <a:ext cx="1295510" cy="2846391"/>
        </a:xfrm>
        <a:custGeom>
          <a:avLst/>
          <a:gdLst/>
          <a:ahLst/>
          <a:cxnLst/>
          <a:rect l="0" t="0" r="0" b="0"/>
          <a:pathLst>
            <a:path>
              <a:moveTo>
                <a:pt x="1295510" y="0"/>
              </a:moveTo>
              <a:lnTo>
                <a:pt x="1295510" y="2745993"/>
              </a:lnTo>
              <a:lnTo>
                <a:pt x="0" y="2745993"/>
              </a:lnTo>
              <a:lnTo>
                <a:pt x="0" y="284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A3D05-6B9E-4FBB-8BA7-80464FABE2BD}">
      <dsp:nvSpPr>
        <dsp:cNvPr id="0" name=""/>
        <dsp:cNvSpPr/>
      </dsp:nvSpPr>
      <dsp:spPr>
        <a:xfrm>
          <a:off x="4314544" y="1109617"/>
          <a:ext cx="1304384" cy="2035374"/>
        </a:xfrm>
        <a:custGeom>
          <a:avLst/>
          <a:gdLst/>
          <a:ahLst/>
          <a:cxnLst/>
          <a:rect l="0" t="0" r="0" b="0"/>
          <a:pathLst>
            <a:path>
              <a:moveTo>
                <a:pt x="1304384" y="0"/>
              </a:moveTo>
              <a:lnTo>
                <a:pt x="1304384" y="1934976"/>
              </a:lnTo>
              <a:lnTo>
                <a:pt x="0" y="1934976"/>
              </a:lnTo>
              <a:lnTo>
                <a:pt x="0" y="20353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21845-E085-4263-8546-B1D89D2B2117}">
      <dsp:nvSpPr>
        <dsp:cNvPr id="0" name=""/>
        <dsp:cNvSpPr/>
      </dsp:nvSpPr>
      <dsp:spPr>
        <a:xfrm>
          <a:off x="9863337" y="1765213"/>
          <a:ext cx="172436" cy="859457"/>
        </a:xfrm>
        <a:custGeom>
          <a:avLst/>
          <a:gdLst/>
          <a:ahLst/>
          <a:cxnLst/>
          <a:rect l="0" t="0" r="0" b="0"/>
          <a:pathLst>
            <a:path>
              <a:moveTo>
                <a:pt x="0" y="0"/>
              </a:moveTo>
              <a:lnTo>
                <a:pt x="0" y="859457"/>
              </a:lnTo>
              <a:lnTo>
                <a:pt x="172436" y="8594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5CA18-DDAB-412D-BE2F-9CF044F11344}">
      <dsp:nvSpPr>
        <dsp:cNvPr id="0" name=""/>
        <dsp:cNvSpPr/>
      </dsp:nvSpPr>
      <dsp:spPr>
        <a:xfrm>
          <a:off x="5618928" y="1109617"/>
          <a:ext cx="4626878" cy="177508"/>
        </a:xfrm>
        <a:custGeom>
          <a:avLst/>
          <a:gdLst/>
          <a:ahLst/>
          <a:cxnLst/>
          <a:rect l="0" t="0" r="0" b="0"/>
          <a:pathLst>
            <a:path>
              <a:moveTo>
                <a:pt x="0" y="0"/>
              </a:moveTo>
              <a:lnTo>
                <a:pt x="0" y="77110"/>
              </a:lnTo>
              <a:lnTo>
                <a:pt x="4626878" y="77110"/>
              </a:lnTo>
              <a:lnTo>
                <a:pt x="4626878" y="1775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43773-B740-40B7-AE1A-55B1D4C656A5}">
      <dsp:nvSpPr>
        <dsp:cNvPr id="0" name=""/>
        <dsp:cNvSpPr/>
      </dsp:nvSpPr>
      <dsp:spPr>
        <a:xfrm>
          <a:off x="4318980" y="1109617"/>
          <a:ext cx="1299947" cy="411240"/>
        </a:xfrm>
        <a:custGeom>
          <a:avLst/>
          <a:gdLst/>
          <a:ahLst/>
          <a:cxnLst/>
          <a:rect l="0" t="0" r="0" b="0"/>
          <a:pathLst>
            <a:path>
              <a:moveTo>
                <a:pt x="1299947" y="0"/>
              </a:moveTo>
              <a:lnTo>
                <a:pt x="1299947" y="310842"/>
              </a:lnTo>
              <a:lnTo>
                <a:pt x="0" y="310842"/>
              </a:lnTo>
              <a:lnTo>
                <a:pt x="0" y="4112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D5950-45D5-4F54-9672-D7575F29A360}">
      <dsp:nvSpPr>
        <dsp:cNvPr id="0" name=""/>
        <dsp:cNvSpPr/>
      </dsp:nvSpPr>
      <dsp:spPr>
        <a:xfrm>
          <a:off x="5055359" y="546053"/>
          <a:ext cx="1127138" cy="5635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anose="020B0604020202020204" pitchFamily="34" charset="0"/>
              <a:cs typeface="Arial" panose="020B0604020202020204" pitchFamily="34" charset="0"/>
            </a:rPr>
            <a:t>EVP Global Programs </a:t>
          </a:r>
        </a:p>
      </dsp:txBody>
      <dsp:txXfrm>
        <a:off x="5055359" y="546053"/>
        <a:ext cx="1127138" cy="563564"/>
      </dsp:txXfrm>
    </dsp:sp>
    <dsp:sp modelId="{779FCA57-C24D-433F-836B-AA1D4FFC8AA2}">
      <dsp:nvSpPr>
        <dsp:cNvPr id="0" name=""/>
        <dsp:cNvSpPr/>
      </dsp:nvSpPr>
      <dsp:spPr>
        <a:xfrm>
          <a:off x="3840893" y="1520858"/>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Communications</a:t>
          </a:r>
        </a:p>
      </dsp:txBody>
      <dsp:txXfrm>
        <a:off x="3840893" y="1520858"/>
        <a:ext cx="956174" cy="478087"/>
      </dsp:txXfrm>
    </dsp:sp>
    <dsp:sp modelId="{B6B45AA5-B44D-4D22-B37D-411FD10BF92C}">
      <dsp:nvSpPr>
        <dsp:cNvPr id="0" name=""/>
        <dsp:cNvSpPr/>
      </dsp:nvSpPr>
      <dsp:spPr>
        <a:xfrm>
          <a:off x="9767719" y="1287126"/>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Advocacy Incubator</a:t>
          </a:r>
          <a:endParaRPr lang="en-US" sz="1050" b="1" kern="1200" dirty="0">
            <a:latin typeface="Arial" panose="020B0604020202020204" pitchFamily="34" charset="0"/>
            <a:cs typeface="Arial" panose="020B0604020202020204" pitchFamily="34" charset="0"/>
          </a:endParaRPr>
        </a:p>
      </dsp:txBody>
      <dsp:txXfrm>
        <a:off x="9767719" y="1287126"/>
        <a:ext cx="956174" cy="478087"/>
      </dsp:txXfrm>
    </dsp:sp>
    <dsp:sp modelId="{BED1A658-8D4B-4F05-938B-8FE43897CFEB}">
      <dsp:nvSpPr>
        <dsp:cNvPr id="0" name=""/>
        <dsp:cNvSpPr/>
      </dsp:nvSpPr>
      <dsp:spPr>
        <a:xfrm>
          <a:off x="10035773" y="2385626"/>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smtClean="0">
              <a:latin typeface="Arial" panose="020B0604020202020204" pitchFamily="34" charset="0"/>
              <a:cs typeface="Arial" panose="020B0604020202020204" pitchFamily="34" charset="0"/>
            </a:rPr>
            <a:t>Incubator Team</a:t>
          </a:r>
          <a:endParaRPr lang="en-US" sz="1050" b="1" kern="1200" dirty="0">
            <a:latin typeface="Arial" panose="020B0604020202020204" pitchFamily="34" charset="0"/>
            <a:cs typeface="Arial" panose="020B0604020202020204" pitchFamily="34" charset="0"/>
          </a:endParaRPr>
        </a:p>
      </dsp:txBody>
      <dsp:txXfrm>
        <a:off x="10035773" y="2385626"/>
        <a:ext cx="956174" cy="478087"/>
      </dsp:txXfrm>
    </dsp:sp>
    <dsp:sp modelId="{69BA93F4-7E0C-479F-8123-BD212B4156EA}">
      <dsp:nvSpPr>
        <dsp:cNvPr id="0" name=""/>
        <dsp:cNvSpPr/>
      </dsp:nvSpPr>
      <dsp:spPr>
        <a:xfrm>
          <a:off x="3836456" y="3144991"/>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Operations</a:t>
          </a:r>
          <a:endParaRPr lang="en-US" sz="900" b="1" kern="1200" dirty="0" smtClean="0">
            <a:latin typeface="Arial" panose="020B0604020202020204" pitchFamily="34" charset="0"/>
            <a:cs typeface="Arial" panose="020B0604020202020204" pitchFamily="34" charset="0"/>
          </a:endParaRPr>
        </a:p>
      </dsp:txBody>
      <dsp:txXfrm>
        <a:off x="3836456" y="3144991"/>
        <a:ext cx="956174" cy="478087"/>
      </dsp:txXfrm>
    </dsp:sp>
    <dsp:sp modelId="{B6916B29-A8AA-4D4F-B659-6536286F2359}">
      <dsp:nvSpPr>
        <dsp:cNvPr id="0" name=""/>
        <dsp:cNvSpPr/>
      </dsp:nvSpPr>
      <dsp:spPr>
        <a:xfrm>
          <a:off x="3845330" y="3956008"/>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Research</a:t>
          </a:r>
          <a:endParaRPr lang="en-US" sz="900" b="1" kern="1200" dirty="0" smtClean="0">
            <a:latin typeface="Arial" panose="020B0604020202020204" pitchFamily="34" charset="0"/>
            <a:cs typeface="Arial" panose="020B0604020202020204" pitchFamily="34" charset="0"/>
          </a:endParaRPr>
        </a:p>
      </dsp:txBody>
      <dsp:txXfrm>
        <a:off x="3845330" y="3956008"/>
        <a:ext cx="956174" cy="478087"/>
      </dsp:txXfrm>
    </dsp:sp>
    <dsp:sp modelId="{44A5A423-3DA3-47AD-849A-BE72CB4BDB4C}">
      <dsp:nvSpPr>
        <dsp:cNvPr id="0" name=""/>
        <dsp:cNvSpPr/>
      </dsp:nvSpPr>
      <dsp:spPr>
        <a:xfrm>
          <a:off x="7530769" y="2516393"/>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China    Indonesia Philippines</a:t>
          </a:r>
        </a:p>
      </dsp:txBody>
      <dsp:txXfrm>
        <a:off x="7530769" y="2516393"/>
        <a:ext cx="956174" cy="478087"/>
      </dsp:txXfrm>
    </dsp:sp>
    <dsp:sp modelId="{2906A128-C77C-4994-ABAB-9235F7246649}">
      <dsp:nvSpPr>
        <dsp:cNvPr id="0" name=""/>
        <dsp:cNvSpPr/>
      </dsp:nvSpPr>
      <dsp:spPr>
        <a:xfrm>
          <a:off x="7539480" y="1266802"/>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Bangladesh</a:t>
          </a:r>
        </a:p>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India        Pakistan</a:t>
          </a:r>
        </a:p>
      </dsp:txBody>
      <dsp:txXfrm>
        <a:off x="7539480" y="1266802"/>
        <a:ext cx="956174" cy="478087"/>
      </dsp:txXfrm>
    </dsp:sp>
    <dsp:sp modelId="{8AEE33A5-4233-4E84-B051-26D35B3DF026}">
      <dsp:nvSpPr>
        <dsp:cNvPr id="0" name=""/>
        <dsp:cNvSpPr/>
      </dsp:nvSpPr>
      <dsp:spPr>
        <a:xfrm>
          <a:off x="7530769" y="3179284"/>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Ukraine     Eurasia</a:t>
          </a:r>
        </a:p>
      </dsp:txBody>
      <dsp:txXfrm>
        <a:off x="7530769" y="3179284"/>
        <a:ext cx="956174" cy="478087"/>
      </dsp:txXfrm>
    </dsp:sp>
    <dsp:sp modelId="{320B16C2-2D2B-4494-9974-679F2B1D0D9A}">
      <dsp:nvSpPr>
        <dsp:cNvPr id="0" name=""/>
        <dsp:cNvSpPr/>
      </dsp:nvSpPr>
      <dsp:spPr>
        <a:xfrm>
          <a:off x="7561271" y="3831806"/>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Africa</a:t>
          </a:r>
          <a:endParaRPr lang="en-US" sz="900" b="1" kern="1200" dirty="0" smtClean="0">
            <a:latin typeface="Arial" panose="020B0604020202020204" pitchFamily="34" charset="0"/>
            <a:cs typeface="Arial" panose="020B0604020202020204" pitchFamily="34" charset="0"/>
          </a:endParaRPr>
        </a:p>
      </dsp:txBody>
      <dsp:txXfrm>
        <a:off x="7561271" y="3831806"/>
        <a:ext cx="956174" cy="478087"/>
      </dsp:txXfrm>
    </dsp:sp>
    <dsp:sp modelId="{82040750-E2B7-4049-8CE0-439515EF7114}">
      <dsp:nvSpPr>
        <dsp:cNvPr id="0" name=""/>
        <dsp:cNvSpPr/>
      </dsp:nvSpPr>
      <dsp:spPr>
        <a:xfrm>
          <a:off x="7530769" y="1884472"/>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latin typeface="Arial" panose="020B0604020202020204" pitchFamily="34" charset="0"/>
              <a:cs typeface="Arial" panose="020B0604020202020204" pitchFamily="34" charset="0"/>
            </a:rPr>
            <a:t>Brazil         Mexico          Latin America</a:t>
          </a:r>
        </a:p>
      </dsp:txBody>
      <dsp:txXfrm>
        <a:off x="7530769" y="1884472"/>
        <a:ext cx="956174" cy="478087"/>
      </dsp:txXfrm>
    </dsp:sp>
    <dsp:sp modelId="{57F7910E-5FE7-4E0B-9211-68EBBB94039C}">
      <dsp:nvSpPr>
        <dsp:cNvPr id="0" name=""/>
        <dsp:cNvSpPr/>
      </dsp:nvSpPr>
      <dsp:spPr>
        <a:xfrm>
          <a:off x="3825260" y="2320568"/>
          <a:ext cx="956174" cy="478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Legal</a:t>
          </a:r>
        </a:p>
      </dsp:txBody>
      <dsp:txXfrm>
        <a:off x="3825260" y="2320568"/>
        <a:ext cx="956174" cy="478087"/>
      </dsp:txXfrm>
    </dsp:sp>
    <dsp:sp modelId="{8725E1FB-3EF7-4AC7-93A6-B7BFA51595F0}">
      <dsp:nvSpPr>
        <dsp:cNvPr id="0" name=""/>
        <dsp:cNvSpPr/>
      </dsp:nvSpPr>
      <dsp:spPr>
        <a:xfrm>
          <a:off x="2527942" y="2754776"/>
          <a:ext cx="1074663" cy="634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latin typeface="Arial" panose="020B0604020202020204" pitchFamily="34" charset="0"/>
              <a:cs typeface="Arial" panose="020B0604020202020204" pitchFamily="34" charset="0"/>
            </a:rPr>
            <a:t>Trade Litigation Fund</a:t>
          </a:r>
          <a:endParaRPr lang="en-US" sz="1100" b="1" kern="1200" dirty="0">
            <a:latin typeface="Arial" panose="020B0604020202020204" pitchFamily="34" charset="0"/>
            <a:cs typeface="Arial" panose="020B0604020202020204" pitchFamily="34" charset="0"/>
          </a:endParaRPr>
        </a:p>
      </dsp:txBody>
      <dsp:txXfrm>
        <a:off x="2527942" y="2754776"/>
        <a:ext cx="1074663" cy="634263"/>
      </dsp:txXfrm>
    </dsp:sp>
    <dsp:sp modelId="{6C792AF7-1350-4D93-8F64-E1BBF831DC2B}">
      <dsp:nvSpPr>
        <dsp:cNvPr id="0" name=""/>
        <dsp:cNvSpPr/>
      </dsp:nvSpPr>
      <dsp:spPr>
        <a:xfrm>
          <a:off x="5070791" y="0"/>
          <a:ext cx="1129777" cy="5635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anose="020B0604020202020204" pitchFamily="34" charset="0"/>
              <a:cs typeface="Arial" panose="020B0604020202020204" pitchFamily="34" charset="0"/>
            </a:rPr>
            <a:t>President and CEO</a:t>
          </a:r>
        </a:p>
      </dsp:txBody>
      <dsp:txXfrm>
        <a:off x="5070791" y="0"/>
        <a:ext cx="1129777" cy="56356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0.52587</cdr:x>
      <cdr:y>0.14471</cdr:y>
    </cdr:from>
    <cdr:to>
      <cdr:x>0.67587</cdr:x>
      <cdr:y>0.22283</cdr:y>
    </cdr:to>
    <cdr:sp macro="" textlink="">
      <cdr:nvSpPr>
        <cdr:cNvPr id="2" name="AutoShape 10"/>
        <cdr:cNvSpPr>
          <a:spLocks xmlns:a="http://schemas.openxmlformats.org/drawingml/2006/main" noChangeArrowheads="1"/>
        </cdr:cNvSpPr>
      </cdr:nvSpPr>
      <cdr:spPr bwMode="auto">
        <a:xfrm xmlns:a="http://schemas.openxmlformats.org/drawingml/2006/main">
          <a:off x="4407877" y="705699"/>
          <a:ext cx="1257300" cy="381000"/>
        </a:xfrm>
        <a:prstGeom xmlns:a="http://schemas.openxmlformats.org/drawingml/2006/main" prst="wedgeRectCallout">
          <a:avLst>
            <a:gd name="adj1" fmla="val 84518"/>
            <a:gd name="adj2" fmla="val 384434"/>
          </a:avLst>
        </a:prstGeom>
        <a:solidFill xmlns:a="http://schemas.openxmlformats.org/drawingml/2006/main">
          <a:srgbClr val="000099"/>
        </a:solidFill>
        <a:ln xmlns:a="http://schemas.openxmlformats.org/drawingml/2006/main" w="9525">
          <a:solidFill>
            <a:schemeClr val="tx1"/>
          </a:solidFill>
          <a:miter lim="800000"/>
          <a:headEnd/>
          <a:tailEnd/>
        </a:ln>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fontAlgn="auto">
            <a:spcBef>
              <a:spcPts val="0"/>
            </a:spcBef>
            <a:spcAft>
              <a:spcPts val="0"/>
            </a:spcAft>
          </a:pPr>
          <a:r>
            <a:rPr lang="en-US" sz="1100" dirty="0" smtClean="0">
              <a:solidFill>
                <a:srgbClr val="FFFFFF"/>
              </a:solidFill>
              <a:latin typeface="Arial" pitchFamily="34" charset="0"/>
              <a:cs typeface="Arial" pitchFamily="34" charset="0"/>
            </a:rPr>
            <a:t>2011: </a:t>
          </a:r>
          <a:r>
            <a:rPr lang="en-US" dirty="0" smtClean="0">
              <a:solidFill>
                <a:srgbClr val="FFFFFF"/>
              </a:solidFill>
              <a:latin typeface="Arial" pitchFamily="34" charset="0"/>
              <a:cs typeface="Arial" pitchFamily="34" charset="0"/>
            </a:rPr>
            <a:t>48</a:t>
          </a:r>
          <a:r>
            <a:rPr lang="en-US" sz="1100" dirty="0" smtClean="0">
              <a:solidFill>
                <a:srgbClr val="FFFFFF"/>
              </a:solidFill>
              <a:latin typeface="Arial" pitchFamily="34" charset="0"/>
              <a:cs typeface="Arial" pitchFamily="34" charset="0"/>
            </a:rPr>
            <a:t>%</a:t>
          </a:r>
          <a:endParaRPr lang="en-US" sz="1100" dirty="0">
            <a:solidFill>
              <a:srgbClr val="FFFFFF"/>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0.09649</cdr:x>
      <cdr:y>0.53033</cdr:y>
    </cdr:from>
    <cdr:to>
      <cdr:x>1</cdr:x>
      <cdr:y>0.53033</cdr:y>
    </cdr:to>
    <cdr:cxnSp macro="">
      <cdr:nvCxnSpPr>
        <cdr:cNvPr id="3" name="Straight Connector 2"/>
        <cdr:cNvCxnSpPr/>
      </cdr:nvCxnSpPr>
      <cdr:spPr>
        <a:xfrm xmlns:a="http://schemas.openxmlformats.org/drawingml/2006/main">
          <a:off x="838189" y="2768987"/>
          <a:ext cx="7848611" cy="0"/>
        </a:xfrm>
        <a:prstGeom xmlns:a="http://schemas.openxmlformats.org/drawingml/2006/main" prst="line">
          <a:avLst/>
        </a:prstGeom>
        <a:ln xmlns:a="http://schemas.openxmlformats.org/drawingml/2006/main" w="31750">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0.67693</cdr:x>
      <cdr:y>0.03197</cdr:y>
    </cdr:from>
    <cdr:to>
      <cdr:x>0.72777</cdr:x>
      <cdr:y>0.03197</cdr:y>
    </cdr:to>
    <cdr:cxnSp macro="">
      <cdr:nvCxnSpPr>
        <cdr:cNvPr id="12" name="Straight Connector 11"/>
        <cdr:cNvCxnSpPr/>
      </cdr:nvCxnSpPr>
      <cdr:spPr>
        <a:xfrm xmlns:a="http://schemas.openxmlformats.org/drawingml/2006/main">
          <a:off x="5880341" y="166919"/>
          <a:ext cx="441636" cy="0"/>
        </a:xfrm>
        <a:prstGeom xmlns:a="http://schemas.openxmlformats.org/drawingml/2006/main" prst="line">
          <a:avLst/>
        </a:prstGeom>
        <a:ln xmlns:a="http://schemas.openxmlformats.org/drawingml/2006/main" w="31750">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0.7193</cdr:x>
      <cdr:y>0.00494</cdr:y>
    </cdr:from>
    <cdr:to>
      <cdr:x>0.92269</cdr:x>
      <cdr:y>0.059</cdr:y>
    </cdr:to>
    <cdr:sp macro="" textlink="">
      <cdr:nvSpPr>
        <cdr:cNvPr id="14" name="TextBox 13"/>
        <cdr:cNvSpPr txBox="1"/>
      </cdr:nvSpPr>
      <cdr:spPr>
        <a:xfrm xmlns:a="http://schemas.openxmlformats.org/drawingml/2006/main">
          <a:off x="6248400" y="25787"/>
          <a:ext cx="1766809" cy="2822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latin typeface="Arial" panose="020B0604020202020204" pitchFamily="34" charset="0"/>
              <a:cs typeface="Arial" panose="020B0604020202020204" pitchFamily="34" charset="0"/>
            </a:rPr>
            <a:t>National Prevalence: 15.5%</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7F4C4F1-D2BE-824D-9F6F-596D455CD530}" type="datetimeFigureOut">
              <a:rPr lang="en-US" smtClean="0"/>
              <a:t>5/14/18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23FE084-698D-F049-BE84-5FB1914C9493}" type="slidenum">
              <a:rPr lang="en-US" smtClean="0"/>
              <a:t>‹#›</a:t>
            </a:fld>
            <a:endParaRPr lang="en-US"/>
          </a:p>
        </p:txBody>
      </p:sp>
    </p:spTree>
    <p:extLst>
      <p:ext uri="{BB962C8B-B14F-4D97-AF65-F5344CB8AC3E}">
        <p14:creationId xmlns:p14="http://schemas.microsoft.com/office/powerpoint/2010/main" val="253309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BDEF6F97-3F59-4AA7-85C4-C1A5266F781D}" type="datetimeFigureOut">
              <a:rPr lang="en-US"/>
              <a:pPr>
                <a:defRPr/>
              </a:pPr>
              <a:t>5/14/18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23F3679D-FAE4-4A4B-8AEC-595A1839DA2A}" type="slidenum">
              <a:rPr lang="en-US"/>
              <a:pPr>
                <a:defRPr/>
              </a:pPr>
              <a:t>‹#›</a:t>
            </a:fld>
            <a:endParaRPr lang="en-US" dirty="0"/>
          </a:p>
        </p:txBody>
      </p:sp>
    </p:spTree>
    <p:extLst>
      <p:ext uri="{BB962C8B-B14F-4D97-AF65-F5344CB8AC3E}">
        <p14:creationId xmlns:p14="http://schemas.microsoft.com/office/powerpoint/2010/main" val="40433967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3</a:t>
            </a:fld>
            <a:endParaRPr lang="en-US" dirty="0"/>
          </a:p>
        </p:txBody>
      </p:sp>
    </p:spTree>
    <p:extLst>
      <p:ext uri="{BB962C8B-B14F-4D97-AF65-F5344CB8AC3E}">
        <p14:creationId xmlns:p14="http://schemas.microsoft.com/office/powerpoint/2010/main" val="4078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29</a:t>
            </a:fld>
            <a:endParaRPr lang="en-US" dirty="0"/>
          </a:p>
        </p:txBody>
      </p:sp>
    </p:spTree>
    <p:extLst>
      <p:ext uri="{BB962C8B-B14F-4D97-AF65-F5344CB8AC3E}">
        <p14:creationId xmlns:p14="http://schemas.microsoft.com/office/powerpoint/2010/main" val="338769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30</a:t>
            </a:fld>
            <a:endParaRPr lang="en-US"/>
          </a:p>
        </p:txBody>
      </p:sp>
    </p:spTree>
    <p:extLst>
      <p:ext uri="{BB962C8B-B14F-4D97-AF65-F5344CB8AC3E}">
        <p14:creationId xmlns:p14="http://schemas.microsoft.com/office/powerpoint/2010/main" val="95223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6" y="4191001"/>
            <a:ext cx="6153573" cy="4876800"/>
          </a:xfrm>
        </p:spPr>
        <p:txBody>
          <a:bodyPr>
            <a:normAutofit/>
          </a:bodyPr>
          <a:lstStyle/>
          <a:p>
            <a:r>
              <a:rPr lang="en-US" sz="1500" dirty="0"/>
              <a:t>Population based cessation programs have also been shown to have a positive impact.  Massachusetts pave the way with its aggressive program to assist pregnant women on Medicaid</a:t>
            </a:r>
          </a:p>
          <a:p>
            <a:endParaRPr lang="en-US" dirty="0"/>
          </a:p>
        </p:txBody>
      </p:sp>
      <p:sp>
        <p:nvSpPr>
          <p:cNvPr id="4" name="Slide Number Placeholder 3"/>
          <p:cNvSpPr>
            <a:spLocks noGrp="1"/>
          </p:cNvSpPr>
          <p:nvPr>
            <p:ph type="sldNum" sz="quarter" idx="10"/>
          </p:nvPr>
        </p:nvSpPr>
        <p:spPr/>
        <p:txBody>
          <a:bodyPr/>
          <a:lstStyle/>
          <a:p>
            <a:pPr>
              <a:defRPr/>
            </a:pPr>
            <a:fld id="{94950D80-7D9F-400F-9064-3B63459D54C8}"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78227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34</a:t>
            </a:fld>
            <a:endParaRPr lang="en-US"/>
          </a:p>
        </p:txBody>
      </p:sp>
    </p:spTree>
    <p:extLst>
      <p:ext uri="{BB962C8B-B14F-4D97-AF65-F5344CB8AC3E}">
        <p14:creationId xmlns:p14="http://schemas.microsoft.com/office/powerpoint/2010/main" val="316743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latin typeface="Calibri" charset="0"/>
              <a:ea typeface="ＭＳ Ｐゴシック" charset="0"/>
            </a:endParaRPr>
          </a:p>
        </p:txBody>
      </p:sp>
      <p:sp>
        <p:nvSpPr>
          <p:cNvPr id="36868"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017384-B68C-8D4F-8E8C-001DEE605B6D}" type="slidenum">
              <a:rPr lang="en-US"/>
              <a:pPr eaLnBrk="1" hangingPunct="1"/>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dirty="0">
              <a:latin typeface="Calibri" charset="0"/>
              <a:ea typeface="ＭＳ Ｐゴシック" charset="0"/>
            </a:endParaRPr>
          </a:p>
        </p:txBody>
      </p:sp>
      <p:sp>
        <p:nvSpPr>
          <p:cNvPr id="37892" name="Slide Number Placeholder 3"/>
          <p:cNvSpPr>
            <a:spLocks noGrp="1"/>
          </p:cNvSpPr>
          <p:nvPr>
            <p:ph type="sldNum" sz="quarter" idx="5"/>
          </p:nvPr>
        </p:nvSpPr>
        <p:spPr>
          <a:noFill/>
        </p:spPr>
        <p:txBody>
          <a:bodyPr/>
          <a:lstStyle>
            <a:lvl1pPr>
              <a:defRPr sz="1200">
                <a:solidFill>
                  <a:schemeClr val="tx1"/>
                </a:solidFill>
                <a:latin typeface="Calibri" charset="0"/>
                <a:ea typeface="ＭＳ Ｐゴシック" charset="0"/>
                <a:cs typeface="ＭＳ Ｐゴシック" charset="0"/>
              </a:defRPr>
            </a:lvl1pPr>
            <a:lvl2pPr marL="757066" indent="-291179">
              <a:defRPr sz="1200">
                <a:solidFill>
                  <a:schemeClr val="tx1"/>
                </a:solidFill>
                <a:latin typeface="Calibri" charset="0"/>
                <a:ea typeface="ＭＳ Ｐゴシック" charset="0"/>
              </a:defRPr>
            </a:lvl2pPr>
            <a:lvl3pPr marL="1164717" indent="-232943">
              <a:defRPr sz="1200">
                <a:solidFill>
                  <a:schemeClr val="tx1"/>
                </a:solidFill>
                <a:latin typeface="Calibri" charset="0"/>
                <a:ea typeface="ＭＳ Ｐゴシック" charset="0"/>
              </a:defRPr>
            </a:lvl3pPr>
            <a:lvl4pPr marL="1630604" indent="-232943">
              <a:defRPr sz="1200">
                <a:solidFill>
                  <a:schemeClr val="tx1"/>
                </a:solidFill>
                <a:latin typeface="Calibri" charset="0"/>
                <a:ea typeface="ＭＳ Ｐゴシック" charset="0"/>
              </a:defRPr>
            </a:lvl4pPr>
            <a:lvl5pPr marL="2096491" indent="-232943">
              <a:defRPr sz="1200">
                <a:solidFill>
                  <a:schemeClr val="tx1"/>
                </a:solidFill>
                <a:latin typeface="Calibri" charset="0"/>
                <a:ea typeface="ＭＳ Ｐゴシック" charset="0"/>
              </a:defRPr>
            </a:lvl5pPr>
            <a:lvl6pPr marL="2562377" indent="-232943" eaLnBrk="0" fontAlgn="base" hangingPunct="0">
              <a:spcBef>
                <a:spcPct val="30000"/>
              </a:spcBef>
              <a:spcAft>
                <a:spcPct val="0"/>
              </a:spcAft>
              <a:defRPr sz="1200">
                <a:solidFill>
                  <a:schemeClr val="tx1"/>
                </a:solidFill>
                <a:latin typeface="Calibri" charset="0"/>
                <a:ea typeface="ＭＳ Ｐゴシック" charset="0"/>
              </a:defRPr>
            </a:lvl6pPr>
            <a:lvl7pPr marL="3028264" indent="-232943" eaLnBrk="0" fontAlgn="base" hangingPunct="0">
              <a:spcBef>
                <a:spcPct val="30000"/>
              </a:spcBef>
              <a:spcAft>
                <a:spcPct val="0"/>
              </a:spcAft>
              <a:defRPr sz="1200">
                <a:solidFill>
                  <a:schemeClr val="tx1"/>
                </a:solidFill>
                <a:latin typeface="Calibri" charset="0"/>
                <a:ea typeface="ＭＳ Ｐゴシック" charset="0"/>
              </a:defRPr>
            </a:lvl7pPr>
            <a:lvl8pPr marL="3494151" indent="-232943" eaLnBrk="0" fontAlgn="base" hangingPunct="0">
              <a:spcBef>
                <a:spcPct val="30000"/>
              </a:spcBef>
              <a:spcAft>
                <a:spcPct val="0"/>
              </a:spcAft>
              <a:defRPr sz="1200">
                <a:solidFill>
                  <a:schemeClr val="tx1"/>
                </a:solidFill>
                <a:latin typeface="Calibri" charset="0"/>
                <a:ea typeface="ＭＳ Ｐゴシック" charset="0"/>
              </a:defRPr>
            </a:lvl8pPr>
            <a:lvl9pPr marL="3960038" indent="-232943" eaLnBrk="0" fontAlgn="base" hangingPunct="0">
              <a:spcBef>
                <a:spcPct val="30000"/>
              </a:spcBef>
              <a:spcAft>
                <a:spcPct val="0"/>
              </a:spcAft>
              <a:defRPr sz="1200">
                <a:solidFill>
                  <a:schemeClr val="tx1"/>
                </a:solidFill>
                <a:latin typeface="Calibri" charset="0"/>
                <a:ea typeface="ＭＳ Ｐゴシック" charset="0"/>
              </a:defRPr>
            </a:lvl9pPr>
          </a:lstStyle>
          <a:p>
            <a:fld id="{A954C5EE-00BB-8F44-BF41-899A57028B3B}" type="slidenum">
              <a:rPr lang="en-US">
                <a:latin typeface="Arial" charset="0"/>
              </a:rPr>
              <a:pPr/>
              <a:t>40</a:t>
            </a:fld>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44912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449129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44912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EAA7-200F-4C86-9A3D-EC382562DA13}" type="slidenum">
              <a:rPr lang="en-US" smtClean="0"/>
              <a:t>14</a:t>
            </a:fld>
            <a:endParaRPr lang="en-US"/>
          </a:p>
        </p:txBody>
      </p:sp>
    </p:spTree>
    <p:extLst>
      <p:ext uri="{BB962C8B-B14F-4D97-AF65-F5344CB8AC3E}">
        <p14:creationId xmlns:p14="http://schemas.microsoft.com/office/powerpoint/2010/main" val="3516834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4912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54</a:t>
            </a:fld>
            <a:endParaRPr lang="en-US"/>
          </a:p>
        </p:txBody>
      </p:sp>
    </p:spTree>
    <p:extLst>
      <p:ext uri="{BB962C8B-B14F-4D97-AF65-F5344CB8AC3E}">
        <p14:creationId xmlns:p14="http://schemas.microsoft.com/office/powerpoint/2010/main" val="19137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55</a:t>
            </a:fld>
            <a:endParaRPr lang="en-US"/>
          </a:p>
        </p:txBody>
      </p:sp>
    </p:spTree>
    <p:extLst>
      <p:ext uri="{BB962C8B-B14F-4D97-AF65-F5344CB8AC3E}">
        <p14:creationId xmlns:p14="http://schemas.microsoft.com/office/powerpoint/2010/main" val="3111974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ea typeface="ＭＳ Ｐゴシック" charset="0"/>
                <a:cs typeface="ＭＳ Ｐゴシック" charset="0"/>
              </a:defRPr>
            </a:lvl1pPr>
            <a:lvl2pPr marL="742950" indent="-285750" defTabSz="930275" eaLnBrk="0" hangingPunct="0">
              <a:defRPr>
                <a:solidFill>
                  <a:schemeClr val="tx1"/>
                </a:solidFill>
                <a:latin typeface="Arial" charset="0"/>
                <a:ea typeface="ＭＳ Ｐゴシック" charset="0"/>
              </a:defRPr>
            </a:lvl2pPr>
            <a:lvl3pPr marL="1143000" indent="-228600" defTabSz="930275" eaLnBrk="0" hangingPunct="0">
              <a:defRPr>
                <a:solidFill>
                  <a:schemeClr val="tx1"/>
                </a:solidFill>
                <a:latin typeface="Arial" charset="0"/>
                <a:ea typeface="ＭＳ Ｐゴシック" charset="0"/>
              </a:defRPr>
            </a:lvl3pPr>
            <a:lvl4pPr marL="1600200" indent="-228600" defTabSz="930275" eaLnBrk="0" hangingPunct="0">
              <a:defRPr>
                <a:solidFill>
                  <a:schemeClr val="tx1"/>
                </a:solidFill>
                <a:latin typeface="Arial" charset="0"/>
                <a:ea typeface="ＭＳ Ｐゴシック" charset="0"/>
              </a:defRPr>
            </a:lvl4pPr>
            <a:lvl5pPr marL="2057400" indent="-228600" defTabSz="930275" eaLnBrk="0" hangingPunct="0">
              <a:defRPr>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16586E-F05E-BB4F-8F01-1816889198B4}" type="slidenum">
              <a:rPr lang="en-US"/>
              <a:pPr eaLnBrk="1" hangingPunct="1"/>
              <a:t>58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60</a:t>
            </a:fld>
            <a:endParaRPr lang="en-US"/>
          </a:p>
        </p:txBody>
      </p:sp>
    </p:spTree>
    <p:extLst>
      <p:ext uri="{BB962C8B-B14F-4D97-AF65-F5344CB8AC3E}">
        <p14:creationId xmlns:p14="http://schemas.microsoft.com/office/powerpoint/2010/main" val="14698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62</a:t>
            </a:fld>
            <a:endParaRPr lang="en-US" dirty="0"/>
          </a:p>
        </p:txBody>
      </p:sp>
    </p:spTree>
    <p:extLst>
      <p:ext uri="{BB962C8B-B14F-4D97-AF65-F5344CB8AC3E}">
        <p14:creationId xmlns:p14="http://schemas.microsoft.com/office/powerpoint/2010/main" val="106103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15</a:t>
            </a:fld>
            <a:endParaRPr lang="en-US"/>
          </a:p>
        </p:txBody>
      </p:sp>
    </p:spTree>
    <p:extLst>
      <p:ext uri="{BB962C8B-B14F-4D97-AF65-F5344CB8AC3E}">
        <p14:creationId xmlns:p14="http://schemas.microsoft.com/office/powerpoint/2010/main" val="204443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Arial" pitchFamily="34" charset="0"/>
                <a:ea typeface="ＭＳ Ｐゴシック" pitchFamily="34" charset="-128"/>
              </a:rPr>
              <a:t>Similar declines have been seen among adult smokers, both in overall smoking prevalence and daily smoking. Since 1965, the year following the first Surgeon General</a:t>
            </a:r>
            <a:r>
              <a:rPr lang="ja-JP"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s report on smoking, and the first year that CDC tracked adult smoking, there has been a 64% decline in adult smoking.</a:t>
            </a:r>
          </a:p>
          <a:p>
            <a:endParaRPr lang="en-US" altLang="en-US" sz="1200" dirty="0" smtClean="0">
              <a:latin typeface="Arial" pitchFamily="34" charset="0"/>
              <a:ea typeface="ＭＳ Ｐゴシック" pitchFamily="34" charset="-128"/>
            </a:endParaRPr>
          </a:p>
          <a:p>
            <a:r>
              <a:rPr lang="en-US" altLang="en-US" sz="1200" dirty="0" smtClean="0">
                <a:latin typeface="Arial" pitchFamily="34" charset="0"/>
                <a:ea typeface="ＭＳ Ｐゴシック" pitchFamily="34" charset="-128"/>
              </a:rPr>
              <a:t>As with youth, we have exceeded CDC</a:t>
            </a:r>
            <a:r>
              <a:rPr lang="ja-JP"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s </a:t>
            </a:r>
            <a:r>
              <a:rPr lang="ja-JP"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winnable battle</a:t>
            </a:r>
            <a:r>
              <a:rPr lang="ja-JP" altLang="en-US" sz="1200" dirty="0" smtClean="0">
                <a:latin typeface="Arial" pitchFamily="34" charset="0"/>
                <a:ea typeface="ＭＳ Ｐゴシック" pitchFamily="34" charset="-128"/>
              </a:rPr>
              <a:t>”</a:t>
            </a:r>
            <a:r>
              <a:rPr lang="en-US" altLang="ja-JP" sz="1200" dirty="0" smtClean="0">
                <a:latin typeface="Arial" pitchFamily="34" charset="0"/>
                <a:ea typeface="ＭＳ Ｐゴシック" pitchFamily="34" charset="-128"/>
              </a:rPr>
              <a:t> goal of reducing adult smoking to 17% by 2015.</a:t>
            </a:r>
            <a:endParaRPr lang="en-US" altLang="en-US" sz="1200"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16</a:t>
            </a:fld>
            <a:endParaRPr lang="en-US" dirty="0"/>
          </a:p>
        </p:txBody>
      </p:sp>
    </p:spTree>
    <p:extLst>
      <p:ext uri="{BB962C8B-B14F-4D97-AF65-F5344CB8AC3E}">
        <p14:creationId xmlns:p14="http://schemas.microsoft.com/office/powerpoint/2010/main" val="201621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High school senior smoking rates have fallen from 36.5% in 1997 to 10.5% in 2016. Daily high school senior smoking rates have fallen from 24.6% in 1997 to 4.8% in 2016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17</a:t>
            </a:fld>
            <a:endParaRPr lang="en-US"/>
          </a:p>
        </p:txBody>
      </p:sp>
    </p:spTree>
    <p:extLst>
      <p:ext uri="{BB962C8B-B14F-4D97-AF65-F5344CB8AC3E}">
        <p14:creationId xmlns:p14="http://schemas.microsoft.com/office/powerpoint/2010/main" val="241895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22AD7F-D302-42EE-8993-B9FCBFB0DF85}"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defTabSz="930275" eaLnBrk="0" hangingPunct="0">
              <a:defRPr>
                <a:solidFill>
                  <a:schemeClr val="tx1"/>
                </a:solidFill>
                <a:latin typeface="Arial" charset="0"/>
                <a:ea typeface="ＭＳ Ｐゴシック" charset="0"/>
                <a:cs typeface="ＭＳ Ｐゴシック" charset="0"/>
              </a:defRPr>
            </a:lvl1pPr>
            <a:lvl2pPr marL="742950" indent="-285750" defTabSz="930275" eaLnBrk="0" hangingPunct="0">
              <a:defRPr>
                <a:solidFill>
                  <a:schemeClr val="tx1"/>
                </a:solidFill>
                <a:latin typeface="Arial" charset="0"/>
                <a:ea typeface="ＭＳ Ｐゴシック" charset="0"/>
              </a:defRPr>
            </a:lvl2pPr>
            <a:lvl3pPr marL="1143000" indent="-228600" defTabSz="930275" eaLnBrk="0" hangingPunct="0">
              <a:defRPr>
                <a:solidFill>
                  <a:schemeClr val="tx1"/>
                </a:solidFill>
                <a:latin typeface="Arial" charset="0"/>
                <a:ea typeface="ＭＳ Ｐゴシック" charset="0"/>
              </a:defRPr>
            </a:lvl3pPr>
            <a:lvl4pPr marL="1600200" indent="-228600" defTabSz="930275" eaLnBrk="0" hangingPunct="0">
              <a:defRPr>
                <a:solidFill>
                  <a:schemeClr val="tx1"/>
                </a:solidFill>
                <a:latin typeface="Arial" charset="0"/>
                <a:ea typeface="ＭＳ Ｐゴシック" charset="0"/>
              </a:defRPr>
            </a:lvl4pPr>
            <a:lvl5pPr marL="2057400" indent="-228600" defTabSz="930275" eaLnBrk="0" hangingPunct="0">
              <a:defRPr>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4AC04A-C48B-F546-A553-6C13EF2C9E55}" type="slidenum">
              <a:rPr lang="en-US" smtClean="0"/>
              <a:pPr eaLnBrk="1" hangingPunct="1">
                <a:defRPr/>
              </a:pPr>
              <a:t>24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pPr>
                <a:defRPr/>
              </a:pPr>
              <a:t>25</a:t>
            </a:fld>
            <a:endParaRPr lang="en-US"/>
          </a:p>
        </p:txBody>
      </p:sp>
    </p:spTree>
    <p:extLst>
      <p:ext uri="{BB962C8B-B14F-4D97-AF65-F5344CB8AC3E}">
        <p14:creationId xmlns:p14="http://schemas.microsoft.com/office/powerpoint/2010/main" val="37202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3679D-FAE4-4A4B-8AEC-595A1839DA2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12339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2F74D2-DBC6-4C7E-9109-0A65DC820A3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A5CDCA-7C2F-44F4-A38B-AD5935D7BFF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0838" y="1143000"/>
            <a:ext cx="4138612"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1850" y="1143000"/>
            <a:ext cx="41402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73EEB1B8-F48E-4C4D-B44D-CE94D641E24A}" type="slidenum">
              <a:rPr lang="en-US"/>
              <a:pPr/>
              <a:t>‹#›</a:t>
            </a:fld>
            <a:endParaRPr lang="en-US" dirty="0"/>
          </a:p>
        </p:txBody>
      </p:sp>
      <p:sp>
        <p:nvSpPr>
          <p:cNvPr id="8" name="Title 1"/>
          <p:cNvSpPr>
            <a:spLocks noGrp="1"/>
          </p:cNvSpPr>
          <p:nvPr>
            <p:ph type="title"/>
          </p:nvPr>
        </p:nvSpPr>
        <p:spPr>
          <a:xfrm>
            <a:off x="1279525" y="0"/>
            <a:ext cx="65849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03627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19200"/>
            <a:ext cx="8412162"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4191000"/>
            <a:ext cx="8401050" cy="1981200"/>
          </a:xfrm>
        </p:spPr>
        <p:txBody>
          <a:bodyPr anchor="ctr">
            <a:normAutofit/>
          </a:bodyPr>
          <a:lstStyle>
            <a:lvl1pPr marL="0" indent="0">
              <a:buNone/>
              <a:defRPr sz="2800"/>
            </a:lvl1pPr>
          </a:lstStyle>
          <a:p>
            <a:pPr lvl="0"/>
            <a:r>
              <a:rPr lang="en-US" smtClean="0"/>
              <a:t>Click to edit Master text styles</a:t>
            </a:r>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73EEB1B8-F48E-4C4D-B44D-CE94D641E24A}" type="slidenum">
              <a:rPr lang="en-US"/>
              <a:pPr/>
              <a:t>‹#›</a:t>
            </a:fld>
            <a:endParaRPr lang="en-US" dirty="0"/>
          </a:p>
        </p:txBody>
      </p:sp>
      <p:sp>
        <p:nvSpPr>
          <p:cNvPr id="9" name="Title Placeholder 1"/>
          <p:cNvSpPr>
            <a:spLocks noGrp="1"/>
          </p:cNvSpPr>
          <p:nvPr>
            <p:ph type="title"/>
          </p:nvPr>
        </p:nvSpPr>
        <p:spPr bwMode="auto">
          <a:xfrm>
            <a:off x="1279525" y="0"/>
            <a:ext cx="6584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70870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x</a:t>
            </a:r>
          </a:p>
        </p:txBody>
      </p:sp>
      <p:sp>
        <p:nvSpPr>
          <p:cNvPr id="6" name="Rectangle 6"/>
          <p:cNvSpPr>
            <a:spLocks noGrp="1" noChangeArrowheads="1"/>
          </p:cNvSpPr>
          <p:nvPr>
            <p:ph type="sldNum" sz="quarter" idx="12"/>
          </p:nvPr>
        </p:nvSpPr>
        <p:spPr>
          <a:ln/>
        </p:spPr>
        <p:txBody>
          <a:bodyPr/>
          <a:lstStyle>
            <a:lvl1pPr>
              <a:defRPr/>
            </a:lvl1pPr>
          </a:lstStyle>
          <a:p>
            <a:pPr>
              <a:defRPr/>
            </a:pPr>
            <a:fld id="{A636BF22-830B-424F-A09B-4CF9EFA10B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932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ECD55F-78EE-4A99-B23A-5D851B91AFF8}" type="slidenum">
              <a:rPr lang="en-US">
                <a:solidFill>
                  <a:prstClr val="black">
                    <a:tint val="75000"/>
                  </a:prstClr>
                </a:solidFill>
              </a:rPr>
              <a:pPr>
                <a:defRPr/>
              </a:pPr>
              <a:t>‹#›</a:t>
            </a:fld>
            <a:endParaRPr lang="en-US">
              <a:solidFill>
                <a:prstClr val="black">
                  <a:tint val="75000"/>
                </a:prstClr>
              </a:solidFill>
            </a:endParaRPr>
          </a:p>
        </p:txBody>
      </p:sp>
      <p:sp>
        <p:nvSpPr>
          <p:cNvPr id="6" name="Content Placeholder 2"/>
          <p:cNvSpPr>
            <a:spLocks noGrp="1"/>
          </p:cNvSpPr>
          <p:nvPr>
            <p:ph sz="half" idx="1"/>
          </p:nvPr>
        </p:nvSpPr>
        <p:spPr>
          <a:xfrm>
            <a:off x="381000" y="304800"/>
            <a:ext cx="8412162"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74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ECD55F-78EE-4A99-B23A-5D851B91AFF8}" type="slidenum">
              <a:rPr lang="en-US">
                <a:solidFill>
                  <a:prstClr val="black">
                    <a:tint val="75000"/>
                  </a:prstClr>
                </a:solidFill>
              </a:rPr>
              <a:pPr>
                <a:defRPr/>
              </a:pPr>
              <a:t>‹#›</a:t>
            </a:fld>
            <a:endParaRPr lang="en-US" dirty="0">
              <a:solidFill>
                <a:prstClr val="black">
                  <a:tint val="75000"/>
                </a:prstClr>
              </a:solidFill>
            </a:endParaRPr>
          </a:p>
        </p:txBody>
      </p:sp>
      <p:sp>
        <p:nvSpPr>
          <p:cNvPr id="6" name="Content Placeholder 2"/>
          <p:cNvSpPr>
            <a:spLocks noGrp="1"/>
          </p:cNvSpPr>
          <p:nvPr>
            <p:ph sz="half" idx="1"/>
          </p:nvPr>
        </p:nvSpPr>
        <p:spPr>
          <a:xfrm>
            <a:off x="381000" y="304800"/>
            <a:ext cx="8412162"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150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81000" y="304800"/>
            <a:ext cx="8412162"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78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63B073-513C-4E7D-BC27-037256A8A8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091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26F8A-31A0-4693-A3F0-3DA11FCE4DBF}" type="datetimeFigureOut">
              <a:rPr lang="en-US">
                <a:solidFill>
                  <a:prstClr val="black">
                    <a:tint val="75000"/>
                  </a:prstClr>
                </a:solidFill>
              </a:rPr>
              <a:pPr/>
              <a:t>5/14/18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51EC93-F4D6-431B-BC7E-0E5D054CD10F}"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E0D3EA-F90E-4853-AE8E-C5B78B064E2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981200"/>
            <a:ext cx="8229600" cy="4525963"/>
          </a:xfrm>
        </p:spPr>
        <p:txBody>
          <a:bodyPr/>
          <a:lstStyle/>
          <a:p>
            <a:pPr lvl="0"/>
            <a:endParaRPr lang="en-US"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7FC0D9-B360-4CA4-85FA-A080B6493A5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7F8A62-3B10-4880-8B66-F28EBCEB445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3F3A02-CAB6-4941-A76C-9505EC00C46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0ECD55F-78EE-4A99-B23A-5D851B91AFF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63B073-513C-4E7D-BC27-037256A8A85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9060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FB1B02-571B-4515-9FFE-E066D9D6069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8F8B0C-A08F-4BFB-86ED-7D5C04876D6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143000"/>
          </a:xfrm>
          <a:prstGeom prst="rect">
            <a:avLst/>
          </a:prstGeom>
          <a:gradFill rotWithShape="1">
            <a:gsLst>
              <a:gs pos="0">
                <a:srgbClr val="B40000"/>
              </a:gs>
              <a:gs pos="100000">
                <a:srgbClr val="B40000">
                  <a:gamma/>
                  <a:shade val="46275"/>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8195" name="Title Placeholder 1"/>
          <p:cNvSpPr>
            <a:spLocks noGrp="1"/>
          </p:cNvSpPr>
          <p:nvPr>
            <p:ph type="title"/>
          </p:nvPr>
        </p:nvSpPr>
        <p:spPr bwMode="auto">
          <a:xfrm>
            <a:off x="1279525" y="0"/>
            <a:ext cx="6584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8F0D5E4-42D3-4095-80C7-E4AE24593535}" type="slidenum">
              <a:rPr lang="en-US"/>
              <a:pPr>
                <a:defRPr/>
              </a:pPr>
              <a:t>‹#›</a:t>
            </a:fld>
            <a:endParaRPr lang="en-US" dirty="0"/>
          </a:p>
        </p:txBody>
      </p:sp>
      <p:sp>
        <p:nvSpPr>
          <p:cNvPr id="8" name="Rectangle 13"/>
          <p:cNvSpPr>
            <a:spLocks noChangeArrowheads="1"/>
          </p:cNvSpPr>
          <p:nvPr/>
        </p:nvSpPr>
        <p:spPr bwMode="auto">
          <a:xfrm>
            <a:off x="0" y="6629400"/>
            <a:ext cx="9144000" cy="228600"/>
          </a:xfrm>
          <a:prstGeom prst="rect">
            <a:avLst/>
          </a:prstGeom>
          <a:gradFill rotWithShape="1">
            <a:gsLst>
              <a:gs pos="0">
                <a:srgbClr val="808080"/>
              </a:gs>
              <a:gs pos="100000">
                <a:srgbClr val="808080">
                  <a:gamma/>
                  <a:shade val="46275"/>
                  <a:invGamma/>
                </a:srgbClr>
              </a:gs>
            </a:gsLst>
            <a:lin ang="5400000" scaled="1"/>
          </a:gradFill>
          <a:ln w="9525">
            <a:noFill/>
            <a:miter lim="800000"/>
            <a:headEnd/>
            <a:tailEnd/>
          </a:ln>
          <a:effectLst/>
        </p:spPr>
        <p:txBody>
          <a:bodyPr wrap="none" anchor="ctr"/>
          <a:lstStyle/>
          <a:p>
            <a:pPr fontAlgn="auto">
              <a:spcBef>
                <a:spcPts val="0"/>
              </a:spcBef>
              <a:spcAft>
                <a:spcPts val="0"/>
              </a:spcAft>
              <a:defRPr/>
            </a:pPr>
            <a:r>
              <a:rPr lang="en-US" sz="1200" dirty="0">
                <a:solidFill>
                  <a:schemeClr val="bg1"/>
                </a:solidFill>
                <a:latin typeface="Gill Sans MT" pitchFamily="34" charset="0"/>
                <a:cs typeface="+mn-cs"/>
              </a:rPr>
              <a:t>Campaign for Tobacco-Free Kids					     </a:t>
            </a:r>
            <a:r>
              <a:rPr lang="en-US" sz="1200" dirty="0" smtClean="0">
                <a:solidFill>
                  <a:schemeClr val="bg1"/>
                </a:solidFill>
                <a:latin typeface="Gill Sans MT" pitchFamily="34" charset="0"/>
                <a:cs typeface="+mn-cs"/>
              </a:rPr>
              <a:t>                  www.tobaccofreekids.org</a:t>
            </a:r>
            <a:endParaRPr lang="en-US" sz="1200" dirty="0">
              <a:solidFill>
                <a:schemeClr val="bg1"/>
              </a:solidFill>
              <a:latin typeface="Gill Sans MT" pitchFamily="34" charset="0"/>
              <a:cs typeface="+mn-cs"/>
            </a:endParaRPr>
          </a:p>
        </p:txBody>
      </p:sp>
      <p:pic>
        <p:nvPicPr>
          <p:cNvPr id="9" name="Picture 8" descr="logo.png"/>
          <p:cNvPicPr>
            <a:picLocks noChangeAspect="1"/>
          </p:cNvPicPr>
          <p:nvPr userDrawn="1"/>
        </p:nvPicPr>
        <p:blipFill>
          <a:blip r:embed="rId16" cstate="print"/>
          <a:srcRect/>
          <a:stretch>
            <a:fillRect/>
          </a:stretch>
        </p:blipFill>
        <p:spPr bwMode="auto">
          <a:xfrm>
            <a:off x="39688" y="39688"/>
            <a:ext cx="1219200" cy="1238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7" r:id="rId13"/>
    <p:sldLayoutId id="2147483698"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228600"/>
          </a:xfrm>
          <a:prstGeom prst="rect">
            <a:avLst/>
          </a:prstGeom>
          <a:gradFill rotWithShape="1">
            <a:gsLst>
              <a:gs pos="0">
                <a:srgbClr val="B40000"/>
              </a:gs>
              <a:gs pos="100000">
                <a:srgbClr val="B40000">
                  <a:gamma/>
                  <a:shade val="46275"/>
                  <a:invGamma/>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8F0D5E4-42D3-4095-80C7-E4AE24593535}"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13"/>
          <p:cNvSpPr>
            <a:spLocks noChangeArrowheads="1"/>
          </p:cNvSpPr>
          <p:nvPr/>
        </p:nvSpPr>
        <p:spPr bwMode="auto">
          <a:xfrm>
            <a:off x="0" y="6629400"/>
            <a:ext cx="9144000" cy="228600"/>
          </a:xfrm>
          <a:prstGeom prst="rect">
            <a:avLst/>
          </a:prstGeom>
          <a:gradFill rotWithShape="1">
            <a:gsLst>
              <a:gs pos="0">
                <a:srgbClr val="808080"/>
              </a:gs>
              <a:gs pos="100000">
                <a:srgbClr val="808080">
                  <a:gamma/>
                  <a:shade val="46275"/>
                  <a:invGamma/>
                </a:srgbClr>
              </a:gs>
            </a:gsLst>
            <a:lin ang="5400000" scaled="1"/>
          </a:gradFill>
          <a:ln w="9525">
            <a:noFill/>
            <a:miter lim="800000"/>
            <a:headEnd/>
            <a:tailEnd/>
          </a:ln>
          <a:effectLst/>
        </p:spPr>
        <p:txBody>
          <a:bodyPr wrap="none" anchor="ctr"/>
          <a:lstStyle/>
          <a:p>
            <a:pPr fontAlgn="auto">
              <a:spcBef>
                <a:spcPts val="0"/>
              </a:spcBef>
              <a:spcAft>
                <a:spcPts val="0"/>
              </a:spcAft>
              <a:defRPr/>
            </a:pPr>
            <a:r>
              <a:rPr lang="en-US" sz="1200" dirty="0">
                <a:solidFill>
                  <a:prstClr val="white"/>
                </a:solidFill>
                <a:latin typeface="Gill Sans MT" pitchFamily="34" charset="0"/>
              </a:rPr>
              <a:t>Campaign for Tobacco-Free Kids					     </a:t>
            </a:r>
            <a:r>
              <a:rPr lang="en-US" sz="1200" dirty="0" smtClean="0">
                <a:solidFill>
                  <a:prstClr val="white"/>
                </a:solidFill>
                <a:latin typeface="Gill Sans MT" pitchFamily="34" charset="0"/>
              </a:rPr>
              <a:t>                  www.tobaccofreekids.org</a:t>
            </a:r>
            <a:endParaRPr lang="en-US" sz="1200" dirty="0">
              <a:solidFill>
                <a:prstClr val="white"/>
              </a:solidFill>
              <a:latin typeface="Gill Sans MT" pitchFamily="34" charset="0"/>
            </a:endParaRPr>
          </a:p>
        </p:txBody>
      </p:sp>
      <p:sp>
        <p:nvSpPr>
          <p:cNvPr id="9" name="Title Placeholder 1"/>
          <p:cNvSpPr>
            <a:spLocks noGrp="1"/>
          </p:cNvSpPr>
          <p:nvPr>
            <p:ph type="title"/>
          </p:nvPr>
        </p:nvSpPr>
        <p:spPr bwMode="auto">
          <a:xfrm>
            <a:off x="1279525" y="228600"/>
            <a:ext cx="6584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8979819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2.xls"/><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jpg"/><Relationship Id="rId6" Type="http://schemas.openxmlformats.org/officeDocument/2006/relationships/image" Target="../media/image39.jpg"/><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295400"/>
            <a:ext cx="8839200" cy="1470025"/>
          </a:xfrm>
        </p:spPr>
        <p:txBody>
          <a:bodyPr/>
          <a:lstStyle/>
          <a:p>
            <a:r>
              <a:rPr lang="en-US" sz="4200" b="1" dirty="0" smtClean="0">
                <a:latin typeface="Arial" panose="020B0604020202020204" pitchFamily="34" charset="0"/>
                <a:cs typeface="Arial" panose="020B0604020202020204" pitchFamily="34" charset="0"/>
              </a:rPr>
              <a:t>Campaign for Tobacco-Free Kids</a:t>
            </a:r>
            <a:endParaRPr lang="en-US" sz="42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533400" y="2667000"/>
            <a:ext cx="8153400" cy="3657600"/>
          </a:xfrm>
        </p:spPr>
        <p:txBody>
          <a:bodyPr/>
          <a:lstStyle/>
          <a:p>
            <a:pPr>
              <a:defRPr/>
            </a:pPr>
            <a:endParaRPr lang="en-US" b="1" dirty="0" smtClean="0">
              <a:solidFill>
                <a:schemeClr val="tx1"/>
              </a:solidFill>
              <a:latin typeface="Arial" panose="020B0604020202020204" pitchFamily="34" charset="0"/>
              <a:cs typeface="Arial" panose="020B0604020202020204" pitchFamily="34" charset="0"/>
            </a:endParaRPr>
          </a:p>
          <a:p>
            <a:pPr>
              <a:defRPr/>
            </a:pPr>
            <a:r>
              <a:rPr lang="en-US" b="1" dirty="0" smtClean="0">
                <a:solidFill>
                  <a:schemeClr val="tx1"/>
                </a:solidFill>
                <a:latin typeface="Arial" panose="020B0604020202020204" pitchFamily="34" charset="0"/>
                <a:cs typeface="Arial" panose="020B0604020202020204" pitchFamily="34" charset="0"/>
              </a:rPr>
              <a:t>2018 New Mexico </a:t>
            </a:r>
            <a:r>
              <a:rPr lang="en-US" b="1" dirty="0" err="1" smtClean="0">
                <a:solidFill>
                  <a:schemeClr val="tx1"/>
                </a:solidFill>
                <a:latin typeface="Arial" panose="020B0604020202020204" pitchFamily="34" charset="0"/>
                <a:cs typeface="Arial" panose="020B0604020202020204" pitchFamily="34" charset="0"/>
              </a:rPr>
              <a:t>ACTion</a:t>
            </a:r>
            <a:r>
              <a:rPr lang="en-US" b="1" dirty="0" smtClean="0">
                <a:solidFill>
                  <a:schemeClr val="tx1"/>
                </a:solidFill>
                <a:latin typeface="Arial" panose="020B0604020202020204" pitchFamily="34" charset="0"/>
                <a:cs typeface="Arial" panose="020B0604020202020204" pitchFamily="34" charset="0"/>
              </a:rPr>
              <a:t> Conference</a:t>
            </a:r>
          </a:p>
          <a:p>
            <a:pPr>
              <a:defRPr/>
            </a:pPr>
            <a:r>
              <a:rPr lang="en-US" b="1" dirty="0" smtClean="0">
                <a:solidFill>
                  <a:schemeClr val="tx1"/>
                </a:solidFill>
                <a:latin typeface="Arial" panose="020B0604020202020204" pitchFamily="34" charset="0"/>
                <a:cs typeface="Arial" panose="020B0604020202020204" pitchFamily="34" charset="0"/>
              </a:rPr>
              <a:t>Albuquerque, New Mexico</a:t>
            </a:r>
          </a:p>
          <a:p>
            <a:pPr>
              <a:defRPr/>
            </a:pPr>
            <a:endParaRPr lang="en-US" b="1" dirty="0">
              <a:solidFill>
                <a:schemeClr val="tx1"/>
              </a:solidFill>
              <a:latin typeface="Arial" panose="020B0604020202020204" pitchFamily="34" charset="0"/>
              <a:cs typeface="Arial" panose="020B0604020202020204" pitchFamily="34" charset="0"/>
            </a:endParaRPr>
          </a:p>
          <a:p>
            <a:pPr>
              <a:defRPr/>
            </a:pPr>
            <a:r>
              <a:rPr lang="en-US" sz="2400" b="1" dirty="0" smtClean="0">
                <a:solidFill>
                  <a:schemeClr val="tx1"/>
                </a:solidFill>
                <a:latin typeface="Arial" panose="020B0604020202020204" pitchFamily="34" charset="0"/>
                <a:cs typeface="Arial" panose="020B0604020202020204" pitchFamily="34" charset="0"/>
              </a:rPr>
              <a:t>Claudia Rodas</a:t>
            </a:r>
          </a:p>
          <a:p>
            <a:pPr>
              <a:defRPr/>
            </a:pPr>
            <a:r>
              <a:rPr lang="en-US" sz="2400" b="1" dirty="0" smtClean="0">
                <a:solidFill>
                  <a:schemeClr val="tx1"/>
                </a:solidFill>
                <a:latin typeface="Arial" panose="020B0604020202020204" pitchFamily="34" charset="0"/>
                <a:cs typeface="Arial" panose="020B0604020202020204" pitchFamily="34" charset="0"/>
              </a:rPr>
              <a:t>Director, Southern Region</a:t>
            </a:r>
          </a:p>
          <a:p>
            <a:pPr>
              <a:defRPr/>
            </a:pPr>
            <a:r>
              <a:rPr lang="en-US" sz="2400" b="1" i="1" dirty="0" smtClean="0">
                <a:solidFill>
                  <a:schemeClr val="tx1"/>
                </a:solidFill>
                <a:latin typeface="Arial" panose="020B0604020202020204" pitchFamily="34" charset="0"/>
                <a:cs typeface="Arial" panose="020B0604020202020204" pitchFamily="34" charset="0"/>
              </a:rPr>
              <a:t>May 15, 2018</a:t>
            </a:r>
          </a:p>
        </p:txBody>
      </p:sp>
    </p:spTree>
    <p:extLst>
      <p:ext uri="{BB962C8B-B14F-4D97-AF65-F5344CB8AC3E}">
        <p14:creationId xmlns:p14="http://schemas.microsoft.com/office/powerpoint/2010/main" val="180109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0"/>
            <a:ext cx="6584950" cy="1143000"/>
          </a:xfrm>
        </p:spPr>
        <p:txBody>
          <a:bodyPr/>
          <a:lstStyle/>
          <a:p>
            <a:r>
              <a:rPr lang="en-US" altLang="en-US" sz="3600" b="1" dirty="0">
                <a:latin typeface="Arial" panose="020B0604020202020204" pitchFamily="34" charset="0"/>
                <a:cs typeface="Arial" panose="020B0604020202020204" pitchFamily="34" charset="0"/>
              </a:rPr>
              <a:t>The Campaign’</a:t>
            </a:r>
            <a:r>
              <a:rPr lang="en-US" altLang="ja-JP" sz="3600" b="1" dirty="0">
                <a:latin typeface="Arial" panose="020B0604020202020204" pitchFamily="34" charset="0"/>
                <a:cs typeface="Arial" panose="020B0604020202020204" pitchFamily="34" charset="0"/>
              </a:rPr>
              <a:t>s Dual </a:t>
            </a:r>
            <a:r>
              <a:rPr lang="en-US" altLang="ja-JP" sz="3600" b="1" dirty="0" smtClean="0">
                <a:latin typeface="Arial" panose="020B0604020202020204" pitchFamily="34" charset="0"/>
                <a:cs typeface="Arial" panose="020B0604020202020204" pitchFamily="34" charset="0"/>
              </a:rPr>
              <a:t>Role:</a:t>
            </a:r>
            <a:endParaRPr lang="en-US" sz="34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28600" y="1295400"/>
            <a:ext cx="8915400" cy="4830763"/>
          </a:xfrm>
        </p:spPr>
        <p:txBody>
          <a:bodyPr/>
          <a:lstStyle/>
          <a:p>
            <a:pPr marL="0" indent="0" algn="ctr">
              <a:buNone/>
            </a:pPr>
            <a:r>
              <a:rPr lang="en-US" sz="2800" b="1" dirty="0">
                <a:latin typeface="Arial" panose="020B0604020202020204" pitchFamily="34" charset="0"/>
                <a:cs typeface="Arial" panose="020B0604020202020204" pitchFamily="34" charset="0"/>
              </a:rPr>
              <a:t>What Does that Look Like at the Federal </a:t>
            </a:r>
            <a:r>
              <a:rPr lang="en-US" sz="2800" b="1" dirty="0" smtClean="0">
                <a:latin typeface="Arial" panose="020B0604020202020204" pitchFamily="34" charset="0"/>
                <a:cs typeface="Arial" panose="020B0604020202020204" pitchFamily="34" charset="0"/>
              </a:rPr>
              <a:t>Level</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Strategic leadership</a:t>
            </a:r>
          </a:p>
          <a:p>
            <a:pPr lvl="0"/>
            <a:r>
              <a:rPr lang="en-US" dirty="0">
                <a:latin typeface="Arial" panose="020B0604020202020204" pitchFamily="34" charset="0"/>
                <a:cs typeface="Arial" panose="020B0604020202020204" pitchFamily="34" charset="0"/>
              </a:rPr>
              <a:t>Direct advocacy (lobbying)</a:t>
            </a:r>
          </a:p>
          <a:p>
            <a:pPr lvl="0"/>
            <a:r>
              <a:rPr lang="en-US" dirty="0">
                <a:latin typeface="Arial" panose="020B0604020202020204" pitchFamily="34" charset="0"/>
                <a:cs typeface="Arial" panose="020B0604020202020204" pitchFamily="34" charset="0"/>
              </a:rPr>
              <a:t>Communications</a:t>
            </a:r>
          </a:p>
          <a:p>
            <a:pPr lvl="0"/>
            <a:r>
              <a:rPr lang="en-US" dirty="0">
                <a:latin typeface="Arial" panose="020B0604020202020204" pitchFamily="34" charset="0"/>
                <a:cs typeface="Arial" panose="020B0604020202020204" pitchFamily="34" charset="0"/>
              </a:rPr>
              <a:t>Research</a:t>
            </a:r>
          </a:p>
          <a:p>
            <a:pPr lvl="0"/>
            <a:r>
              <a:rPr lang="en-US" dirty="0">
                <a:latin typeface="Arial" panose="020B0604020202020204" pitchFamily="34" charset="0"/>
                <a:cs typeface="Arial" panose="020B0604020202020204" pitchFamily="34" charset="0"/>
              </a:rPr>
              <a:t>Coalitions and grassroots</a:t>
            </a:r>
          </a:p>
          <a:p>
            <a:pPr lvl="0"/>
            <a:r>
              <a:rPr lang="en-US" dirty="0">
                <a:latin typeface="Arial" panose="020B0604020202020204" pitchFamily="34" charset="0"/>
                <a:cs typeface="Arial" panose="020B0604020202020204" pitchFamily="34" charset="0"/>
              </a:rPr>
              <a:t>Legal </a:t>
            </a:r>
            <a:r>
              <a:rPr lang="en-US" dirty="0" smtClean="0">
                <a:latin typeface="Arial" panose="020B0604020202020204" pitchFamily="34" charset="0"/>
                <a:cs typeface="Arial" panose="020B0604020202020204" pitchFamily="34" charset="0"/>
              </a:rPr>
              <a:t>work</a:t>
            </a:r>
          </a:p>
          <a:p>
            <a:pPr marL="0" lvl="0" indent="0">
              <a:lnSpc>
                <a:spcPct val="90000"/>
              </a:lnSpc>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10</a:t>
            </a:fld>
            <a:endParaRPr lang="en-US" dirty="0"/>
          </a:p>
        </p:txBody>
      </p:sp>
    </p:spTree>
    <p:extLst>
      <p:ext uri="{BB962C8B-B14F-4D97-AF65-F5344CB8AC3E}">
        <p14:creationId xmlns:p14="http://schemas.microsoft.com/office/powerpoint/2010/main" val="103298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9524" y="0"/>
            <a:ext cx="7712075" cy="1143000"/>
          </a:xfrm>
        </p:spPr>
        <p:txBody>
          <a:bodyPr/>
          <a:lstStyle/>
          <a:p>
            <a:r>
              <a:rPr lang="en-US" sz="3400" b="1" dirty="0" smtClean="0">
                <a:latin typeface="Arial" panose="020B0604020202020204" pitchFamily="34" charset="0"/>
                <a:cs typeface="Arial" panose="020B0604020202020204" pitchFamily="34" charset="0"/>
              </a:rPr>
              <a:t>Examples of Leadership at the Federal Level</a:t>
            </a:r>
            <a:endParaRPr lang="en-US" sz="34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52400" y="1371600"/>
            <a:ext cx="8763000" cy="5257800"/>
          </a:xfrm>
        </p:spPr>
        <p:txBody>
          <a:bodyPr/>
          <a:lstStyle/>
          <a:p>
            <a:pPr lvl="0"/>
            <a:r>
              <a:rPr lang="en-US" sz="3000" dirty="0" smtClean="0">
                <a:latin typeface="Arial" panose="020B0604020202020204" pitchFamily="34" charset="0"/>
                <a:cs typeface="Arial" panose="020B0604020202020204" pitchFamily="34" charset="0"/>
              </a:rPr>
              <a:t>In </a:t>
            </a:r>
            <a:r>
              <a:rPr lang="en-US" sz="3000" dirty="0">
                <a:latin typeface="Arial" panose="020B0604020202020204" pitchFamily="34" charset="0"/>
                <a:cs typeface="Arial" panose="020B0604020202020204" pitchFamily="34" charset="0"/>
              </a:rPr>
              <a:t>Congress: </a:t>
            </a:r>
            <a:r>
              <a:rPr lang="en-US" sz="3000" dirty="0" smtClean="0">
                <a:latin typeface="Arial" panose="020B0604020202020204" pitchFamily="34" charset="0"/>
                <a:cs typeface="Arial" panose="020B0604020202020204" pitchFamily="34" charset="0"/>
              </a:rPr>
              <a:t>We led the Campaign to give FDA authority over tobacco; Now we coordinate efforts Defending </a:t>
            </a:r>
            <a:r>
              <a:rPr lang="en-US" sz="3000" dirty="0">
                <a:latin typeface="Arial" panose="020B0604020202020204" pitchFamily="34" charset="0"/>
                <a:cs typeface="Arial" panose="020B0604020202020204" pitchFamily="34" charset="0"/>
              </a:rPr>
              <a:t>FDA’s authority and </a:t>
            </a:r>
            <a:r>
              <a:rPr lang="en-US" sz="3000" dirty="0" smtClean="0">
                <a:latin typeface="Arial" panose="020B0604020202020204" pitchFamily="34" charset="0"/>
                <a:cs typeface="Arial" panose="020B0604020202020204" pitchFamily="34" charset="0"/>
              </a:rPr>
              <a:t>Supporting Funding </a:t>
            </a:r>
            <a:r>
              <a:rPr lang="en-US" sz="3000" dirty="0">
                <a:latin typeface="Arial" panose="020B0604020202020204" pitchFamily="34" charset="0"/>
                <a:cs typeface="Arial" panose="020B0604020202020204" pitchFamily="34" charset="0"/>
              </a:rPr>
              <a:t>for CDC</a:t>
            </a:r>
          </a:p>
          <a:p>
            <a:pPr lvl="0"/>
            <a:r>
              <a:rPr lang="en-US" sz="3000" dirty="0">
                <a:latin typeface="Arial" panose="020B0604020202020204" pitchFamily="34" charset="0"/>
                <a:cs typeface="Arial" panose="020B0604020202020204" pitchFamily="34" charset="0"/>
              </a:rPr>
              <a:t>With the </a:t>
            </a:r>
            <a:r>
              <a:rPr lang="en-US" sz="3000" dirty="0" smtClean="0">
                <a:latin typeface="Arial" panose="020B0604020202020204" pitchFamily="34" charset="0"/>
                <a:cs typeface="Arial" panose="020B0604020202020204" pitchFamily="34" charset="0"/>
              </a:rPr>
              <a:t>FDA: </a:t>
            </a:r>
            <a:r>
              <a:rPr lang="en-US" sz="3000" dirty="0">
                <a:latin typeface="Arial" panose="020B0604020202020204" pitchFamily="34" charset="0"/>
                <a:cs typeface="Arial" panose="020B0604020202020204" pitchFamily="34" charset="0"/>
              </a:rPr>
              <a:t>Pushing FDA to issue Deeming Rule; Supporting FDA’s smokeless tobacco product standard</a:t>
            </a:r>
          </a:p>
          <a:p>
            <a:r>
              <a:rPr lang="en-US" sz="3000" dirty="0">
                <a:latin typeface="Arial" panose="020B0604020202020204" pitchFamily="34" charset="0"/>
                <a:cs typeface="Arial" panose="020B0604020202020204" pitchFamily="34" charset="0"/>
              </a:rPr>
              <a:t>In Court: Suing FDA to compel them to issue Graphic warnings; Defending FDA’s Deeming Rule from tobacco industry legal attack </a:t>
            </a: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11</a:t>
            </a:fld>
            <a:endParaRPr lang="en-US" dirty="0"/>
          </a:p>
        </p:txBody>
      </p:sp>
    </p:spTree>
    <p:extLst>
      <p:ext uri="{BB962C8B-B14F-4D97-AF65-F5344CB8AC3E}">
        <p14:creationId xmlns:p14="http://schemas.microsoft.com/office/powerpoint/2010/main" val="228972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0"/>
            <a:ext cx="6584950" cy="1143000"/>
          </a:xfrm>
        </p:spPr>
        <p:txBody>
          <a:bodyPr/>
          <a:lstStyle/>
          <a:p>
            <a:r>
              <a:rPr lang="en-US" altLang="en-US" sz="3600" b="1" dirty="0">
                <a:latin typeface="Arial" panose="020B0604020202020204" pitchFamily="34" charset="0"/>
                <a:cs typeface="Arial" panose="020B0604020202020204" pitchFamily="34" charset="0"/>
              </a:rPr>
              <a:t>The Campaign’</a:t>
            </a:r>
            <a:r>
              <a:rPr lang="en-US" altLang="ja-JP" sz="3600" b="1" dirty="0">
                <a:latin typeface="Arial" panose="020B0604020202020204" pitchFamily="34" charset="0"/>
                <a:cs typeface="Arial" panose="020B0604020202020204" pitchFamily="34" charset="0"/>
              </a:rPr>
              <a:t>s Dual </a:t>
            </a:r>
            <a:r>
              <a:rPr lang="en-US" altLang="ja-JP" sz="3600" b="1" dirty="0" smtClean="0">
                <a:latin typeface="Arial" panose="020B0604020202020204" pitchFamily="34" charset="0"/>
                <a:cs typeface="Arial" panose="020B0604020202020204" pitchFamily="34" charset="0"/>
              </a:rPr>
              <a:t>Role</a:t>
            </a:r>
            <a:endParaRPr lang="en-US" sz="34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81000" y="1219200"/>
            <a:ext cx="8229600" cy="5211763"/>
          </a:xfrm>
        </p:spPr>
        <p:txBody>
          <a:bodyPr/>
          <a:lstStyle/>
          <a:p>
            <a:pPr marL="0" indent="0" algn="ctr">
              <a:buNone/>
            </a:pPr>
            <a:r>
              <a:rPr lang="en-US" b="1" dirty="0">
                <a:latin typeface="Arial" panose="020B0604020202020204" pitchFamily="34" charset="0"/>
                <a:cs typeface="Arial" panose="020B0604020202020204" pitchFamily="34" charset="0"/>
              </a:rPr>
              <a:t>What Does it Look Like at the State and Local Level</a:t>
            </a:r>
          </a:p>
          <a:p>
            <a:pPr marL="0" indent="0" algn="ctr">
              <a:buNone/>
            </a:pPr>
            <a:r>
              <a:rPr lang="en-US" dirty="0" smtClean="0">
                <a:latin typeface="Arial" panose="020B0604020202020204" pitchFamily="34" charset="0"/>
                <a:cs typeface="Arial" panose="020B0604020202020204" pitchFamily="34" charset="0"/>
              </a:rPr>
              <a:t>We </a:t>
            </a:r>
            <a:r>
              <a:rPr lang="en-US" u="sng" dirty="0">
                <a:latin typeface="Arial" panose="020B0604020202020204" pitchFamily="34" charset="0"/>
                <a:cs typeface="Arial" panose="020B0604020202020204" pitchFamily="34" charset="0"/>
              </a:rPr>
              <a:t>support</a:t>
            </a:r>
            <a:r>
              <a:rPr lang="en-US" dirty="0">
                <a:latin typeface="Arial" panose="020B0604020202020204" pitchFamily="34" charset="0"/>
                <a:cs typeface="Arial" panose="020B0604020202020204" pitchFamily="34" charset="0"/>
              </a:rPr>
              <a:t> campaigns and organizations with wide range of strategic assistance</a:t>
            </a:r>
            <a:r>
              <a:rPr lang="en-US" dirty="0" smtClean="0">
                <a:latin typeface="Arial" panose="020B0604020202020204" pitchFamily="34" charset="0"/>
                <a:cs typeface="Arial" panose="020B0604020202020204" pitchFamily="34" charset="0"/>
              </a:rPr>
              <a:t>:</a:t>
            </a:r>
          </a:p>
          <a:p>
            <a:pPr marL="0" indent="0" algn="ctr">
              <a:buNone/>
            </a:pPr>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Strategic advice</a:t>
            </a:r>
          </a:p>
          <a:p>
            <a:r>
              <a:rPr lang="en-US" dirty="0">
                <a:latin typeface="Arial" panose="020B0604020202020204" pitchFamily="34" charset="0"/>
                <a:cs typeface="Arial" panose="020B0604020202020204" pitchFamily="34" charset="0"/>
              </a:rPr>
              <a:t>Research</a:t>
            </a:r>
          </a:p>
          <a:p>
            <a:r>
              <a:rPr lang="en-US" dirty="0">
                <a:latin typeface="Arial" panose="020B0604020202020204" pitchFamily="34" charset="0"/>
                <a:cs typeface="Arial" panose="020B0604020202020204" pitchFamily="34" charset="0"/>
              </a:rPr>
              <a:t>Paid and Earned Media</a:t>
            </a:r>
          </a:p>
          <a:p>
            <a:r>
              <a:rPr lang="en-US" dirty="0">
                <a:latin typeface="Arial" panose="020B0604020202020204" pitchFamily="34" charset="0"/>
                <a:cs typeface="Arial" panose="020B0604020202020204" pitchFamily="34" charset="0"/>
              </a:rPr>
              <a:t>Grassroots </a:t>
            </a:r>
          </a:p>
          <a:p>
            <a:r>
              <a:rPr lang="en-US" dirty="0">
                <a:latin typeface="Arial" panose="020B0604020202020204" pitchFamily="34" charset="0"/>
                <a:cs typeface="Arial" panose="020B0604020202020204" pitchFamily="34" charset="0"/>
              </a:rPr>
              <a:t>Legal</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12</a:t>
            </a:fld>
            <a:endParaRPr lang="en-US" dirty="0"/>
          </a:p>
        </p:txBody>
      </p:sp>
    </p:spTree>
    <p:extLst>
      <p:ext uri="{BB962C8B-B14F-4D97-AF65-F5344CB8AC3E}">
        <p14:creationId xmlns:p14="http://schemas.microsoft.com/office/powerpoint/2010/main" val="78085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Today</a:t>
            </a:r>
            <a:r>
              <a:rPr lang="en-US" sz="4000" b="1" dirty="0">
                <a:cs typeface="Arial" panose="020B0604020202020204" pitchFamily="34" charset="0"/>
              </a:rPr>
              <a:t> </a:t>
            </a:r>
            <a:endParaRPr lang="en-US" sz="4000" b="1"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13</a:t>
            </a:fld>
            <a:endParaRPr lang="en-US" dirty="0"/>
          </a:p>
        </p:txBody>
      </p:sp>
      <p:sp>
        <p:nvSpPr>
          <p:cNvPr id="5" name="Content Placeholder 4"/>
          <p:cNvSpPr>
            <a:spLocks noGrp="1"/>
          </p:cNvSpPr>
          <p:nvPr>
            <p:ph idx="1"/>
          </p:nvPr>
        </p:nvSpPr>
        <p:spPr>
          <a:xfrm>
            <a:off x="457200" y="1828800"/>
            <a:ext cx="8229600" cy="4038600"/>
          </a:xfrm>
        </p:spPr>
        <p:txBody>
          <a:bodyPr/>
          <a:lstStyle/>
          <a:p>
            <a:pPr marL="0" indent="0" algn="ctr">
              <a:buFontTx/>
              <a:buNone/>
              <a:defRPr/>
            </a:pPr>
            <a:r>
              <a:rPr lang="en-US" sz="4000" dirty="0" smtClean="0">
                <a:latin typeface="Arial" panose="020B0604020202020204" pitchFamily="34" charset="0"/>
                <a:cs typeface="Arial" panose="020B0604020202020204" pitchFamily="34" charset="0"/>
              </a:rPr>
              <a:t>The Tobacco Control Situation </a:t>
            </a:r>
          </a:p>
          <a:p>
            <a:pPr marL="0" indent="0" algn="ctr">
              <a:buFontTx/>
              <a:buNone/>
              <a:defRPr/>
            </a:pPr>
            <a:r>
              <a:rPr lang="en-US" sz="4000" dirty="0" smtClean="0">
                <a:latin typeface="Arial" panose="020B0604020202020204" pitchFamily="34" charset="0"/>
                <a:cs typeface="Arial" panose="020B0604020202020204" pitchFamily="34" charset="0"/>
              </a:rPr>
              <a:t>and </a:t>
            </a:r>
          </a:p>
          <a:p>
            <a:pPr marL="0" indent="0" algn="ctr">
              <a:buFontTx/>
              <a:buNone/>
              <a:defRPr/>
            </a:pPr>
            <a:r>
              <a:rPr lang="en-US" sz="4000" dirty="0" smtClean="0">
                <a:latin typeface="Arial" panose="020B0604020202020204" pitchFamily="34" charset="0"/>
                <a:cs typeface="Arial" panose="020B0604020202020204" pitchFamily="34" charset="0"/>
              </a:rPr>
              <a:t>Perspective Looks Entirely Different</a:t>
            </a:r>
          </a:p>
          <a:p>
            <a:pPr marL="0" indent="0" algn="ctr">
              <a:buFontTx/>
              <a:buNone/>
              <a:defRPr/>
            </a:pPr>
            <a:r>
              <a:rPr lang="en-US" sz="4000" dirty="0" smtClean="0">
                <a:latin typeface="Arial" panose="020B0604020202020204" pitchFamily="34" charset="0"/>
                <a:cs typeface="Arial" panose="020B0604020202020204" pitchFamily="34" charset="0"/>
              </a:rPr>
              <a:t>From When</a:t>
            </a:r>
          </a:p>
          <a:p>
            <a:pPr marL="0" indent="0" algn="ctr">
              <a:buFontTx/>
              <a:buNone/>
              <a:defRPr/>
            </a:pPr>
            <a:r>
              <a:rPr lang="en-US" sz="4000" dirty="0" smtClean="0">
                <a:latin typeface="Arial" panose="020B0604020202020204" pitchFamily="34" charset="0"/>
                <a:cs typeface="Arial" panose="020B0604020202020204" pitchFamily="34" charset="0"/>
              </a:rPr>
              <a:t>We Were Created in 1996 </a:t>
            </a:r>
            <a:endParaRPr lang="en-US" sz="4000" dirty="0">
              <a:latin typeface="Arial" panose="020B0604020202020204" pitchFamily="34" charset="0"/>
              <a:cs typeface="Arial" panose="020B0604020202020204" pitchFamily="34" charset="0"/>
            </a:endParaRPr>
          </a:p>
          <a:p>
            <a:pPr marL="0" indent="0" algn="ctr">
              <a:buFontTx/>
              <a:buNone/>
              <a:defRPr/>
            </a:pPr>
            <a:endParaRPr lang="en-US" dirty="0">
              <a:cs typeface="Arial" panose="020B0604020202020204" pitchFamily="34" charset="0"/>
            </a:endParaRPr>
          </a:p>
        </p:txBody>
      </p:sp>
    </p:spTree>
    <p:extLst>
      <p:ext uri="{BB962C8B-B14F-4D97-AF65-F5344CB8AC3E}">
        <p14:creationId xmlns:p14="http://schemas.microsoft.com/office/powerpoint/2010/main" val="21848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14</a:t>
            </a:fld>
            <a:endParaRPr lang="en-US">
              <a:solidFill>
                <a:prstClr val="black">
                  <a:tint val="75000"/>
                </a:prstClr>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1210387564"/>
              </p:ext>
            </p:extLst>
          </p:nvPr>
        </p:nvGraphicFramePr>
        <p:xfrm>
          <a:off x="-53503" y="1339851"/>
          <a:ext cx="918047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4775" y="6363672"/>
            <a:ext cx="3941913"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Source: National Health Information Survey, </a:t>
            </a:r>
            <a:r>
              <a:rPr lang="en-US" sz="1200" dirty="0" smtClean="0">
                <a:solidFill>
                  <a:prstClr val="black"/>
                </a:solidFill>
                <a:latin typeface="Arial" panose="020B0604020202020204" pitchFamily="34" charset="0"/>
                <a:cs typeface="Arial" panose="020B0604020202020204" pitchFamily="34" charset="0"/>
              </a:rPr>
              <a:t>1997-2016</a:t>
            </a:r>
            <a:endParaRPr lang="en-US" sz="1200" dirty="0">
              <a:solidFill>
                <a:prstClr val="black"/>
              </a:solidFill>
              <a:latin typeface="Arial" panose="020B0604020202020204" pitchFamily="34" charset="0"/>
              <a:cs typeface="Arial" panose="020B0604020202020204" pitchFamily="34" charset="0"/>
            </a:endParaRPr>
          </a:p>
        </p:txBody>
      </p:sp>
      <p:sp>
        <p:nvSpPr>
          <p:cNvPr id="8" name="Rectangle 2"/>
          <p:cNvSpPr>
            <a:spLocks noGrp="1" noChangeArrowheads="1"/>
          </p:cNvSpPr>
          <p:nvPr>
            <p:ph type="title"/>
          </p:nvPr>
        </p:nvSpPr>
        <p:spPr>
          <a:xfrm>
            <a:off x="70908" y="76200"/>
            <a:ext cx="9144000" cy="838200"/>
          </a:xfrm>
        </p:spPr>
        <p:txBody>
          <a:bodyPr/>
          <a:lstStyle/>
          <a:p>
            <a:r>
              <a:rPr lang="en-US" dirty="0" smtClean="0">
                <a:latin typeface="Arial" panose="020B0604020202020204" pitchFamily="34" charset="0"/>
                <a:cs typeface="Arial" panose="020B0604020202020204" pitchFamily="34" charset="0"/>
              </a:rPr>
              <a:t>US Adult </a:t>
            </a:r>
            <a:r>
              <a:rPr lang="en-US" dirty="0">
                <a:latin typeface="Arial" panose="020B0604020202020204" pitchFamily="34" charset="0"/>
                <a:cs typeface="Arial" panose="020B0604020202020204" pitchFamily="34" charset="0"/>
              </a:rPr>
              <a:t>Smoking </a:t>
            </a:r>
            <a:r>
              <a:rPr lang="en-US" dirty="0" smtClean="0">
                <a:latin typeface="Arial" panose="020B0604020202020204" pitchFamily="34" charset="0"/>
                <a:cs typeface="Arial" panose="020B0604020202020204" pitchFamily="34" charset="0"/>
              </a:rPr>
              <a:t>Trends,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Twenty Years Of Progress</a:t>
            </a:r>
            <a:endParaRPr lang="en-US" baseline="30000" dirty="0">
              <a:latin typeface="Arial" panose="020B0604020202020204" pitchFamily="34" charset="0"/>
              <a:cs typeface="Arial" panose="020B0604020202020204" pitchFamily="34" charset="0"/>
            </a:endParaRPr>
          </a:p>
        </p:txBody>
      </p:sp>
      <p:sp>
        <p:nvSpPr>
          <p:cNvPr id="11" name="AutoShape 13"/>
          <p:cNvSpPr>
            <a:spLocks noChangeArrowheads="1"/>
          </p:cNvSpPr>
          <p:nvPr/>
        </p:nvSpPr>
        <p:spPr bwMode="auto">
          <a:xfrm>
            <a:off x="987326" y="4343400"/>
            <a:ext cx="7809363" cy="609600"/>
          </a:xfrm>
          <a:prstGeom prst="leftRightArrow">
            <a:avLst>
              <a:gd name="adj1" fmla="val 50000"/>
              <a:gd name="adj2" fmla="val 71519"/>
            </a:avLst>
          </a:prstGeom>
          <a:solidFill>
            <a:srgbClr val="FFFF00"/>
          </a:solidFill>
          <a:ln w="9525">
            <a:solidFill>
              <a:schemeClr val="tx1"/>
            </a:solidFill>
            <a:miter lim="800000"/>
            <a:headEnd/>
            <a:tailEnd/>
          </a:ln>
          <a:effectLst/>
        </p:spPr>
        <p:txBody>
          <a:bodyPr wrap="none" anchor="ctr"/>
          <a:lstStyle/>
          <a:p>
            <a:pPr algn="ctr" fontAlgn="base">
              <a:spcBef>
                <a:spcPct val="0"/>
              </a:spcBef>
              <a:spcAft>
                <a:spcPct val="0"/>
              </a:spcAft>
            </a:pPr>
            <a:r>
              <a:rPr lang="en-US" sz="1600" b="1" smtClean="0">
                <a:solidFill>
                  <a:prstClr val="black"/>
                </a:solidFill>
                <a:latin typeface="Arial" charset="0"/>
                <a:cs typeface="Arial" charset="0"/>
              </a:rPr>
              <a:t>37% </a:t>
            </a:r>
            <a:r>
              <a:rPr lang="en-US" sz="1600" b="1" dirty="0">
                <a:solidFill>
                  <a:prstClr val="black"/>
                </a:solidFill>
                <a:latin typeface="Arial" charset="0"/>
                <a:cs typeface="Arial" charset="0"/>
              </a:rPr>
              <a:t>decline</a:t>
            </a:r>
          </a:p>
        </p:txBody>
      </p:sp>
      <p:sp>
        <p:nvSpPr>
          <p:cNvPr id="12" name="TextBox 11"/>
          <p:cNvSpPr txBox="1"/>
          <p:nvPr/>
        </p:nvSpPr>
        <p:spPr>
          <a:xfrm>
            <a:off x="8763520" y="5703500"/>
            <a:ext cx="243978"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9664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US Adult Daily Smoking Trends,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Twenty Years of Progress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15</a:t>
            </a:fld>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86587138"/>
              </p:ext>
            </p:extLst>
          </p:nvPr>
        </p:nvGraphicFramePr>
        <p:xfrm>
          <a:off x="0" y="1524000"/>
          <a:ext cx="9144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10"/>
          <p:cNvSpPr>
            <a:spLocks noChangeArrowheads="1"/>
          </p:cNvSpPr>
          <p:nvPr/>
        </p:nvSpPr>
        <p:spPr bwMode="auto">
          <a:xfrm>
            <a:off x="1015388" y="4419600"/>
            <a:ext cx="7823812" cy="562778"/>
          </a:xfrm>
          <a:prstGeom prst="leftRightArrow">
            <a:avLst>
              <a:gd name="adj1" fmla="val 45833"/>
              <a:gd name="adj2" fmla="val 70417"/>
            </a:avLst>
          </a:prstGeom>
          <a:solidFill>
            <a:srgbClr val="FFFF00"/>
          </a:solidFill>
          <a:ln w="9525">
            <a:solidFill>
              <a:schemeClr val="tx1"/>
            </a:solidFill>
            <a:miter lim="800000"/>
            <a:headEnd/>
            <a:tailEnd/>
          </a:ln>
          <a:effectLst/>
        </p:spPr>
        <p:txBody>
          <a:bodyPr wrap="none" anchor="ctr"/>
          <a:lstStyle/>
          <a:p>
            <a:pPr algn="ctr"/>
            <a:r>
              <a:rPr lang="en-US" sz="1600" b="1" dirty="0" smtClean="0"/>
              <a:t>42% </a:t>
            </a:r>
            <a:r>
              <a:rPr lang="en-US" sz="1600" b="1" dirty="0"/>
              <a:t>decline</a:t>
            </a:r>
          </a:p>
        </p:txBody>
      </p:sp>
      <p:sp>
        <p:nvSpPr>
          <p:cNvPr id="7" name="TextBox 6"/>
          <p:cNvSpPr txBox="1"/>
          <p:nvPr/>
        </p:nvSpPr>
        <p:spPr>
          <a:xfrm>
            <a:off x="104775" y="6363672"/>
            <a:ext cx="3941913"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Source: National Health Information Survey, </a:t>
            </a:r>
            <a:r>
              <a:rPr lang="en-US" sz="1200" dirty="0" smtClean="0">
                <a:solidFill>
                  <a:prstClr val="black"/>
                </a:solidFill>
                <a:latin typeface="Arial" panose="020B0604020202020204" pitchFamily="34" charset="0"/>
                <a:cs typeface="Arial" panose="020B0604020202020204" pitchFamily="34" charset="0"/>
              </a:rPr>
              <a:t>1997-2016</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53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584950" cy="1143000"/>
          </a:xfrm>
        </p:spPr>
        <p:txBody>
          <a:bodyPr/>
          <a:lstStyle/>
          <a:p>
            <a:r>
              <a:rPr lang="en-US" sz="3400" b="1" dirty="0">
                <a:latin typeface="Arial" panose="020B0604020202020204" pitchFamily="34" charset="0"/>
                <a:cs typeface="Arial" panose="020B0604020202020204" pitchFamily="34" charset="0"/>
              </a:rPr>
              <a:t>US Adult Smoking Trends,</a:t>
            </a:r>
            <a:br>
              <a:rPr lang="en-US" sz="3400" b="1" dirty="0">
                <a:latin typeface="Arial" panose="020B0604020202020204" pitchFamily="34" charset="0"/>
                <a:cs typeface="Arial" panose="020B0604020202020204" pitchFamily="34" charset="0"/>
              </a:rPr>
            </a:br>
            <a:r>
              <a:rPr lang="en-US" sz="3400" b="1" dirty="0">
                <a:latin typeface="Arial" panose="020B0604020202020204" pitchFamily="34" charset="0"/>
                <a:cs typeface="Arial" panose="020B0604020202020204" pitchFamily="34" charset="0"/>
              </a:rPr>
              <a:t>1997 - </a:t>
            </a:r>
            <a:r>
              <a:rPr lang="en-US" sz="3400" b="1" dirty="0" smtClean="0">
                <a:latin typeface="Arial" panose="020B0604020202020204" pitchFamily="34" charset="0"/>
                <a:cs typeface="Arial" panose="020B0604020202020204" pitchFamily="34" charset="0"/>
              </a:rPr>
              <a:t>2016</a:t>
            </a:r>
            <a:endParaRPr lang="en-US" sz="3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16</a:t>
            </a:fld>
            <a:endParaRPr lang="en-US" dirty="0"/>
          </a:p>
        </p:txBody>
      </p:sp>
      <p:graphicFrame>
        <p:nvGraphicFramePr>
          <p:cNvPr id="5" name="Object 4"/>
          <p:cNvGraphicFramePr>
            <a:graphicFrameLocks noGrp="1"/>
          </p:cNvGraphicFramePr>
          <p:nvPr>
            <p:extLst>
              <p:ext uri="{D42A27DB-BD31-4B8C-83A1-F6EECF244321}">
                <p14:modId xmlns:p14="http://schemas.microsoft.com/office/powerpoint/2010/main" val="3529334929"/>
              </p:ext>
            </p:extLst>
          </p:nvPr>
        </p:nvGraphicFramePr>
        <p:xfrm>
          <a:off x="914400" y="1295400"/>
          <a:ext cx="7797800" cy="5289550"/>
        </p:xfrm>
        <a:graphic>
          <a:graphicData uri="http://schemas.openxmlformats.org/presentationml/2006/ole">
            <mc:AlternateContent xmlns:mc="http://schemas.openxmlformats.org/markup-compatibility/2006">
              <mc:Choice xmlns:v="urn:schemas-microsoft-com:vml" Requires="v">
                <p:oleObj spid="_x0000_s1084" name="Worksheet" r:id="rId4" imgW="7797800" imgH="5283200" progId="Excel.Sheet.8">
                  <p:embed/>
                </p:oleObj>
              </mc:Choice>
              <mc:Fallback>
                <p:oleObj name="Worksheet" r:id="rId4" imgW="7797800" imgH="5283200" progId="Excel.Sheet.8">
                  <p:embed/>
                  <p:pic>
                    <p:nvPicPr>
                      <p:cNvPr id="0" name="Content Placeholder 7"/>
                      <p:cNvPicPr>
                        <a:picLocks noGrp="1" noChangeArrowheads="1"/>
                      </p:cNvPicPr>
                      <p:nvPr/>
                    </p:nvPicPr>
                    <p:blipFill>
                      <a:blip r:embed="rId5"/>
                      <a:srcRect/>
                      <a:stretch>
                        <a:fillRect/>
                      </a:stretch>
                    </p:blipFill>
                    <p:spPr bwMode="auto">
                      <a:xfrm>
                        <a:off x="914400" y="1295400"/>
                        <a:ext cx="7797800" cy="5289550"/>
                      </a:xfrm>
                      <a:prstGeom prst="rect">
                        <a:avLst/>
                      </a:prstGeom>
                      <a:noFill/>
                      <a:ln>
                        <a:noFill/>
                      </a:ln>
                    </p:spPr>
                  </p:pic>
                </p:oleObj>
              </mc:Fallback>
            </mc:AlternateContent>
          </a:graphicData>
        </a:graphic>
      </p:graphicFrame>
      <p:sp>
        <p:nvSpPr>
          <p:cNvPr id="7" name="Rounded Rectangle 6"/>
          <p:cNvSpPr/>
          <p:nvPr/>
        </p:nvSpPr>
        <p:spPr>
          <a:xfrm>
            <a:off x="7162800" y="4840405"/>
            <a:ext cx="1828800" cy="338554"/>
          </a:xfrm>
          <a:prstGeom prst="roundRect">
            <a:avLst>
              <a:gd name="adj" fmla="val 0"/>
            </a:avLst>
          </a:prstGeom>
          <a:solidFill>
            <a:srgbClr val="F5F88C"/>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smtClean="0">
                <a:solidFill>
                  <a:schemeClr val="tx1"/>
                </a:solidFill>
                <a:latin typeface="Arial" panose="020B0604020202020204" pitchFamily="34" charset="0"/>
                <a:cs typeface="Arial" panose="020B0604020202020204" pitchFamily="34" charset="0"/>
              </a:rPr>
              <a:t>44% </a:t>
            </a:r>
            <a:r>
              <a:rPr lang="en-US" sz="1600" b="1" dirty="0">
                <a:solidFill>
                  <a:schemeClr val="tx1"/>
                </a:solidFill>
                <a:latin typeface="Arial" panose="020B0604020202020204" pitchFamily="34" charset="0"/>
                <a:cs typeface="Arial" panose="020B0604020202020204" pitchFamily="34" charset="0"/>
              </a:rPr>
              <a:t>Decline</a:t>
            </a:r>
          </a:p>
        </p:txBody>
      </p:sp>
      <p:sp>
        <p:nvSpPr>
          <p:cNvPr id="8" name="Rounded Rectangle 7"/>
          <p:cNvSpPr/>
          <p:nvPr/>
        </p:nvSpPr>
        <p:spPr>
          <a:xfrm>
            <a:off x="7086600" y="2915576"/>
            <a:ext cx="1371600" cy="338554"/>
          </a:xfrm>
          <a:prstGeom prst="roundRect">
            <a:avLst>
              <a:gd name="adj" fmla="val 0"/>
            </a:avLst>
          </a:prstGeom>
          <a:solidFill>
            <a:srgbClr val="F5F88C"/>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600" b="1" dirty="0">
                <a:solidFill>
                  <a:schemeClr val="tx1"/>
                </a:solidFill>
                <a:latin typeface="Arial" panose="020B0604020202020204" pitchFamily="34" charset="0"/>
                <a:cs typeface="Arial" panose="020B0604020202020204" pitchFamily="34" charset="0"/>
              </a:rPr>
              <a:t>39% Decline</a:t>
            </a:r>
          </a:p>
        </p:txBody>
      </p:sp>
      <p:sp>
        <p:nvSpPr>
          <p:cNvPr id="9" name="Text Box 4"/>
          <p:cNvSpPr txBox="1">
            <a:spLocks noChangeArrowheads="1"/>
          </p:cNvSpPr>
          <p:nvPr/>
        </p:nvSpPr>
        <p:spPr bwMode="auto">
          <a:xfrm>
            <a:off x="431800" y="6316639"/>
            <a:ext cx="899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200"/>
              </a:spcBef>
            </a:pPr>
            <a:r>
              <a:rPr lang="en-US" altLang="en-US" sz="1200" dirty="0">
                <a:cs typeface="Arial" pitchFamily="34" charset="0"/>
              </a:rPr>
              <a:t>Source: National Health Information Survey, 1997 - </a:t>
            </a:r>
            <a:r>
              <a:rPr lang="en-US" altLang="en-US" sz="1200" dirty="0" smtClean="0">
                <a:cs typeface="Arial" pitchFamily="34" charset="0"/>
              </a:rPr>
              <a:t>2016</a:t>
            </a:r>
            <a:endParaRPr lang="en-US" altLang="en-US" sz="1200" dirty="0">
              <a:cs typeface="Arial" pitchFamily="34" charset="0"/>
            </a:endParaRPr>
          </a:p>
        </p:txBody>
      </p:sp>
      <p:sp>
        <p:nvSpPr>
          <p:cNvPr id="10" name="TextBox 5"/>
          <p:cNvSpPr txBox="1">
            <a:spLocks noChangeArrowheads="1"/>
          </p:cNvSpPr>
          <p:nvPr/>
        </p:nvSpPr>
        <p:spPr bwMode="auto">
          <a:xfrm>
            <a:off x="2224088" y="2060575"/>
            <a:ext cx="3289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a:solidFill>
                  <a:schemeClr val="tx2"/>
                </a:solidFill>
              </a:rPr>
              <a:t>Overall Smoking Prevalence</a:t>
            </a:r>
          </a:p>
        </p:txBody>
      </p:sp>
    </p:spTree>
    <p:extLst>
      <p:ext uri="{BB962C8B-B14F-4D97-AF65-F5344CB8AC3E}">
        <p14:creationId xmlns:p14="http://schemas.microsoft.com/office/powerpoint/2010/main" val="5024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17</a:t>
            </a:fld>
            <a:endParaRPr lang="en-US"/>
          </a:p>
        </p:txBody>
      </p:sp>
      <p:sp>
        <p:nvSpPr>
          <p:cNvPr id="5" name="Rectangle 2"/>
          <p:cNvSpPr>
            <a:spLocks noGrp="1" noChangeArrowheads="1"/>
          </p:cNvSpPr>
          <p:nvPr>
            <p:ph type="title"/>
          </p:nvPr>
        </p:nvSpPr>
        <p:spPr>
          <a:xfrm>
            <a:off x="1279524" y="0"/>
            <a:ext cx="7712076" cy="1143000"/>
          </a:xfrm>
        </p:spPr>
        <p:txBody>
          <a:bodyPr/>
          <a:lstStyle/>
          <a:p>
            <a:r>
              <a:rPr lang="en-US" dirty="0" smtClean="0">
                <a:latin typeface="Arial" panose="020B0604020202020204" pitchFamily="34" charset="0"/>
                <a:cs typeface="Arial" panose="020B0604020202020204" pitchFamily="34" charset="0"/>
              </a:rPr>
              <a:t>20 Year US High School Smoking Trends: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Progress that was Unimaginable</a:t>
            </a:r>
            <a:endParaRPr lang="en-US" baseline="30000" dirty="0">
              <a:latin typeface="Arial" panose="020B0604020202020204" pitchFamily="34" charset="0"/>
              <a:cs typeface="Arial" panose="020B0604020202020204"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321339866"/>
              </p:ext>
            </p:extLst>
          </p:nvPr>
        </p:nvGraphicFramePr>
        <p:xfrm>
          <a:off x="254000" y="1617662"/>
          <a:ext cx="8664575" cy="470693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3"/>
          <p:cNvSpPr>
            <a:spLocks noChangeArrowheads="1"/>
          </p:cNvSpPr>
          <p:nvPr/>
        </p:nvSpPr>
        <p:spPr bwMode="auto">
          <a:xfrm>
            <a:off x="2971800" y="5029368"/>
            <a:ext cx="5334000" cy="457200"/>
          </a:xfrm>
          <a:prstGeom prst="leftRightArrow">
            <a:avLst>
              <a:gd name="adj1" fmla="val 50000"/>
              <a:gd name="adj2" fmla="val 71519"/>
            </a:avLst>
          </a:prstGeom>
          <a:solidFill>
            <a:srgbClr val="FFFF00"/>
          </a:solidFill>
          <a:ln w="9525">
            <a:solidFill>
              <a:schemeClr val="tx1"/>
            </a:solidFill>
            <a:miter lim="800000"/>
            <a:headEnd/>
            <a:tailEnd/>
          </a:ln>
          <a:effectLst/>
        </p:spPr>
        <p:txBody>
          <a:bodyPr wrap="none" anchor="ctr"/>
          <a:lstStyle/>
          <a:p>
            <a:pPr algn="ctr"/>
            <a:r>
              <a:rPr lang="en-US" sz="1600" b="1" dirty="0" smtClean="0"/>
              <a:t>70% </a:t>
            </a:r>
            <a:r>
              <a:rPr lang="en-US" sz="1600" b="1" dirty="0"/>
              <a:t>decline</a:t>
            </a:r>
          </a:p>
        </p:txBody>
      </p:sp>
      <p:sp>
        <p:nvSpPr>
          <p:cNvPr id="11" name="Text Box 4"/>
          <p:cNvSpPr txBox="1">
            <a:spLocks noChangeArrowheads="1"/>
          </p:cNvSpPr>
          <p:nvPr/>
        </p:nvSpPr>
        <p:spPr bwMode="auto">
          <a:xfrm>
            <a:off x="304800" y="6333858"/>
            <a:ext cx="6705600" cy="274638"/>
          </a:xfrm>
          <a:prstGeom prst="rect">
            <a:avLst/>
          </a:prstGeom>
          <a:noFill/>
          <a:ln w="9525">
            <a:noFill/>
            <a:miter lim="800000"/>
            <a:headEnd/>
            <a:tailEnd/>
          </a:ln>
          <a:effectLst/>
        </p:spPr>
        <p:txBody>
          <a:bodyPr>
            <a:spAutoFit/>
          </a:bodyPr>
          <a:lstStyle/>
          <a:p>
            <a:pPr eaLnBrk="0" hangingPunct="0">
              <a:spcBef>
                <a:spcPct val="50000"/>
              </a:spcBef>
            </a:pPr>
            <a:r>
              <a:rPr lang="en-US" sz="1200" dirty="0" smtClean="0">
                <a:cs typeface="Arial" charset="0"/>
              </a:rPr>
              <a:t>Source: Youth </a:t>
            </a:r>
            <a:r>
              <a:rPr lang="en-US" sz="1200" dirty="0">
                <a:cs typeface="Arial" charset="0"/>
              </a:rPr>
              <a:t>Risk Behavior Surveillance </a:t>
            </a:r>
            <a:r>
              <a:rPr lang="en-US" sz="1200" dirty="0" smtClean="0">
                <a:cs typeface="Arial" charset="0"/>
              </a:rPr>
              <a:t>Survey, 1991 - 2015</a:t>
            </a:r>
            <a:endParaRPr lang="en-US" sz="1200" dirty="0">
              <a:cs typeface="Arial" charset="0"/>
            </a:endParaRPr>
          </a:p>
        </p:txBody>
      </p:sp>
    </p:spTree>
    <p:extLst>
      <p:ext uri="{BB962C8B-B14F-4D97-AF65-F5344CB8AC3E}">
        <p14:creationId xmlns:p14="http://schemas.microsoft.com/office/powerpoint/2010/main" val="198485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latin typeface="Arial" panose="020B0604020202020204" pitchFamily="34" charset="0"/>
                <a:cs typeface="Arial" panose="020B0604020202020204" pitchFamily="34" charset="0"/>
              </a:rPr>
              <a:pPr>
                <a:defRPr/>
              </a:pPr>
              <a:t>18</a:t>
            </a:fld>
            <a:endParaRPr lang="en-US" dirty="0">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457200" y="1828800"/>
            <a:ext cx="8229600" cy="3611562"/>
          </a:xfrm>
        </p:spPr>
        <p:txBody>
          <a:bodyPr/>
          <a:lstStyle/>
          <a:p>
            <a:pPr marL="0" indent="0" algn="ctr">
              <a:buFontTx/>
              <a:buNone/>
              <a:defRPr/>
            </a:pPr>
            <a:r>
              <a:rPr lang="en-US" sz="5400" dirty="0" smtClean="0">
                <a:solidFill>
                  <a:srgbClr val="C00000"/>
                </a:solidFill>
                <a:latin typeface="Arial" panose="020B0604020202020204" pitchFamily="34" charset="0"/>
                <a:cs typeface="Arial" panose="020B0604020202020204" pitchFamily="34" charset="0"/>
              </a:rPr>
              <a:t>This progress was no accident.</a:t>
            </a:r>
          </a:p>
          <a:p>
            <a:pPr marL="0" indent="0" algn="ctr">
              <a:buFontTx/>
              <a:buNone/>
              <a:defRPr/>
            </a:pPr>
            <a:r>
              <a:rPr lang="en-US" sz="5400" u="sng" dirty="0" smtClean="0">
                <a:latin typeface="Arial" panose="020B0604020202020204" pitchFamily="34" charset="0"/>
                <a:cs typeface="Arial" panose="020B0604020202020204" pitchFamily="34" charset="0"/>
              </a:rPr>
              <a:t>We know what works.</a:t>
            </a:r>
            <a:endParaRPr lang="en-US" sz="5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53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90600" y="152400"/>
            <a:ext cx="8153400" cy="1143000"/>
          </a:xfrm>
        </p:spPr>
        <p:txBody>
          <a:bodyPr/>
          <a:lstStyle/>
          <a:p>
            <a:pPr eaLnBrk="1" hangingPunct="1">
              <a:lnSpc>
                <a:spcPct val="90000"/>
              </a:lnSpc>
            </a:pPr>
            <a:r>
              <a:rPr lang="en-US" sz="2800" dirty="0" smtClean="0"/>
              <a:t>From 1997 until 2009 The Major Changes were Driven by  Change at the State and Local Level</a:t>
            </a:r>
          </a:p>
        </p:txBody>
      </p:sp>
      <p:pic>
        <p:nvPicPr>
          <p:cNvPr id="104452" name="Picture 4"/>
          <p:cNvPicPr>
            <a:picLocks noChangeAspect="1" noChangeArrowheads="1"/>
          </p:cNvPicPr>
          <p:nvPr/>
        </p:nvPicPr>
        <p:blipFill>
          <a:blip r:embed="rId2" cstate="screen"/>
          <a:srcRect/>
          <a:stretch>
            <a:fillRect/>
          </a:stretch>
        </p:blipFill>
        <p:spPr bwMode="auto">
          <a:xfrm>
            <a:off x="1143000" y="1524000"/>
            <a:ext cx="7162800" cy="5048250"/>
          </a:xfrm>
          <a:prstGeom prst="rect">
            <a:avLst/>
          </a:prstGeom>
          <a:noFill/>
          <a:ln w="9525">
            <a:noFill/>
            <a:miter lim="800000"/>
            <a:headEnd/>
            <a:tailEnd/>
          </a:ln>
        </p:spPr>
      </p:pic>
      <p:sp>
        <p:nvSpPr>
          <p:cNvPr id="104453" name="Text Box 5"/>
          <p:cNvSpPr txBox="1">
            <a:spLocks noChangeArrowheads="1"/>
          </p:cNvSpPr>
          <p:nvPr/>
        </p:nvSpPr>
        <p:spPr bwMode="auto">
          <a:xfrm rot="2259526">
            <a:off x="6128118" y="2441197"/>
            <a:ext cx="2787397" cy="584776"/>
          </a:xfrm>
          <a:prstGeom prst="rect">
            <a:avLst/>
          </a:prstGeom>
          <a:noFill/>
          <a:ln w="9525">
            <a:noFill/>
            <a:miter lim="800000"/>
            <a:headEnd/>
            <a:tailEnd/>
          </a:ln>
        </p:spPr>
        <p:txBody>
          <a:bodyPr wrap="square">
            <a:spAutoFit/>
          </a:bodyPr>
          <a:lstStyle/>
          <a:p>
            <a:pPr fontAlgn="base">
              <a:spcBef>
                <a:spcPct val="50000"/>
              </a:spcBef>
              <a:spcAft>
                <a:spcPct val="0"/>
              </a:spcAft>
            </a:pPr>
            <a:r>
              <a:rPr lang="en-US" sz="3200" b="1" dirty="0">
                <a:solidFill>
                  <a:srgbClr val="FF3300"/>
                </a:solidFill>
              </a:rPr>
              <a:t>Smoke-Free</a:t>
            </a:r>
          </a:p>
        </p:txBody>
      </p:sp>
      <p:sp>
        <p:nvSpPr>
          <p:cNvPr id="104454" name="Text Box 6"/>
          <p:cNvSpPr txBox="1">
            <a:spLocks noChangeArrowheads="1"/>
          </p:cNvSpPr>
          <p:nvPr/>
        </p:nvSpPr>
        <p:spPr bwMode="auto">
          <a:xfrm rot="2212194">
            <a:off x="5922074" y="2364304"/>
            <a:ext cx="1415415" cy="707886"/>
          </a:xfrm>
          <a:prstGeom prst="rect">
            <a:avLst/>
          </a:prstGeom>
          <a:noFill/>
          <a:ln w="9525">
            <a:noFill/>
            <a:miter lim="800000"/>
            <a:headEnd/>
            <a:tailEnd/>
          </a:ln>
        </p:spPr>
        <p:txBody>
          <a:bodyPr wrap="square">
            <a:spAutoFit/>
          </a:bodyPr>
          <a:lstStyle/>
          <a:p>
            <a:pPr fontAlgn="base">
              <a:spcBef>
                <a:spcPct val="50000"/>
              </a:spcBef>
              <a:spcAft>
                <a:spcPct val="0"/>
              </a:spcAft>
            </a:pPr>
            <a:r>
              <a:rPr lang="en-US" sz="4000" b="1" dirty="0">
                <a:solidFill>
                  <a:srgbClr val="FF3300"/>
                </a:solidFill>
              </a:rPr>
              <a:t>Tax</a:t>
            </a:r>
          </a:p>
        </p:txBody>
      </p:sp>
      <p:sp>
        <p:nvSpPr>
          <p:cNvPr id="104455" name="Text Box 7"/>
          <p:cNvSpPr txBox="1">
            <a:spLocks noChangeArrowheads="1"/>
          </p:cNvSpPr>
          <p:nvPr/>
        </p:nvSpPr>
        <p:spPr bwMode="auto">
          <a:xfrm>
            <a:off x="4114800" y="3352800"/>
            <a:ext cx="1905000"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2800" b="1" dirty="0">
                <a:solidFill>
                  <a:srgbClr val="FF3300"/>
                </a:solidFill>
              </a:rPr>
              <a:t>Program Funding</a:t>
            </a:r>
          </a:p>
        </p:txBody>
      </p:sp>
    </p:spTree>
    <p:extLst>
      <p:ext uri="{BB962C8B-B14F-4D97-AF65-F5344CB8AC3E}">
        <p14:creationId xmlns:p14="http://schemas.microsoft.com/office/powerpoint/2010/main" val="255791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63B073-513C-4E7D-BC27-037256A8A859}" type="slidenum">
              <a:rPr lang="en-US" smtClean="0"/>
              <a:pPr>
                <a:defRPr/>
              </a:pPr>
              <a:t>2</a:t>
            </a:fld>
            <a:endParaRPr lang="en-US" dirty="0"/>
          </a:p>
        </p:txBody>
      </p:sp>
      <p:sp>
        <p:nvSpPr>
          <p:cNvPr id="6" name="Title 1"/>
          <p:cNvSpPr txBox="1">
            <a:spLocks/>
          </p:cNvSpPr>
          <p:nvPr/>
        </p:nvSpPr>
        <p:spPr>
          <a:xfrm>
            <a:off x="1378560" y="228600"/>
            <a:ext cx="7108012" cy="929640"/>
          </a:xfrm>
          <a:prstGeom prst="rect">
            <a:avLst/>
          </a:prstGeom>
          <a:ln>
            <a:noFill/>
          </a:ln>
        </p:spPr>
        <p:txBody>
          <a:bodyPr>
            <a:normAutofit/>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sz="3800" b="1" dirty="0">
                <a:latin typeface="Arial" panose="020B0604020202020204" pitchFamily="34" charset="0"/>
                <a:cs typeface="Arial" panose="020B0604020202020204" pitchFamily="34" charset="0"/>
              </a:rPr>
              <a:t>OUR VISION: </a:t>
            </a:r>
            <a:endParaRPr lang="en-US" sz="3800" b="1" dirty="0">
              <a:ln w="17780" cmpd="sng">
                <a:solidFill>
                  <a:schemeClr val="bg1"/>
                </a:solidFill>
                <a:prstDash val="solid"/>
                <a:miter lim="800000"/>
              </a:ln>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p:cNvSpPr>
          <p:nvPr/>
        </p:nvSpPr>
        <p:spPr>
          <a:xfrm>
            <a:off x="457200" y="1600200"/>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defRPr/>
            </a:pPr>
            <a:r>
              <a:rPr lang="en-US" b="1" dirty="0" smtClean="0">
                <a:latin typeface="Arial" panose="020B0604020202020204" pitchFamily="34" charset="0"/>
                <a:cs typeface="Arial" panose="020B0604020202020204" pitchFamily="34" charset="0"/>
              </a:rPr>
              <a:t>A future free of the death and disease caused by tobacco. </a:t>
            </a:r>
          </a:p>
          <a:p>
            <a:pPr marL="0" indent="0" algn="ctr">
              <a:buFontTx/>
              <a:buNone/>
              <a:defRPr/>
            </a:pPr>
            <a:r>
              <a:rPr lang="en-US" dirty="0" smtClean="0">
                <a:latin typeface="Arial" panose="020B0604020202020204" pitchFamily="34" charset="0"/>
                <a:cs typeface="Arial" panose="020B0604020202020204" pitchFamily="34" charset="0"/>
              </a:rPr>
              <a:t>We work to save lives by </a:t>
            </a:r>
            <a:r>
              <a:rPr lang="en-US" i="1" dirty="0" smtClean="0">
                <a:solidFill>
                  <a:srgbClr val="FF0000"/>
                </a:solidFill>
                <a:latin typeface="Arial" panose="020B0604020202020204" pitchFamily="34" charset="0"/>
                <a:cs typeface="Arial" panose="020B0604020202020204" pitchFamily="34" charset="0"/>
              </a:rPr>
              <a:t>advocating</a:t>
            </a:r>
            <a:r>
              <a:rPr lang="en-US" dirty="0" smtClean="0">
                <a:latin typeface="Arial" panose="020B0604020202020204" pitchFamily="34" charset="0"/>
                <a:cs typeface="Arial" panose="020B0604020202020204" pitchFamily="34" charset="0"/>
              </a:rPr>
              <a:t> for public policies that </a:t>
            </a:r>
          </a:p>
          <a:p>
            <a:pPr>
              <a:defRPr/>
            </a:pPr>
            <a:r>
              <a:rPr lang="en-US" dirty="0" smtClean="0">
                <a:latin typeface="Arial" panose="020B0604020202020204" pitchFamily="34" charset="0"/>
                <a:cs typeface="Arial" panose="020B0604020202020204" pitchFamily="34" charset="0"/>
              </a:rPr>
              <a:t>prevent kids from smoking, </a:t>
            </a:r>
          </a:p>
          <a:p>
            <a:pPr>
              <a:defRPr/>
            </a:pPr>
            <a:r>
              <a:rPr lang="en-US" dirty="0" smtClean="0">
                <a:latin typeface="Arial" panose="020B0604020202020204" pitchFamily="34" charset="0"/>
                <a:cs typeface="Arial" panose="020B0604020202020204" pitchFamily="34" charset="0"/>
              </a:rPr>
              <a:t>help smokers quit and</a:t>
            </a:r>
          </a:p>
          <a:p>
            <a:pPr>
              <a:defRPr/>
            </a:pPr>
            <a:r>
              <a:rPr lang="en-US" dirty="0" smtClean="0">
                <a:latin typeface="Arial" panose="020B0604020202020204" pitchFamily="34" charset="0"/>
                <a:cs typeface="Arial" panose="020B0604020202020204" pitchFamily="34" charset="0"/>
              </a:rPr>
              <a:t>protect everyone from secondhand smoke.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79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Federal Cigarette Excise Tax + Average State Cigarette Tax, </a:t>
            </a:r>
            <a:r>
              <a:rPr lang="en-US" sz="2800" dirty="0" smtClean="0">
                <a:latin typeface="Arial" panose="020B0604020202020204" pitchFamily="34" charset="0"/>
                <a:cs typeface="Arial" panose="020B0604020202020204" pitchFamily="34" charset="0"/>
              </a:rPr>
              <a:t>1995-2018</a:t>
            </a:r>
            <a:endParaRPr lang="en-US" sz="2800"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20</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970740519"/>
              </p:ext>
            </p:extLst>
          </p:nvPr>
        </p:nvGraphicFramePr>
        <p:xfrm>
          <a:off x="162445" y="1257300"/>
          <a:ext cx="8763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AutoShape 7"/>
          <p:cNvSpPr>
            <a:spLocks noChangeArrowheads="1"/>
          </p:cNvSpPr>
          <p:nvPr/>
        </p:nvSpPr>
        <p:spPr bwMode="auto">
          <a:xfrm>
            <a:off x="5029200" y="1219200"/>
            <a:ext cx="2753244" cy="830997"/>
          </a:xfrm>
          <a:prstGeom prst="wedgeRectCallout">
            <a:avLst>
              <a:gd name="adj1" fmla="val 89078"/>
              <a:gd name="adj2" fmla="val 10806"/>
            </a:avLst>
          </a:prstGeom>
          <a:solidFill>
            <a:srgbClr val="72B125"/>
          </a:solidFill>
          <a:ln w="12700">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US" sz="1600" b="1" dirty="0">
                <a:solidFill>
                  <a:schemeClr val="bg1"/>
                </a:solidFill>
                <a:latin typeface="+mj-lt"/>
                <a:ea typeface="MS PGothic" pitchFamily="34" charset="-128"/>
              </a:rPr>
              <a:t>federal rate ($1.01) </a:t>
            </a:r>
            <a:r>
              <a:rPr lang="en-US" sz="1600" b="1" dirty="0" smtClean="0">
                <a:solidFill>
                  <a:schemeClr val="bg1"/>
                </a:solidFill>
                <a:latin typeface="+mj-lt"/>
                <a:ea typeface="MS PGothic" pitchFamily="34" charset="-128"/>
              </a:rPr>
              <a:t>+</a:t>
            </a:r>
          </a:p>
          <a:p>
            <a:pPr algn="ctr"/>
            <a:r>
              <a:rPr lang="en-US" sz="1600" b="1" dirty="0" smtClean="0">
                <a:solidFill>
                  <a:schemeClr val="bg1"/>
                </a:solidFill>
                <a:latin typeface="+mj-lt"/>
                <a:ea typeface="MS PGothic" pitchFamily="34" charset="-128"/>
              </a:rPr>
              <a:t>current </a:t>
            </a:r>
            <a:r>
              <a:rPr lang="en-US" sz="1600" b="1" dirty="0">
                <a:solidFill>
                  <a:schemeClr val="bg1"/>
                </a:solidFill>
                <a:latin typeface="+mj-lt"/>
                <a:ea typeface="MS PGothic" pitchFamily="34" charset="-128"/>
              </a:rPr>
              <a:t>state </a:t>
            </a:r>
            <a:r>
              <a:rPr lang="en-US" sz="1600" b="1" dirty="0" smtClean="0">
                <a:solidFill>
                  <a:schemeClr val="bg1"/>
                </a:solidFill>
                <a:latin typeface="+mj-lt"/>
                <a:ea typeface="MS PGothic" pitchFamily="34" charset="-128"/>
              </a:rPr>
              <a:t>average ($1.75</a:t>
            </a:r>
            <a:r>
              <a:rPr lang="en-US" sz="1600" b="1" baseline="30000" dirty="0" smtClean="0">
                <a:solidFill>
                  <a:schemeClr val="bg1"/>
                </a:solidFill>
                <a:latin typeface="+mj-lt"/>
                <a:ea typeface="MS PGothic" pitchFamily="34" charset="-128"/>
              </a:rPr>
              <a:t>*</a:t>
            </a:r>
            <a:r>
              <a:rPr lang="en-US" sz="1600" b="1" dirty="0" smtClean="0">
                <a:solidFill>
                  <a:schemeClr val="bg1"/>
                </a:solidFill>
                <a:latin typeface="+mj-lt"/>
                <a:ea typeface="MS PGothic" pitchFamily="34" charset="-128"/>
              </a:rPr>
              <a:t>):</a:t>
            </a:r>
          </a:p>
          <a:p>
            <a:pPr algn="ctr"/>
            <a:r>
              <a:rPr lang="en-US" sz="1600" b="1" dirty="0" smtClean="0">
                <a:solidFill>
                  <a:schemeClr val="bg1"/>
                </a:solidFill>
                <a:latin typeface="+mj-lt"/>
                <a:ea typeface="MS PGothic" pitchFamily="34" charset="-128"/>
              </a:rPr>
              <a:t>$2.75 </a:t>
            </a:r>
            <a:r>
              <a:rPr lang="en-US" sz="1600" b="1" dirty="0">
                <a:solidFill>
                  <a:schemeClr val="bg1"/>
                </a:solidFill>
                <a:latin typeface="+mj-lt"/>
                <a:ea typeface="MS PGothic" pitchFamily="34" charset="-128"/>
              </a:rPr>
              <a:t>per pack</a:t>
            </a:r>
            <a:endParaRPr lang="en-US" sz="1600" b="1" dirty="0">
              <a:latin typeface="+mj-lt"/>
              <a:ea typeface="MS PGothic" pitchFamily="34" charset="-128"/>
            </a:endParaRPr>
          </a:p>
        </p:txBody>
      </p:sp>
      <p:sp>
        <p:nvSpPr>
          <p:cNvPr id="8" name="AutoShape 8"/>
          <p:cNvSpPr>
            <a:spLocks noChangeArrowheads="1"/>
          </p:cNvSpPr>
          <p:nvPr/>
        </p:nvSpPr>
        <p:spPr bwMode="auto">
          <a:xfrm>
            <a:off x="1371600" y="3390900"/>
            <a:ext cx="2448444" cy="838200"/>
          </a:xfrm>
          <a:prstGeom prst="wedgeRectCallout">
            <a:avLst>
              <a:gd name="adj1" fmla="val 65419"/>
              <a:gd name="adj2" fmla="val 110116"/>
            </a:avLst>
          </a:prstGeom>
          <a:solidFill>
            <a:srgbClr val="210D97"/>
          </a:solidFill>
          <a:ln w="12700">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600" b="1" dirty="0" smtClean="0">
                <a:solidFill>
                  <a:schemeClr val="bg1"/>
                </a:solidFill>
                <a:latin typeface="+mj-lt"/>
                <a:ea typeface="MS PGothic" pitchFamily="34" charset="-128"/>
              </a:rPr>
              <a:t>1996 </a:t>
            </a:r>
            <a:r>
              <a:rPr lang="en-US" sz="1600" b="1" dirty="0">
                <a:solidFill>
                  <a:schemeClr val="bg1"/>
                </a:solidFill>
                <a:latin typeface="+mj-lt"/>
                <a:ea typeface="MS PGothic" pitchFamily="34" charset="-128"/>
              </a:rPr>
              <a:t>federal rate </a:t>
            </a:r>
            <a:r>
              <a:rPr lang="en-US" sz="1600" b="1" dirty="0" smtClean="0">
                <a:solidFill>
                  <a:schemeClr val="bg1"/>
                </a:solidFill>
                <a:latin typeface="+mj-lt"/>
                <a:ea typeface="MS PGothic" pitchFamily="34" charset="-128"/>
              </a:rPr>
              <a:t>(24¢</a:t>
            </a:r>
            <a:r>
              <a:rPr lang="en-US" sz="1600" b="1" dirty="0" smtClean="0">
                <a:solidFill>
                  <a:schemeClr val="bg1"/>
                </a:solidFill>
                <a:latin typeface="+mj-lt"/>
                <a:ea typeface="MS PGothic" pitchFamily="34" charset="-128"/>
                <a:cs typeface="Tahoma" pitchFamily="34" charset="0"/>
              </a:rPr>
              <a:t>) </a:t>
            </a:r>
            <a:r>
              <a:rPr lang="en-US" sz="1600" b="1" dirty="0">
                <a:solidFill>
                  <a:schemeClr val="bg1"/>
                </a:solidFill>
                <a:latin typeface="+mj-lt"/>
                <a:ea typeface="MS PGothic" pitchFamily="34" charset="-128"/>
                <a:cs typeface="Tahoma" pitchFamily="34" charset="0"/>
              </a:rPr>
              <a:t>+</a:t>
            </a:r>
            <a:r>
              <a:rPr lang="en-US" sz="1600" b="1" dirty="0">
                <a:solidFill>
                  <a:schemeClr val="bg1"/>
                </a:solidFill>
                <a:latin typeface="+mj-lt"/>
                <a:ea typeface="MS PGothic" pitchFamily="34" charset="-128"/>
              </a:rPr>
              <a:t> state average </a:t>
            </a:r>
            <a:r>
              <a:rPr lang="en-US" sz="1600" b="1" dirty="0" smtClean="0">
                <a:solidFill>
                  <a:schemeClr val="bg1"/>
                </a:solidFill>
                <a:latin typeface="+mj-lt"/>
                <a:ea typeface="MS PGothic" pitchFamily="34" charset="-128"/>
              </a:rPr>
              <a:t>(33¢):</a:t>
            </a:r>
            <a:endParaRPr lang="en-US" sz="1600" b="1" dirty="0">
              <a:solidFill>
                <a:schemeClr val="bg1"/>
              </a:solidFill>
              <a:latin typeface="+mj-lt"/>
              <a:ea typeface="MS PGothic" pitchFamily="34" charset="-128"/>
            </a:endParaRPr>
          </a:p>
          <a:p>
            <a:pPr algn="ctr"/>
            <a:r>
              <a:rPr lang="en-US" sz="1600" b="1" dirty="0" smtClean="0">
                <a:solidFill>
                  <a:schemeClr val="bg1"/>
                </a:solidFill>
                <a:latin typeface="+mj-lt"/>
                <a:ea typeface="MS PGothic" pitchFamily="34" charset="-128"/>
              </a:rPr>
              <a:t>57¢ </a:t>
            </a:r>
            <a:r>
              <a:rPr lang="en-US" sz="1600" b="1" dirty="0">
                <a:solidFill>
                  <a:schemeClr val="bg1"/>
                </a:solidFill>
                <a:latin typeface="+mj-lt"/>
                <a:ea typeface="MS PGothic" pitchFamily="34" charset="-128"/>
              </a:rPr>
              <a:t>per pack</a:t>
            </a:r>
          </a:p>
        </p:txBody>
      </p:sp>
      <p:sp>
        <p:nvSpPr>
          <p:cNvPr id="9" name="AutoShape 10"/>
          <p:cNvSpPr>
            <a:spLocks noChangeArrowheads="1"/>
          </p:cNvSpPr>
          <p:nvPr/>
        </p:nvSpPr>
        <p:spPr bwMode="auto">
          <a:xfrm>
            <a:off x="3124200" y="2324100"/>
            <a:ext cx="2448444" cy="835025"/>
          </a:xfrm>
          <a:prstGeom prst="wedgeRectCallout">
            <a:avLst>
              <a:gd name="adj1" fmla="val 37920"/>
              <a:gd name="adj2" fmla="val 205305"/>
            </a:avLst>
          </a:prstGeom>
          <a:solidFill>
            <a:srgbClr val="210D97"/>
          </a:solidFill>
          <a:ln w="12700">
            <a:solidFill>
              <a:schemeClr val="tx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square" anchor="ctr">
            <a:spAutoFit/>
          </a:bodyPr>
          <a:lstStyle/>
          <a:p>
            <a:pPr algn="ctr"/>
            <a:r>
              <a:rPr lang="en-US" sz="1600" b="1" dirty="0">
                <a:solidFill>
                  <a:schemeClr val="bg1"/>
                </a:solidFill>
                <a:latin typeface="+mj-lt"/>
                <a:ea typeface="MS PGothic" pitchFamily="34" charset="-128"/>
              </a:rPr>
              <a:t>2001 federal rate (34¢) + state average (43¢):</a:t>
            </a:r>
          </a:p>
          <a:p>
            <a:pPr algn="ctr"/>
            <a:r>
              <a:rPr lang="en-US" sz="1600" b="1" dirty="0">
                <a:solidFill>
                  <a:schemeClr val="bg1"/>
                </a:solidFill>
                <a:latin typeface="+mj-lt"/>
                <a:ea typeface="MS PGothic" pitchFamily="34" charset="-128"/>
              </a:rPr>
              <a:t> 77¢ per pack</a:t>
            </a:r>
          </a:p>
        </p:txBody>
      </p:sp>
      <p:sp>
        <p:nvSpPr>
          <p:cNvPr id="10" name="TextBox 9"/>
          <p:cNvSpPr txBox="1"/>
          <p:nvPr/>
        </p:nvSpPr>
        <p:spPr>
          <a:xfrm>
            <a:off x="8229600" y="6145768"/>
            <a:ext cx="716863" cy="246221"/>
          </a:xfrm>
          <a:prstGeom prst="rect">
            <a:avLst/>
          </a:prstGeom>
          <a:noFill/>
        </p:spPr>
        <p:txBody>
          <a:bodyPr wrap="none" rtlCol="0">
            <a:spAutoFit/>
          </a:bodyPr>
          <a:lstStyle/>
          <a:p>
            <a:pPr algn="r"/>
            <a:r>
              <a:rPr lang="en-US" sz="1000" i="1" dirty="0" smtClean="0"/>
              <a:t>April 2018</a:t>
            </a:r>
            <a:endParaRPr lang="en-US" sz="1000" i="1" dirty="0"/>
          </a:p>
        </p:txBody>
      </p:sp>
      <p:sp>
        <p:nvSpPr>
          <p:cNvPr id="11" name="Rectangle 10"/>
          <p:cNvSpPr/>
          <p:nvPr/>
        </p:nvSpPr>
        <p:spPr>
          <a:xfrm>
            <a:off x="51556" y="6050746"/>
            <a:ext cx="7536976" cy="400110"/>
          </a:xfrm>
          <a:prstGeom prst="rect">
            <a:avLst/>
          </a:prstGeom>
        </p:spPr>
        <p:txBody>
          <a:bodyPr wrap="square">
            <a:spAutoFit/>
          </a:bodyPr>
          <a:lstStyle/>
          <a:p>
            <a:r>
              <a:rPr lang="en-US" altLang="en-US" sz="1000" baseline="30000" dirty="0" smtClean="0">
                <a:cs typeface="Arial" charset="0"/>
              </a:rPr>
              <a:t>*</a:t>
            </a:r>
            <a:r>
              <a:rPr lang="en-US" altLang="en-US" sz="1000" dirty="0" smtClean="0">
                <a:cs typeface="Arial" charset="0"/>
              </a:rPr>
              <a:t> Includes state cigarette tax rates passed as of April 1, 2018. Implementation date of OK $1.00 increase TBD. Does not include local cigarette taxes, 19 of which are $1.00 or higher, including Anchorage, Aspen, Chicago, </a:t>
            </a:r>
            <a:r>
              <a:rPr lang="en-US" altLang="en-US" sz="1000" dirty="0">
                <a:cs typeface="Arial" charset="0"/>
              </a:rPr>
              <a:t>New York </a:t>
            </a:r>
            <a:r>
              <a:rPr lang="en-US" altLang="en-US" sz="1000" dirty="0" smtClean="0">
                <a:cs typeface="Arial" charset="0"/>
              </a:rPr>
              <a:t>City, </a:t>
            </a:r>
            <a:r>
              <a:rPr lang="en-US" altLang="en-US" sz="1000" dirty="0">
                <a:cs typeface="Arial" charset="0"/>
              </a:rPr>
              <a:t>and </a:t>
            </a:r>
            <a:r>
              <a:rPr lang="en-US" altLang="en-US" sz="1000" dirty="0" smtClean="0">
                <a:cs typeface="Arial" charset="0"/>
              </a:rPr>
              <a:t>Philadelphia.</a:t>
            </a:r>
            <a:endParaRPr lang="en-US" sz="1000" dirty="0"/>
          </a:p>
        </p:txBody>
      </p:sp>
    </p:spTree>
    <p:extLst>
      <p:ext uri="{BB962C8B-B14F-4D97-AF65-F5344CB8AC3E}">
        <p14:creationId xmlns:p14="http://schemas.microsoft.com/office/powerpoint/2010/main" val="342889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6100971"/>
            <a:ext cx="9144000" cy="815608"/>
          </a:xfrm>
          <a:prstGeom prst="rect">
            <a:avLst/>
          </a:prstGeom>
          <a:noFill/>
          <a:ln w="9525">
            <a:noFill/>
            <a:miter lim="800000"/>
            <a:headEnd/>
            <a:tailEnd/>
          </a:ln>
        </p:spPr>
        <p:txBody>
          <a:bodyPr wrap="square">
            <a:spAutoFit/>
          </a:bodyPr>
          <a:lstStyle/>
          <a:p>
            <a:pPr fontAlgn="auto">
              <a:spcBef>
                <a:spcPts val="0"/>
              </a:spcBef>
              <a:spcAft>
                <a:spcPts val="0"/>
              </a:spcAft>
            </a:pPr>
            <a:r>
              <a:rPr lang="en-US" sz="1400" dirty="0" smtClean="0">
                <a:solidFill>
                  <a:srgbClr val="000000"/>
                </a:solidFill>
                <a:latin typeface="Calibri"/>
              </a:rPr>
              <a:t>Source</a:t>
            </a:r>
            <a:r>
              <a:rPr lang="en-US" sz="1400" dirty="0">
                <a:solidFill>
                  <a:srgbClr val="000000"/>
                </a:solidFill>
                <a:latin typeface="Calibri"/>
              </a:rPr>
              <a:t>: American Nonsmokers’ Rights </a:t>
            </a:r>
            <a:r>
              <a:rPr lang="en-US" sz="1400" dirty="0" smtClean="0">
                <a:solidFill>
                  <a:srgbClr val="000000"/>
                </a:solidFill>
                <a:latin typeface="Calibri"/>
              </a:rPr>
              <a:t>Foundation, laws </a:t>
            </a:r>
            <a:r>
              <a:rPr lang="en-US" sz="1400" smtClean="0">
                <a:solidFill>
                  <a:srgbClr val="000000"/>
                </a:solidFill>
                <a:latin typeface="Calibri"/>
              </a:rPr>
              <a:t>in effect as </a:t>
            </a:r>
            <a:r>
              <a:rPr lang="en-US" sz="1400" dirty="0" smtClean="0">
                <a:solidFill>
                  <a:srgbClr val="000000"/>
                </a:solidFill>
                <a:latin typeface="Calibri"/>
              </a:rPr>
              <a:t>of January 1 of each year except most recent year, which is most recent quarterly report; </a:t>
            </a:r>
            <a:r>
              <a:rPr lang="en-US" sz="1400" dirty="0">
                <a:solidFill>
                  <a:srgbClr val="000000"/>
                </a:solidFill>
                <a:latin typeface="Calibri"/>
              </a:rPr>
              <a:t> </a:t>
            </a:r>
            <a:r>
              <a:rPr lang="en-US" sz="1400" dirty="0" smtClean="0">
                <a:solidFill>
                  <a:srgbClr val="000000"/>
                </a:solidFill>
                <a:latin typeface="Calibri"/>
              </a:rPr>
              <a:t>Census population figures updated December 2003, April 2009, and January 2017</a:t>
            </a:r>
            <a:endParaRPr lang="en-US" sz="1300" dirty="0" smtClean="0">
              <a:solidFill>
                <a:srgbClr val="000000"/>
              </a:solidFill>
              <a:latin typeface="Calibri"/>
            </a:endParaRPr>
          </a:p>
          <a:p>
            <a:pPr fontAlgn="auto">
              <a:spcBef>
                <a:spcPts val="600"/>
              </a:spcBef>
              <a:spcAft>
                <a:spcPts val="0"/>
              </a:spcAft>
            </a:pPr>
            <a:endParaRPr lang="en-US" sz="1400" dirty="0">
              <a:solidFill>
                <a:srgbClr val="000000"/>
              </a:solidFill>
              <a:latin typeface="Calibri"/>
            </a:endParaRPr>
          </a:p>
        </p:txBody>
      </p:sp>
      <p:sp>
        <p:nvSpPr>
          <p:cNvPr id="6" name="Text Box 3"/>
          <p:cNvSpPr txBox="1">
            <a:spLocks noChangeArrowheads="1"/>
          </p:cNvSpPr>
          <p:nvPr/>
        </p:nvSpPr>
        <p:spPr bwMode="auto">
          <a:xfrm>
            <a:off x="1143000" y="208848"/>
            <a:ext cx="8001000" cy="753411"/>
          </a:xfrm>
          <a:prstGeom prst="rect">
            <a:avLst/>
          </a:prstGeom>
          <a:noFill/>
          <a:ln w="9525">
            <a:noFill/>
            <a:miter lim="800000"/>
            <a:headEnd/>
            <a:tailEnd/>
          </a:ln>
        </p:spPr>
        <p:txBody>
          <a:bodyPr wrap="square">
            <a:spAutoFit/>
          </a:bodyPr>
          <a:lstStyle/>
          <a:p>
            <a:pPr algn="ctr" fontAlgn="auto">
              <a:lnSpc>
                <a:spcPct val="55000"/>
              </a:lnSpc>
              <a:spcBef>
                <a:spcPct val="30000"/>
              </a:spcBef>
              <a:spcAft>
                <a:spcPts val="0"/>
              </a:spcAft>
            </a:pPr>
            <a:r>
              <a:rPr lang="en-US" sz="2600" dirty="0">
                <a:solidFill>
                  <a:prstClr val="white"/>
                </a:solidFill>
                <a:latin typeface="Arial" panose="020B0604020202020204" pitchFamily="34" charset="0"/>
                <a:cs typeface="Arial" panose="020B0604020202020204" pitchFamily="34" charset="0"/>
              </a:rPr>
              <a:t>Percent of Population Covered By Smoke-Free Laws </a:t>
            </a:r>
          </a:p>
          <a:p>
            <a:pPr algn="ctr" fontAlgn="auto">
              <a:lnSpc>
                <a:spcPct val="55000"/>
              </a:lnSpc>
              <a:spcBef>
                <a:spcPct val="50000"/>
              </a:spcBef>
              <a:spcAft>
                <a:spcPts val="0"/>
              </a:spcAft>
            </a:pPr>
            <a:r>
              <a:rPr lang="en-US" sz="2600" dirty="0">
                <a:solidFill>
                  <a:prstClr val="white"/>
                </a:solidFill>
                <a:latin typeface="Arial" panose="020B0604020202020204" pitchFamily="34" charset="0"/>
                <a:cs typeface="Arial" panose="020B0604020202020204" pitchFamily="34" charset="0"/>
              </a:rPr>
              <a:t>(Workplaces, Restaurants &amp; Bars)</a:t>
            </a:r>
          </a:p>
        </p:txBody>
      </p:sp>
      <p:graphicFrame>
        <p:nvGraphicFramePr>
          <p:cNvPr id="11" name="Chart 10"/>
          <p:cNvGraphicFramePr/>
          <p:nvPr>
            <p:extLst>
              <p:ext uri="{D42A27DB-BD31-4B8C-83A1-F6EECF244321}">
                <p14:modId xmlns:p14="http://schemas.microsoft.com/office/powerpoint/2010/main" val="2049838243"/>
              </p:ext>
            </p:extLst>
          </p:nvPr>
        </p:nvGraphicFramePr>
        <p:xfrm>
          <a:off x="392723" y="1213338"/>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AutoShape 7"/>
          <p:cNvSpPr>
            <a:spLocks noChangeArrowheads="1"/>
          </p:cNvSpPr>
          <p:nvPr/>
        </p:nvSpPr>
        <p:spPr bwMode="auto">
          <a:xfrm>
            <a:off x="6419850" y="1423737"/>
            <a:ext cx="2590800" cy="990600"/>
          </a:xfrm>
          <a:prstGeom prst="wedgeRectCallout">
            <a:avLst>
              <a:gd name="adj1" fmla="val 25292"/>
              <a:gd name="adj2" fmla="val 121904"/>
            </a:avLst>
          </a:prstGeom>
          <a:solidFill>
            <a:srgbClr val="669900"/>
          </a:solidFill>
          <a:ln w="9525">
            <a:solidFill>
              <a:schemeClr val="tx1"/>
            </a:solidFill>
            <a:miter lim="800000"/>
            <a:headEnd/>
            <a:tailEnd/>
          </a:ln>
        </p:spPr>
        <p:txBody>
          <a:bodyPr wrap="none" anchor="ctr"/>
          <a:lstStyle/>
          <a:p>
            <a:pPr algn="ctr" fontAlgn="auto">
              <a:spcBef>
                <a:spcPts val="0"/>
              </a:spcBef>
              <a:spcAft>
                <a:spcPts val="0"/>
              </a:spcAft>
            </a:pPr>
            <a:r>
              <a:rPr lang="en-US" sz="1200" b="1" dirty="0" smtClean="0">
                <a:solidFill>
                  <a:srgbClr val="FFFFFF"/>
                </a:solidFill>
                <a:latin typeface="Arial" pitchFamily="34" charset="0"/>
                <a:cs typeface="Arial" pitchFamily="34" charset="0"/>
              </a:rPr>
              <a:t>Through April 1, 2018: 59%*</a:t>
            </a:r>
            <a:endParaRPr lang="en-US" sz="1200" b="1" dirty="0">
              <a:solidFill>
                <a:srgbClr val="FFFFFF"/>
              </a:solidFill>
              <a:latin typeface="Arial" pitchFamily="34" charset="0"/>
              <a:cs typeface="Arial" pitchFamily="34" charset="0"/>
            </a:endParaRPr>
          </a:p>
          <a:p>
            <a:pPr algn="ctr" fontAlgn="auto">
              <a:spcBef>
                <a:spcPts val="0"/>
              </a:spcBef>
              <a:spcAft>
                <a:spcPts val="0"/>
              </a:spcAft>
            </a:pPr>
            <a:r>
              <a:rPr lang="en-US" sz="1200" b="1" dirty="0" smtClean="0">
                <a:solidFill>
                  <a:srgbClr val="FFFFFF"/>
                </a:solidFill>
                <a:latin typeface="Arial" pitchFamily="34" charset="0"/>
                <a:cs typeface="Arial" pitchFamily="34" charset="0"/>
              </a:rPr>
              <a:t>25 </a:t>
            </a:r>
            <a:r>
              <a:rPr lang="en-US" sz="1200" b="1" dirty="0">
                <a:solidFill>
                  <a:srgbClr val="FFFFFF"/>
                </a:solidFill>
                <a:latin typeface="Arial" pitchFamily="34" charset="0"/>
                <a:cs typeface="Arial" pitchFamily="34" charset="0"/>
              </a:rPr>
              <a:t>states and </a:t>
            </a:r>
            <a:r>
              <a:rPr lang="en-US" sz="1200" b="1" dirty="0" smtClean="0">
                <a:solidFill>
                  <a:srgbClr val="FFFFFF"/>
                </a:solidFill>
                <a:latin typeface="Arial" pitchFamily="34" charset="0"/>
                <a:cs typeface="Arial" pitchFamily="34" charset="0"/>
              </a:rPr>
              <a:t>hundreds of</a:t>
            </a:r>
            <a:endParaRPr lang="en-US" sz="1200" b="1" dirty="0">
              <a:solidFill>
                <a:srgbClr val="FFFFFF"/>
              </a:solidFill>
              <a:latin typeface="Arial" pitchFamily="34" charset="0"/>
              <a:cs typeface="Arial" pitchFamily="34" charset="0"/>
            </a:endParaRPr>
          </a:p>
          <a:p>
            <a:pPr algn="ctr" fontAlgn="auto">
              <a:spcBef>
                <a:spcPts val="0"/>
              </a:spcBef>
              <a:spcAft>
                <a:spcPts val="0"/>
              </a:spcAft>
            </a:pPr>
            <a:r>
              <a:rPr lang="en-US" sz="1200" b="1" dirty="0">
                <a:solidFill>
                  <a:srgbClr val="FFFFFF"/>
                </a:solidFill>
                <a:latin typeface="Arial" pitchFamily="34" charset="0"/>
                <a:cs typeface="Arial" pitchFamily="34" charset="0"/>
              </a:rPr>
              <a:t>communities are smoke-free </a:t>
            </a:r>
          </a:p>
        </p:txBody>
      </p:sp>
      <p:sp>
        <p:nvSpPr>
          <p:cNvPr id="8" name="AutoShape 11"/>
          <p:cNvSpPr>
            <a:spLocks noChangeArrowheads="1"/>
          </p:cNvSpPr>
          <p:nvPr/>
        </p:nvSpPr>
        <p:spPr bwMode="auto">
          <a:xfrm>
            <a:off x="990600" y="4009417"/>
            <a:ext cx="2057400" cy="685800"/>
          </a:xfrm>
          <a:prstGeom prst="wedgeRectCallout">
            <a:avLst>
              <a:gd name="adj1" fmla="val 24739"/>
              <a:gd name="adj2" fmla="val 169893"/>
            </a:avLst>
          </a:prstGeom>
          <a:solidFill>
            <a:srgbClr val="000099"/>
          </a:solidFill>
          <a:ln w="9525">
            <a:solidFill>
              <a:schemeClr val="tx1"/>
            </a:solidFill>
            <a:miter lim="800000"/>
            <a:headEnd/>
            <a:tailEnd/>
          </a:ln>
        </p:spPr>
        <p:txBody>
          <a:bodyPr wrap="none" anchor="ctr"/>
          <a:lstStyle/>
          <a:p>
            <a:pPr algn="ctr" fontAlgn="auto">
              <a:spcBef>
                <a:spcPts val="0"/>
              </a:spcBef>
              <a:spcAft>
                <a:spcPts val="0"/>
              </a:spcAft>
            </a:pPr>
            <a:r>
              <a:rPr lang="en-US" sz="1100" dirty="0">
                <a:solidFill>
                  <a:srgbClr val="FFFFFF"/>
                </a:solidFill>
                <a:latin typeface="Arial" pitchFamily="34" charset="0"/>
                <a:cs typeface="Arial" pitchFamily="34" charset="0"/>
              </a:rPr>
              <a:t>1996: &lt; 1%</a:t>
            </a:r>
          </a:p>
          <a:p>
            <a:pPr algn="ctr" fontAlgn="auto">
              <a:spcBef>
                <a:spcPts val="0"/>
              </a:spcBef>
              <a:spcAft>
                <a:spcPts val="0"/>
              </a:spcAft>
            </a:pPr>
            <a:r>
              <a:rPr lang="en-US" sz="1100" dirty="0" smtClean="0">
                <a:solidFill>
                  <a:srgbClr val="FFFFFF"/>
                </a:solidFill>
                <a:latin typeface="Arial" pitchFamily="34" charset="0"/>
                <a:cs typeface="Arial" pitchFamily="34" charset="0"/>
              </a:rPr>
              <a:t>Comprehensive smoke-free </a:t>
            </a:r>
            <a:r>
              <a:rPr lang="en-US" sz="1100" dirty="0">
                <a:solidFill>
                  <a:srgbClr val="FFFFFF"/>
                </a:solidFill>
                <a:latin typeface="Arial" pitchFamily="34" charset="0"/>
                <a:cs typeface="Arial" pitchFamily="34" charset="0"/>
              </a:rPr>
              <a:t>laws </a:t>
            </a:r>
            <a:endParaRPr lang="en-US" sz="1100" dirty="0" smtClean="0">
              <a:solidFill>
                <a:srgbClr val="FFFFFF"/>
              </a:solidFill>
              <a:latin typeface="Arial" pitchFamily="34" charset="0"/>
              <a:cs typeface="Arial" pitchFamily="34" charset="0"/>
            </a:endParaRPr>
          </a:p>
          <a:p>
            <a:pPr algn="ctr" fontAlgn="auto">
              <a:spcBef>
                <a:spcPts val="0"/>
              </a:spcBef>
              <a:spcAft>
                <a:spcPts val="0"/>
              </a:spcAft>
            </a:pPr>
            <a:r>
              <a:rPr lang="en-US" sz="1100" dirty="0" smtClean="0">
                <a:solidFill>
                  <a:srgbClr val="FFFFFF"/>
                </a:solidFill>
                <a:latin typeface="Arial" pitchFamily="34" charset="0"/>
                <a:cs typeface="Arial" pitchFamily="34" charset="0"/>
              </a:rPr>
              <a:t>in 7 communities </a:t>
            </a:r>
            <a:r>
              <a:rPr lang="en-US" sz="1100" dirty="0">
                <a:solidFill>
                  <a:srgbClr val="FFFFFF"/>
                </a:solidFill>
                <a:latin typeface="Arial" pitchFamily="34" charset="0"/>
                <a:cs typeface="Arial" pitchFamily="34" charset="0"/>
              </a:rPr>
              <a:t>nationwide</a:t>
            </a:r>
          </a:p>
        </p:txBody>
      </p:sp>
      <p:sp>
        <p:nvSpPr>
          <p:cNvPr id="9" name="AutoShape 10"/>
          <p:cNvSpPr>
            <a:spLocks noChangeArrowheads="1"/>
          </p:cNvSpPr>
          <p:nvPr/>
        </p:nvSpPr>
        <p:spPr bwMode="auto">
          <a:xfrm>
            <a:off x="3276600" y="3200400"/>
            <a:ext cx="2209800" cy="914400"/>
          </a:xfrm>
          <a:prstGeom prst="wedgeRectCallout">
            <a:avLst>
              <a:gd name="adj1" fmla="val -13742"/>
              <a:gd name="adj2" fmla="val 192944"/>
            </a:avLst>
          </a:prstGeom>
          <a:solidFill>
            <a:srgbClr val="000099"/>
          </a:solidFill>
          <a:ln w="9525">
            <a:solidFill>
              <a:schemeClr val="tx1"/>
            </a:solidFill>
            <a:miter lim="800000"/>
            <a:headEnd/>
            <a:tailEnd/>
          </a:ln>
        </p:spPr>
        <p:txBody>
          <a:bodyPr wrap="none" anchor="ctr"/>
          <a:lstStyle/>
          <a:p>
            <a:pPr algn="ctr" fontAlgn="auto">
              <a:spcBef>
                <a:spcPts val="0"/>
              </a:spcBef>
              <a:spcAft>
                <a:spcPts val="0"/>
              </a:spcAft>
            </a:pPr>
            <a:r>
              <a:rPr lang="en-US" sz="1100" dirty="0">
                <a:solidFill>
                  <a:srgbClr val="FFFFFF"/>
                </a:solidFill>
                <a:latin typeface="Arial" pitchFamily="34" charset="0"/>
                <a:cs typeface="Arial" pitchFamily="34" charset="0"/>
              </a:rPr>
              <a:t>11/27/2002: </a:t>
            </a:r>
            <a:r>
              <a:rPr lang="en-US" sz="1100" dirty="0" smtClean="0">
                <a:solidFill>
                  <a:srgbClr val="FFFFFF"/>
                </a:solidFill>
                <a:latin typeface="Arial" pitchFamily="34" charset="0"/>
                <a:cs typeface="Arial" pitchFamily="34" charset="0"/>
              </a:rPr>
              <a:t>3</a:t>
            </a:r>
            <a:r>
              <a:rPr lang="en-US" sz="1100" dirty="0">
                <a:solidFill>
                  <a:srgbClr val="FFFFFF"/>
                </a:solidFill>
                <a:latin typeface="Arial" pitchFamily="34" charset="0"/>
                <a:cs typeface="Arial" pitchFamily="34" charset="0"/>
              </a:rPr>
              <a:t>%</a:t>
            </a:r>
          </a:p>
          <a:p>
            <a:pPr algn="ctr" fontAlgn="auto">
              <a:spcBef>
                <a:spcPts val="0"/>
              </a:spcBef>
              <a:spcAft>
                <a:spcPts val="0"/>
              </a:spcAft>
            </a:pPr>
            <a:r>
              <a:rPr lang="en-US" sz="1100" dirty="0">
                <a:solidFill>
                  <a:srgbClr val="FFFFFF"/>
                </a:solidFill>
                <a:latin typeface="Arial" pitchFamily="34" charset="0"/>
                <a:cs typeface="Arial" pitchFamily="34" charset="0"/>
              </a:rPr>
              <a:t>DE becomes </a:t>
            </a:r>
            <a:r>
              <a:rPr lang="en-US" sz="1100" dirty="0" smtClean="0">
                <a:solidFill>
                  <a:srgbClr val="FFFFFF"/>
                </a:solidFill>
                <a:latin typeface="Arial" pitchFamily="34" charset="0"/>
                <a:cs typeface="Arial" pitchFamily="34" charset="0"/>
              </a:rPr>
              <a:t>1</a:t>
            </a:r>
            <a:r>
              <a:rPr lang="en-US" sz="1100" baseline="30000" dirty="0" smtClean="0">
                <a:solidFill>
                  <a:srgbClr val="FFFFFF"/>
                </a:solidFill>
                <a:latin typeface="Arial" pitchFamily="34" charset="0"/>
                <a:cs typeface="Arial" pitchFamily="34" charset="0"/>
              </a:rPr>
              <a:t>st</a:t>
            </a:r>
            <a:r>
              <a:rPr lang="en-US" sz="1100" dirty="0" smtClean="0">
                <a:solidFill>
                  <a:srgbClr val="FFFFFF"/>
                </a:solidFill>
                <a:latin typeface="Arial" pitchFamily="34" charset="0"/>
                <a:cs typeface="Arial" pitchFamily="34" charset="0"/>
              </a:rPr>
              <a:t> smoke-free state </a:t>
            </a:r>
          </a:p>
          <a:p>
            <a:pPr algn="ctr" fontAlgn="auto">
              <a:spcBef>
                <a:spcPts val="0"/>
              </a:spcBef>
              <a:spcAft>
                <a:spcPts val="0"/>
              </a:spcAft>
            </a:pPr>
            <a:r>
              <a:rPr lang="en-US" sz="1100" dirty="0" smtClean="0">
                <a:solidFill>
                  <a:srgbClr val="FFFFFF"/>
                </a:solidFill>
                <a:latin typeface="Arial" pitchFamily="34" charset="0"/>
                <a:cs typeface="Arial" pitchFamily="34" charset="0"/>
              </a:rPr>
              <a:t>in all workplaces,</a:t>
            </a:r>
          </a:p>
          <a:p>
            <a:pPr algn="ctr" fontAlgn="auto">
              <a:spcBef>
                <a:spcPts val="0"/>
              </a:spcBef>
              <a:spcAft>
                <a:spcPts val="0"/>
              </a:spcAft>
            </a:pPr>
            <a:r>
              <a:rPr lang="en-US" sz="1100" dirty="0" smtClean="0">
                <a:solidFill>
                  <a:srgbClr val="FFFFFF"/>
                </a:solidFill>
                <a:latin typeface="Arial" pitchFamily="34" charset="0"/>
                <a:cs typeface="Arial" pitchFamily="34" charset="0"/>
              </a:rPr>
              <a:t> restaurants and bars</a:t>
            </a:r>
            <a:endParaRPr lang="en-US" sz="11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9672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90600" y="76200"/>
            <a:ext cx="8153400" cy="1143000"/>
          </a:xfrm>
        </p:spPr>
        <p:txBody>
          <a:bodyPr/>
          <a:lstStyle/>
          <a:p>
            <a:r>
              <a:rPr lang="en-US" altLang="en-US" sz="3000" dirty="0">
                <a:latin typeface="Arial" panose="020B0604020202020204" pitchFamily="34" charset="0"/>
                <a:cs typeface="Arial" panose="020B0604020202020204" pitchFamily="34" charset="0"/>
              </a:rPr>
              <a:t>Total Annual State Tobacco Prevention </a:t>
            </a:r>
            <a:r>
              <a:rPr lang="en-US" altLang="en-US" sz="3000" dirty="0" smtClean="0">
                <a:latin typeface="Arial" panose="020B0604020202020204" pitchFamily="34" charset="0"/>
                <a:cs typeface="Arial" panose="020B0604020202020204" pitchFamily="34" charset="0"/>
              </a:rPr>
              <a:t>Spending, FY1999 </a:t>
            </a:r>
            <a:r>
              <a:rPr lang="en-US" altLang="en-US" sz="3000" dirty="0">
                <a:latin typeface="Arial" panose="020B0604020202020204" pitchFamily="34" charset="0"/>
                <a:cs typeface="Arial" panose="020B0604020202020204" pitchFamily="34" charset="0"/>
              </a:rPr>
              <a:t>- </a:t>
            </a:r>
            <a:r>
              <a:rPr lang="en-US" altLang="en-US" sz="3000" dirty="0" smtClean="0">
                <a:latin typeface="Arial" panose="020B0604020202020204" pitchFamily="34" charset="0"/>
                <a:cs typeface="Arial" panose="020B0604020202020204" pitchFamily="34" charset="0"/>
              </a:rPr>
              <a:t>FY2018</a:t>
            </a:r>
            <a:endParaRPr lang="en-US" altLang="en-US" sz="3000" dirty="0">
              <a:latin typeface="Arial" panose="020B0604020202020204" pitchFamily="34" charset="0"/>
              <a:cs typeface="Arial" panose="020B0604020202020204" pitchFamily="34" charset="0"/>
            </a:endParaRPr>
          </a:p>
        </p:txBody>
      </p:sp>
      <p:sp>
        <p:nvSpPr>
          <p:cNvPr id="2053" name="Text Box 5"/>
          <p:cNvSpPr txBox="1">
            <a:spLocks noChangeArrowheads="1"/>
          </p:cNvSpPr>
          <p:nvPr/>
        </p:nvSpPr>
        <p:spPr bwMode="auto">
          <a:xfrm>
            <a:off x="190500" y="600075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a:t>Only 3 states – AZ, CA and MA - spent any money on tobacco prevention prior to 1999. Settlement payments to states began in 1999. All states were receiving payments by 2001. Funding amounts only include state funds.</a:t>
            </a:r>
          </a:p>
        </p:txBody>
      </p:sp>
      <p:sp>
        <p:nvSpPr>
          <p:cNvPr id="2054" name="TextBox 1"/>
          <p:cNvSpPr txBox="1">
            <a:spLocks noChangeArrowheads="1"/>
          </p:cNvSpPr>
          <p:nvPr/>
        </p:nvSpPr>
        <p:spPr bwMode="auto">
          <a:xfrm>
            <a:off x="190500" y="6381750"/>
            <a:ext cx="7310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dirty="0"/>
              <a:t>* State spending for FY16 includes $13.7 million for Pennsylvania that was not available for the 2015 Broken Promises Report.</a:t>
            </a:r>
          </a:p>
        </p:txBody>
      </p:sp>
      <p:graphicFrame>
        <p:nvGraphicFramePr>
          <p:cNvPr id="3" name="Object 2"/>
          <p:cNvGraphicFramePr>
            <a:graphicFrameLocks noGrp="1" noChangeAspect="1"/>
          </p:cNvGraphicFramePr>
          <p:nvPr/>
        </p:nvGraphicFramePr>
        <p:xfrm>
          <a:off x="-9525" y="1219200"/>
          <a:ext cx="8956675" cy="5191125"/>
        </p:xfrm>
        <a:graphic>
          <a:graphicData uri="http://schemas.openxmlformats.org/presentationml/2006/ole">
            <mc:AlternateContent xmlns:mc="http://schemas.openxmlformats.org/markup-compatibility/2006">
              <mc:Choice xmlns:v="urn:schemas-microsoft-com:vml" Requires="v">
                <p:oleObj spid="_x0000_s8195" name="Worksheet" r:id="rId4" imgW="8505946" imgH="4933980" progId="Excel.Sheet.8">
                  <p:embed/>
                </p:oleObj>
              </mc:Choice>
              <mc:Fallback>
                <p:oleObj name="Worksheet" r:id="rId4" imgW="8505946" imgH="493398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19200"/>
                        <a:ext cx="89566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62112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Arial" panose="020B0604020202020204" pitchFamily="34" charset="0"/>
                <a:cs typeface="Arial" panose="020B0604020202020204" pitchFamily="34" charset="0"/>
              </a:rPr>
              <a:t>Acceleration of Action at the</a:t>
            </a:r>
            <a:br>
              <a:rPr lang="en-US" sz="3400" b="1" dirty="0">
                <a:latin typeface="Arial" panose="020B0604020202020204" pitchFamily="34" charset="0"/>
                <a:cs typeface="Arial" panose="020B0604020202020204" pitchFamily="34" charset="0"/>
              </a:rPr>
            </a:br>
            <a:r>
              <a:rPr lang="en-US" sz="3400" b="1" dirty="0">
                <a:latin typeface="Arial" panose="020B0604020202020204" pitchFamily="34" charset="0"/>
                <a:cs typeface="Arial" panose="020B0604020202020204" pitchFamily="34" charset="0"/>
              </a:rPr>
              <a:t>National Level since 2009</a:t>
            </a: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latin typeface="Arial" panose="020B0604020202020204" pitchFamily="34" charset="0"/>
                <a:cs typeface="Arial" panose="020B0604020202020204" pitchFamily="34" charset="0"/>
              </a:rPr>
              <a:pPr>
                <a:defRPr/>
              </a:pPr>
              <a:t>23</a:t>
            </a:fld>
            <a:endParaRPr lang="en-US" dirty="0">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152400" y="1295400"/>
            <a:ext cx="8915400" cy="5257800"/>
          </a:xfrm>
        </p:spPr>
        <p:txBody>
          <a:bodyPr/>
          <a:lstStyle/>
          <a:p>
            <a:pPr>
              <a:spcBef>
                <a:spcPts val="768"/>
              </a:spcBef>
            </a:pPr>
            <a:r>
              <a:rPr lang="en-US" altLang="en-US" sz="2400" dirty="0" smtClean="0">
                <a:latin typeface="Arial" panose="020B0604020202020204" pitchFamily="34" charset="0"/>
                <a:cs typeface="Arial" panose="020B0604020202020204" pitchFamily="34" charset="0"/>
              </a:rPr>
              <a:t>2009 Tobacco Control Act – limited marketing, banned flavored cigarettes, increased youth access enforcement.</a:t>
            </a:r>
          </a:p>
          <a:p>
            <a:pPr>
              <a:spcBef>
                <a:spcPts val="768"/>
              </a:spcBef>
            </a:pPr>
            <a:r>
              <a:rPr lang="en-US" altLang="en-US" sz="2400" dirty="0">
                <a:latin typeface="Arial" panose="020B0604020202020204" pitchFamily="34" charset="0"/>
                <a:cs typeface="Arial" panose="020B0604020202020204" pitchFamily="34" charset="0"/>
              </a:rPr>
              <a:t>2009 – 61.5</a:t>
            </a:r>
            <a:r>
              <a:rPr lang="en-US" altLang="en-US" sz="2400" dirty="0" smtClean="0">
                <a:latin typeface="Arial" panose="020B0604020202020204" pitchFamily="34" charset="0"/>
                <a:cs typeface="Arial" panose="020B0604020202020204" pitchFamily="34" charset="0"/>
              </a:rPr>
              <a:t>₵ increase in the federal excise tax</a:t>
            </a:r>
          </a:p>
          <a:p>
            <a:pPr>
              <a:spcBef>
                <a:spcPts val="768"/>
              </a:spcBef>
            </a:pPr>
            <a:r>
              <a:rPr lang="en-US" altLang="en-US" sz="2400" dirty="0" smtClean="0">
                <a:latin typeface="Arial" panose="020B0604020202020204" pitchFamily="34" charset="0"/>
                <a:cs typeface="Arial" panose="020B0604020202020204" pitchFamily="34" charset="0"/>
              </a:rPr>
              <a:t>2009 – PACT Act – limited mail order and internet sales</a:t>
            </a:r>
          </a:p>
          <a:p>
            <a:pPr>
              <a:spcBef>
                <a:spcPts val="768"/>
              </a:spcBef>
            </a:pPr>
            <a:r>
              <a:rPr lang="en-US" altLang="en-US" sz="2400" dirty="0" smtClean="0">
                <a:latin typeface="Arial" panose="020B0604020202020204" pitchFamily="34" charset="0"/>
                <a:cs typeface="Arial" panose="020B0604020202020204" pitchFamily="34" charset="0"/>
              </a:rPr>
              <a:t>Unprecedented mass media – each of which produced measurable and meaningful results</a:t>
            </a:r>
          </a:p>
          <a:p>
            <a:pPr lvl="1"/>
            <a:r>
              <a:rPr lang="en-US" altLang="en-US" sz="2200" dirty="0" smtClean="0">
                <a:latin typeface="Arial" panose="020B0604020202020204" pitchFamily="34" charset="0"/>
                <a:cs typeface="Arial" panose="020B0604020202020204" pitchFamily="34" charset="0"/>
              </a:rPr>
              <a:t>CDC – multi-year </a:t>
            </a:r>
            <a:r>
              <a:rPr lang="en-US" altLang="en-US" sz="2200" i="1" dirty="0" smtClean="0">
                <a:latin typeface="Arial" panose="020B0604020202020204" pitchFamily="34" charset="0"/>
                <a:cs typeface="Arial" panose="020B0604020202020204" pitchFamily="34" charset="0"/>
              </a:rPr>
              <a:t>Tips From Former Smokers</a:t>
            </a:r>
            <a:r>
              <a:rPr lang="en-US" altLang="en-US" sz="2200" dirty="0" smtClean="0">
                <a:latin typeface="Arial" panose="020B0604020202020204" pitchFamily="34" charset="0"/>
                <a:cs typeface="Arial" panose="020B0604020202020204" pitchFamily="34" charset="0"/>
              </a:rPr>
              <a:t> campaign </a:t>
            </a:r>
          </a:p>
          <a:p>
            <a:pPr lvl="1"/>
            <a:r>
              <a:rPr lang="en-US" altLang="en-US" sz="2200" dirty="0" smtClean="0">
                <a:latin typeface="Arial" panose="020B0604020202020204" pitchFamily="34" charset="0"/>
                <a:cs typeface="Arial" panose="020B0604020202020204" pitchFamily="34" charset="0"/>
              </a:rPr>
              <a:t>FDA – </a:t>
            </a:r>
            <a:r>
              <a:rPr lang="ja-JP" altLang="en-US" sz="2200" dirty="0" smtClean="0">
                <a:latin typeface="Arial" panose="020B0604020202020204" pitchFamily="34" charset="0"/>
                <a:cs typeface="Arial" panose="020B0604020202020204" pitchFamily="34" charset="0"/>
              </a:rPr>
              <a:t>“</a:t>
            </a:r>
            <a:r>
              <a:rPr lang="en-US" altLang="ja-JP" sz="2200" dirty="0" smtClean="0">
                <a:latin typeface="Arial" panose="020B0604020202020204" pitchFamily="34" charset="0"/>
                <a:cs typeface="Arial" panose="020B0604020202020204" pitchFamily="34" charset="0"/>
              </a:rPr>
              <a:t>The Real Cost</a:t>
            </a:r>
            <a:r>
              <a:rPr lang="ja-JP" altLang="en-US" sz="2200" dirty="0" smtClean="0">
                <a:latin typeface="Arial" panose="020B0604020202020204" pitchFamily="34" charset="0"/>
                <a:cs typeface="Arial" panose="020B0604020202020204" pitchFamily="34" charset="0"/>
              </a:rPr>
              <a:t>”</a:t>
            </a:r>
            <a:r>
              <a:rPr lang="en-US" altLang="ja-JP" sz="2200" dirty="0" smtClean="0">
                <a:latin typeface="Arial" panose="020B0604020202020204" pitchFamily="34" charset="0"/>
                <a:cs typeface="Arial" panose="020B0604020202020204" pitchFamily="34" charset="0"/>
              </a:rPr>
              <a:t> youth tobacco prevention campaigns</a:t>
            </a:r>
          </a:p>
          <a:p>
            <a:pPr lvl="1"/>
            <a:r>
              <a:rPr lang="en-US" altLang="en-US" sz="2200" dirty="0" smtClean="0">
                <a:latin typeface="Arial" panose="020B0604020202020204" pitchFamily="34" charset="0"/>
                <a:cs typeface="Arial" panose="020B0604020202020204" pitchFamily="34" charset="0"/>
              </a:rPr>
              <a:t>Truth Initiative – re-invigoration of Truth mass media campaigns</a:t>
            </a:r>
          </a:p>
          <a:p>
            <a:pPr algn="ctr">
              <a:spcBef>
                <a:spcPts val="1200"/>
              </a:spcBef>
              <a:buFontTx/>
              <a:buNone/>
            </a:pPr>
            <a:r>
              <a:rPr lang="en-US" altLang="en-US" sz="2350" b="1" dirty="0" smtClean="0">
                <a:latin typeface="Arial" panose="020B0604020202020204" pitchFamily="34" charset="0"/>
                <a:cs typeface="Arial" panose="020B0604020202020204" pitchFamily="34" charset="0"/>
              </a:rPr>
              <a:t>CTFK played a leading role in each of these efforts.  Today we play a leading role in advocating to FDA to fully implement the law and defending CDC’s Tobacco Program</a:t>
            </a:r>
          </a:p>
        </p:txBody>
      </p:sp>
    </p:spTree>
    <p:extLst>
      <p:ext uri="{BB962C8B-B14F-4D97-AF65-F5344CB8AC3E}">
        <p14:creationId xmlns:p14="http://schemas.microsoft.com/office/powerpoint/2010/main" val="2928283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295400"/>
            <a:ext cx="7391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905000"/>
            <a:ext cx="84391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6200"/>
            <a:ext cx="6553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 Arrow 1"/>
          <p:cNvSpPr>
            <a:spLocks noChangeArrowheads="1"/>
          </p:cNvSpPr>
          <p:nvPr/>
        </p:nvSpPr>
        <p:spPr bwMode="auto">
          <a:xfrm rot="-1847337">
            <a:off x="6564313" y="5157788"/>
            <a:ext cx="363537" cy="579437"/>
          </a:xfrm>
          <a:prstGeom prst="upArrow">
            <a:avLst>
              <a:gd name="adj1" fmla="val 50000"/>
              <a:gd name="adj2" fmla="val 50171"/>
            </a:avLst>
          </a:prstGeom>
          <a:solidFill>
            <a:srgbClr val="2D2D8A"/>
          </a:solidFill>
          <a:ln w="38100">
            <a:solidFill>
              <a:schemeClr val="bg1"/>
            </a:solidFill>
            <a:miter lim="800000"/>
            <a:headEnd/>
            <a:tailEnd/>
          </a:ln>
          <a:effectLst>
            <a:outerShdw blurRad="40000" dist="20000" dir="5400000" rotWithShape="0">
              <a:srgbClr val="000000">
                <a:alpha val="37999"/>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414813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507" y="-152400"/>
            <a:ext cx="7864475" cy="1600200"/>
          </a:xfrm>
        </p:spPr>
        <p:txBody>
          <a:bodyPr/>
          <a:lstStyle/>
          <a:p>
            <a:r>
              <a:rPr lang="en-US" sz="2800" dirty="0"/>
              <a:t>High School Tobacco Use – Proof of What is Possible</a:t>
            </a:r>
            <a:br>
              <a:rPr lang="en-US" sz="2800" dirty="0"/>
            </a:br>
            <a:r>
              <a:rPr lang="en-US" sz="2800" dirty="0"/>
              <a:t> - </a:t>
            </a:r>
            <a:r>
              <a:rPr lang="en-US" sz="2400" dirty="0"/>
              <a:t>In Each the Greatest Decline Was </a:t>
            </a:r>
            <a:r>
              <a:rPr lang="en-US" sz="2400" dirty="0" smtClean="0"/>
              <a:t>Since 2009</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1796220"/>
              </p:ext>
            </p:extLst>
          </p:nvPr>
        </p:nvGraphicFramePr>
        <p:xfrm>
          <a:off x="609600" y="1524000"/>
          <a:ext cx="8001000" cy="4248382"/>
        </p:xfrm>
        <a:graphic>
          <a:graphicData uri="http://schemas.openxmlformats.org/drawingml/2006/table">
            <a:tbl>
              <a:tblPr firstCol="1" bandRow="1">
                <a:tableStyleId>{69012ECD-51FC-41F1-AA8D-1B2483CD663E}</a:tableStyleId>
              </a:tblPr>
              <a:tblGrid>
                <a:gridCol w="2269118"/>
                <a:gridCol w="1972402"/>
                <a:gridCol w="1909314"/>
                <a:gridCol w="1850166"/>
              </a:tblGrid>
              <a:tr h="380290">
                <a:tc>
                  <a:txBody>
                    <a:bodyPr/>
                    <a:lstStyle/>
                    <a:p>
                      <a:pPr marL="0" marR="0">
                        <a:spcBef>
                          <a:spcPts val="0"/>
                        </a:spcBef>
                        <a:spcAft>
                          <a:spcPts val="0"/>
                        </a:spcAft>
                      </a:pPr>
                      <a:r>
                        <a:rPr lang="en-US" sz="1600" b="1" dirty="0">
                          <a:effectLst/>
                        </a:rPr>
                        <a:t> </a:t>
                      </a:r>
                      <a:endParaRPr lang="en-US" sz="1600" b="1"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3">
                  <a:txBody>
                    <a:bodyPr/>
                    <a:lstStyle/>
                    <a:p>
                      <a:pPr marL="0" marR="0" algn="ctr">
                        <a:spcBef>
                          <a:spcPts val="0"/>
                        </a:spcBef>
                        <a:spcAft>
                          <a:spcPts val="0"/>
                        </a:spcAft>
                      </a:pPr>
                      <a:r>
                        <a:rPr lang="en-US" sz="1600" b="1" dirty="0">
                          <a:effectLst/>
                        </a:rPr>
                        <a:t>Cigarette Use</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pPr marL="0" marR="0" algn="ctr">
                        <a:spcBef>
                          <a:spcPts val="0"/>
                        </a:spcBef>
                        <a:spcAft>
                          <a:spcPts val="0"/>
                        </a:spcAft>
                      </a:pP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08463">
                <a:tc>
                  <a:txBody>
                    <a:bodyPr/>
                    <a:lstStyle/>
                    <a:p>
                      <a:pPr marL="0" marR="0">
                        <a:spcBef>
                          <a:spcPts val="0"/>
                        </a:spcBef>
                        <a:spcAft>
                          <a:spcPts val="0"/>
                        </a:spcAft>
                      </a:pPr>
                      <a:r>
                        <a:rPr lang="en-US" sz="1600" b="1" dirty="0">
                          <a:effectLst/>
                        </a:rPr>
                        <a:t> </a:t>
                      </a:r>
                      <a:endParaRPr lang="en-US" sz="1600" b="1"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600" b="1" dirty="0">
                          <a:effectLst/>
                        </a:rPr>
                        <a:t>2000 </a:t>
                      </a:r>
                      <a:r>
                        <a:rPr lang="en-US" sz="1600" b="1" dirty="0" smtClean="0">
                          <a:effectLst/>
                        </a:rPr>
                        <a:t>– 2001</a:t>
                      </a:r>
                    </a:p>
                    <a:p>
                      <a:pPr marL="0" marR="0" algn="ctr">
                        <a:spcBef>
                          <a:spcPts val="0"/>
                        </a:spcBef>
                        <a:spcAft>
                          <a:spcPts val="0"/>
                        </a:spcAft>
                      </a:pPr>
                      <a:r>
                        <a:rPr lang="en-US" sz="1600" b="1" dirty="0" smtClean="0">
                          <a:effectLst/>
                          <a:latin typeface="+mj-lt"/>
                          <a:ea typeface="Calibri"/>
                        </a:rPr>
                        <a:t>High School Rate</a:t>
                      </a:r>
                      <a:endParaRPr lang="en-US" sz="1600" b="1"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rPr>
                        <a:t>2015 – 2017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Calibri"/>
                          <a:cs typeface="+mn-cs"/>
                        </a:rPr>
                        <a:t>High School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600" b="1" dirty="0" smtClean="0">
                          <a:effectLst/>
                          <a:latin typeface="+mj-lt"/>
                          <a:ea typeface="Calibri"/>
                        </a:rPr>
                        <a:t>Percent Decline</a:t>
                      </a:r>
                      <a:endParaRPr lang="en-US" sz="1600" b="1"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62181">
                <a:tc>
                  <a:txBody>
                    <a:bodyPr/>
                    <a:lstStyle/>
                    <a:p>
                      <a:pPr marL="0" marR="0">
                        <a:spcBef>
                          <a:spcPts val="0"/>
                        </a:spcBef>
                        <a:spcAft>
                          <a:spcPts val="0"/>
                        </a:spcAft>
                      </a:pPr>
                      <a:r>
                        <a:rPr lang="en-US" sz="1600" dirty="0">
                          <a:effectLst/>
                        </a:rPr>
                        <a:t>New York</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rPr>
                        <a:t>27.1%</a:t>
                      </a:r>
                      <a:endParaRPr lang="en-US" sz="1600"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4.3%</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84</a:t>
                      </a:r>
                      <a:r>
                        <a:rPr lang="en-US" sz="1600" b="1" dirty="0" smtClean="0">
                          <a:effectLst/>
                        </a:rPr>
                        <a:t>%</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Rhode Island</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24.8%</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4.8%</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81</a:t>
                      </a:r>
                      <a:r>
                        <a:rPr lang="en-US" sz="1600" b="1" dirty="0" smtClean="0">
                          <a:effectLst/>
                        </a:rPr>
                        <a:t>%</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Florida</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22.6%</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4.2%</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effectLst/>
                        </a:rPr>
                        <a:t>81%</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smtClean="0">
                          <a:effectLst/>
                          <a:latin typeface="+mj-lt"/>
                          <a:ea typeface="Calibri"/>
                        </a:rPr>
                        <a:t>California</a:t>
                      </a:r>
                      <a:endParaRPr lang="en-US" sz="1600"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mj-lt"/>
                          <a:ea typeface="Calibri"/>
                        </a:rPr>
                        <a:t>21.6%</a:t>
                      </a:r>
                      <a:endParaRPr lang="en-US" sz="1600"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latin typeface="+mj-lt"/>
                          <a:ea typeface="Calibri"/>
                        </a:rPr>
                        <a:t>4.3%</a:t>
                      </a:r>
                      <a:endParaRPr lang="en-US" sz="1600"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effectLst/>
                          <a:latin typeface="+mj-lt"/>
                          <a:ea typeface="Calibri"/>
                        </a:rPr>
                        <a:t>80%</a:t>
                      </a:r>
                      <a:endParaRPr lang="en-US" sz="1600" b="1" dirty="0">
                        <a:effectLst/>
                        <a:latin typeface="+mj-lt"/>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Wisconsin</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32.9%</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8.1%</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75</a:t>
                      </a:r>
                      <a:r>
                        <a:rPr lang="en-US" sz="1600" b="1" dirty="0" smtClean="0">
                          <a:effectLst/>
                        </a:rPr>
                        <a:t>%</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Massachusetts</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26%</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7</a:t>
                      </a:r>
                      <a:r>
                        <a:rPr lang="en-US" sz="1600" dirty="0" smtClean="0">
                          <a:effectLst/>
                        </a:rPr>
                        <a:t>.7</a:t>
                      </a:r>
                      <a:r>
                        <a:rPr lang="en-US" sz="1600" dirty="0">
                          <a:effectLst/>
                        </a:rPr>
                        <a:t>%</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70</a:t>
                      </a:r>
                      <a:r>
                        <a:rPr lang="en-US" sz="1600" b="1" dirty="0" smtClean="0">
                          <a:effectLst/>
                        </a:rPr>
                        <a:t>%</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Nevada</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25.2%</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7.5%</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effectLst/>
                        </a:rPr>
                        <a:t>70</a:t>
                      </a:r>
                      <a:r>
                        <a:rPr lang="en-US" sz="1600" b="1" dirty="0" smtClean="0">
                          <a:effectLst/>
                        </a:rPr>
                        <a:t>%</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dirty="0">
                          <a:effectLst/>
                        </a:rPr>
                        <a:t>Minnesota</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effectLst/>
                        </a:rPr>
                        <a:t>32.4%</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smtClean="0">
                          <a:effectLst/>
                        </a:rPr>
                        <a:t>9.6%</a:t>
                      </a:r>
                      <a:endParaRPr lang="en-US" sz="1600"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effectLst/>
                        </a:rPr>
                        <a:t>70%</a:t>
                      </a:r>
                      <a:endParaRPr lang="en-US" sz="1600" b="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62181">
                <a:tc>
                  <a:txBody>
                    <a:bodyPr/>
                    <a:lstStyle/>
                    <a:p>
                      <a:pPr marL="0" marR="0">
                        <a:spcBef>
                          <a:spcPts val="0"/>
                        </a:spcBef>
                        <a:spcAft>
                          <a:spcPts val="0"/>
                        </a:spcAft>
                      </a:pPr>
                      <a:r>
                        <a:rPr lang="en-US" sz="1600" b="1" i="1" dirty="0">
                          <a:effectLst/>
                        </a:rPr>
                        <a:t>US</a:t>
                      </a:r>
                      <a:endParaRPr lang="en-US" sz="1600" b="1" i="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effectLst/>
                        </a:rPr>
                        <a:t>28.0%</a:t>
                      </a:r>
                      <a:endParaRPr lang="en-US" sz="1600" b="1" i="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effectLst/>
                        </a:rPr>
                        <a:t>8.0%</a:t>
                      </a:r>
                      <a:endParaRPr lang="en-US" sz="1600" b="1" i="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i="1" dirty="0" smtClean="0">
                          <a:effectLst/>
                        </a:rPr>
                        <a:t>71%</a:t>
                      </a:r>
                      <a:endParaRPr lang="en-US" sz="1600" b="1" i="1" dirty="0">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25</a:t>
            </a:fld>
            <a:endParaRPr lang="en-US">
              <a:solidFill>
                <a:prstClr val="black">
                  <a:tint val="75000"/>
                </a:prstClr>
              </a:solidFill>
            </a:endParaRPr>
          </a:p>
        </p:txBody>
      </p:sp>
      <p:sp>
        <p:nvSpPr>
          <p:cNvPr id="6" name="TextBox 5"/>
          <p:cNvSpPr txBox="1"/>
          <p:nvPr/>
        </p:nvSpPr>
        <p:spPr>
          <a:xfrm>
            <a:off x="228598" y="5867400"/>
            <a:ext cx="8458202" cy="584775"/>
          </a:xfrm>
          <a:prstGeom prst="rect">
            <a:avLst/>
          </a:prstGeom>
          <a:noFill/>
        </p:spPr>
        <p:txBody>
          <a:bodyPr wrap="square" rtlCol="0">
            <a:spAutoFit/>
          </a:bodyPr>
          <a:lstStyle/>
          <a:p>
            <a:r>
              <a:rPr lang="en-US" sz="1600" dirty="0" smtClean="0">
                <a:latin typeface="+mj-lt"/>
              </a:rPr>
              <a:t>NY, FL, WI, US from Youth Tobacco Survey. MA, NV, RI, US from Youth Risk Behavior Survey (YRBS). CA from CA Student Tobacco Survey.</a:t>
            </a:r>
          </a:p>
        </p:txBody>
      </p:sp>
    </p:spTree>
    <p:extLst>
      <p:ext uri="{BB962C8B-B14F-4D97-AF65-F5344CB8AC3E}">
        <p14:creationId xmlns:p14="http://schemas.microsoft.com/office/powerpoint/2010/main" val="172343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219200"/>
            <a:ext cx="8839200" cy="5287963"/>
          </a:xfrm>
        </p:spPr>
        <p:txBody>
          <a:bodyPr/>
          <a:lstStyle/>
          <a:p>
            <a:pPr marL="0" indent="0" algn="ctr">
              <a:buNone/>
            </a:pPr>
            <a:r>
              <a:rPr lang="en-US" b="1" dirty="0" smtClean="0">
                <a:cs typeface="Arial" panose="020B0604020202020204" pitchFamily="34" charset="0"/>
              </a:rPr>
              <a:t>Three Broad Categories</a:t>
            </a:r>
          </a:p>
          <a:p>
            <a:pPr marL="0" indent="0" algn="ctr">
              <a:buNone/>
            </a:pPr>
            <a:endParaRPr lang="en-US" sz="2000" b="1" dirty="0">
              <a:cs typeface="Arial" panose="020B0604020202020204" pitchFamily="34" charset="0"/>
            </a:endParaRPr>
          </a:p>
          <a:p>
            <a:pPr marL="514350" indent="-514350">
              <a:buFont typeface="+mj-lt"/>
              <a:buAutoNum type="arabicPeriod"/>
            </a:pPr>
            <a:r>
              <a:rPr lang="en-US" b="1" dirty="0" smtClean="0">
                <a:cs typeface="Arial" panose="020B0604020202020204" pitchFamily="34" charset="0"/>
              </a:rPr>
              <a:t>Who Smokes Has Changed – with Real Consequences</a:t>
            </a:r>
          </a:p>
          <a:p>
            <a:pPr marL="514350" indent="-514350">
              <a:buFont typeface="+mj-lt"/>
              <a:buAutoNum type="arabicPeriod"/>
            </a:pPr>
            <a:endParaRPr lang="en-US" sz="1800" b="1" dirty="0" smtClean="0">
              <a:cs typeface="Arial" panose="020B0604020202020204" pitchFamily="34" charset="0"/>
            </a:endParaRPr>
          </a:p>
          <a:p>
            <a:pPr marL="514350" indent="-514350">
              <a:buFont typeface="+mj-lt"/>
              <a:buAutoNum type="arabicPeriod"/>
            </a:pPr>
            <a:r>
              <a:rPr lang="en-US" b="1" dirty="0" smtClean="0">
                <a:cs typeface="Arial" panose="020B0604020202020204" pitchFamily="34" charset="0"/>
              </a:rPr>
              <a:t>The Emerging Threat of Other Tobacco Products and Poly Tobacco Use</a:t>
            </a:r>
          </a:p>
          <a:p>
            <a:pPr marL="514350" indent="-514350">
              <a:buFont typeface="+mj-lt"/>
              <a:buAutoNum type="arabicPeriod"/>
            </a:pPr>
            <a:endParaRPr lang="en-US" sz="1800" b="1" dirty="0">
              <a:cs typeface="Arial" panose="020B0604020202020204" pitchFamily="34" charset="0"/>
            </a:endParaRPr>
          </a:p>
          <a:p>
            <a:pPr marL="514350" indent="-514350">
              <a:buFont typeface="+mj-lt"/>
              <a:buAutoNum type="arabicPeriod"/>
            </a:pPr>
            <a:r>
              <a:rPr lang="en-US" b="1" dirty="0" smtClean="0">
                <a:cs typeface="Arial" panose="020B0604020202020204" pitchFamily="34" charset="0"/>
              </a:rPr>
              <a:t>Today We will Need to Make Progress in the Wake of the New Political Realities</a:t>
            </a:r>
          </a:p>
          <a:p>
            <a:pPr marL="0" indent="0" algn="ctr">
              <a:buNone/>
            </a:pPr>
            <a:endParaRPr lang="en-US" sz="2800" b="1" dirty="0" smtClean="0">
              <a:latin typeface="Arial" panose="020B0604020202020204" pitchFamily="34" charset="0"/>
              <a:cs typeface="Arial" panose="020B0604020202020204" pitchFamily="34" charset="0"/>
            </a:endParaRPr>
          </a:p>
          <a:p>
            <a:pPr marL="514350" indent="-514350">
              <a:buFont typeface="+mj-lt"/>
              <a:buAutoNum type="arabicPeriod"/>
            </a:pPr>
            <a:endParaRPr lang="en-US" sz="2800" b="1" dirty="0" smtClean="0">
              <a:latin typeface="Arial" panose="020B0604020202020204" pitchFamily="34" charset="0"/>
              <a:cs typeface="Arial" panose="020B0604020202020204" pitchFamily="34" charset="0"/>
            </a:endParaRPr>
          </a:p>
        </p:txBody>
      </p:sp>
      <p:sp>
        <p:nvSpPr>
          <p:cNvPr id="2" name="TextBox 1"/>
          <p:cNvSpPr txBox="1"/>
          <p:nvPr/>
        </p:nvSpPr>
        <p:spPr>
          <a:xfrm>
            <a:off x="1219200" y="0"/>
            <a:ext cx="7467600" cy="1200329"/>
          </a:xfrm>
          <a:prstGeom prst="rect">
            <a:avLst/>
          </a:prstGeom>
          <a:noFill/>
        </p:spPr>
        <p:txBody>
          <a:bodyPr wrap="square" rtlCol="0">
            <a:spAutoFit/>
          </a:bodyPr>
          <a:lstStyle/>
          <a:p>
            <a:pPr marL="0" indent="0" algn="ctr">
              <a:buNone/>
            </a:pPr>
            <a:r>
              <a:rPr lang="en-US" sz="3600" dirty="0">
                <a:solidFill>
                  <a:schemeClr val="bg1"/>
                </a:solidFill>
                <a:latin typeface="+mn-lt"/>
                <a:cs typeface="Arial" panose="020B0604020202020204" pitchFamily="34" charset="0"/>
              </a:rPr>
              <a:t>BUT The Challenges that Remain are Substantial</a:t>
            </a:r>
          </a:p>
        </p:txBody>
      </p:sp>
    </p:spTree>
    <p:extLst>
      <p:ext uri="{BB962C8B-B14F-4D97-AF65-F5344CB8AC3E}">
        <p14:creationId xmlns:p14="http://schemas.microsoft.com/office/powerpoint/2010/main" val="3231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1279524" y="0"/>
            <a:ext cx="7864475" cy="1143000"/>
          </a:xfrm>
        </p:spPr>
        <p:txBody>
          <a:bodyPr>
            <a:noAutofit/>
          </a:bodyPr>
          <a:lstStyle/>
          <a:p>
            <a:r>
              <a:rPr lang="en-US" sz="3600" dirty="0" smtClean="0">
                <a:latin typeface="Calibri" panose="020F0502020204030204" pitchFamily="34" charset="0"/>
                <a:cs typeface="Arial" panose="020B0604020202020204" pitchFamily="34" charset="0"/>
              </a:rPr>
              <a:t>The Problem: </a:t>
            </a:r>
            <a:br>
              <a:rPr lang="en-US" sz="3600" dirty="0" smtClean="0">
                <a:latin typeface="Calibri" panose="020F0502020204030204" pitchFamily="34" charset="0"/>
                <a:cs typeface="Arial" panose="020B0604020202020204" pitchFamily="34" charset="0"/>
              </a:rPr>
            </a:br>
            <a:r>
              <a:rPr lang="en-US" sz="3600" dirty="0" smtClean="0">
                <a:latin typeface="Calibri" panose="020F0502020204030204" pitchFamily="34" charset="0"/>
                <a:cs typeface="Arial" panose="020B0604020202020204" pitchFamily="34" charset="0"/>
              </a:rPr>
              <a:t>US Adult Smoking Disparities, 2016</a:t>
            </a:r>
            <a:endParaRPr lang="en-US" sz="360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47267463"/>
              </p:ext>
            </p:extLst>
          </p:nvPr>
        </p:nvGraphicFramePr>
        <p:xfrm>
          <a:off x="152400" y="1269613"/>
          <a:ext cx="8686800" cy="52212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352401"/>
            <a:ext cx="3550780" cy="276999"/>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Source: National Health Information Survey, </a:t>
            </a:r>
            <a:r>
              <a:rPr lang="en-US" sz="1200" dirty="0" smtClean="0">
                <a:solidFill>
                  <a:prstClr val="black"/>
                </a:solidFill>
                <a:latin typeface="Arial" panose="020B0604020202020204" pitchFamily="34" charset="0"/>
                <a:cs typeface="Arial" panose="020B0604020202020204" pitchFamily="34" charset="0"/>
              </a:rPr>
              <a:t>2016</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95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Who Smokes? The Poor</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518421"/>
              </p:ext>
            </p:extLst>
          </p:nvPr>
        </p:nvGraphicFramePr>
        <p:xfrm>
          <a:off x="152400" y="1180663"/>
          <a:ext cx="889508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28</a:t>
            </a:fld>
            <a:endParaRPr lang="en-US">
              <a:solidFill>
                <a:prstClr val="black">
                  <a:tint val="75000"/>
                </a:prstClr>
              </a:solidFill>
            </a:endParaRPr>
          </a:p>
        </p:txBody>
      </p:sp>
      <p:sp>
        <p:nvSpPr>
          <p:cNvPr id="6" name="TextBox 5"/>
          <p:cNvSpPr txBox="1"/>
          <p:nvPr/>
        </p:nvSpPr>
        <p:spPr>
          <a:xfrm>
            <a:off x="152400" y="6321623"/>
            <a:ext cx="3474669" cy="307777"/>
          </a:xfrm>
          <a:prstGeom prst="rect">
            <a:avLst/>
          </a:prstGeom>
          <a:noFill/>
        </p:spPr>
        <p:txBody>
          <a:bodyPr wrap="none" rtlCol="0">
            <a:spAutoFit/>
          </a:bodyPr>
          <a:lstStyle/>
          <a:p>
            <a:r>
              <a:rPr lang="en-US" sz="1400" dirty="0" smtClean="0"/>
              <a:t>Source: 2013-2014 Adult Tobacco Survey</a:t>
            </a:r>
            <a:endParaRPr lang="en-US" sz="1400" dirty="0"/>
          </a:p>
        </p:txBody>
      </p:sp>
    </p:spTree>
    <p:extLst>
      <p:ext uri="{BB962C8B-B14F-4D97-AF65-F5344CB8AC3E}">
        <p14:creationId xmlns:p14="http://schemas.microsoft.com/office/powerpoint/2010/main" val="261848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00800" cy="1143000"/>
          </a:xfrm>
        </p:spPr>
        <p:txBody>
          <a:bodyPr/>
          <a:lstStyle/>
          <a:p>
            <a:r>
              <a:rPr lang="en-US" altLang="en-US" sz="3400" dirty="0">
                <a:latin typeface="Arial" panose="020B0604020202020204" pitchFamily="34" charset="0"/>
                <a:cs typeface="Arial" panose="020B0604020202020204" pitchFamily="34" charset="0"/>
              </a:rPr>
              <a:t>Education and Employment Are Critical</a:t>
            </a:r>
            <a:endParaRPr lang="en-US" sz="3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latin typeface="Arial" panose="020B0604020202020204" pitchFamily="34" charset="0"/>
                <a:cs typeface="Arial" panose="020B0604020202020204" pitchFamily="34" charset="0"/>
              </a:rPr>
              <a:pPr>
                <a:defRPr/>
              </a:pPr>
              <a:t>29</a:t>
            </a:fld>
            <a:endParaRPr lang="en-US" dirty="0">
              <a:latin typeface="Arial" panose="020B0604020202020204" pitchFamily="34" charset="0"/>
              <a:cs typeface="Arial" panose="020B0604020202020204" pitchFamily="34" charset="0"/>
            </a:endParaRPr>
          </a:p>
        </p:txBody>
      </p:sp>
      <p:graphicFrame>
        <p:nvGraphicFramePr>
          <p:cNvPr id="3" name="Object 6"/>
          <p:cNvGraphicFramePr>
            <a:graphicFrameLocks noGrp="1"/>
          </p:cNvGraphicFramePr>
          <p:nvPr>
            <p:extLst>
              <p:ext uri="{D42A27DB-BD31-4B8C-83A1-F6EECF244321}">
                <p14:modId xmlns:p14="http://schemas.microsoft.com/office/powerpoint/2010/main" val="199517760"/>
              </p:ext>
            </p:extLst>
          </p:nvPr>
        </p:nvGraphicFramePr>
        <p:xfrm>
          <a:off x="49663" y="1317884"/>
          <a:ext cx="9220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a:spLocks noChangeArrowheads="1"/>
          </p:cNvSpPr>
          <p:nvPr/>
        </p:nvSpPr>
        <p:spPr bwMode="auto">
          <a:xfrm>
            <a:off x="152400" y="6248399"/>
            <a:ext cx="845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a:cs typeface="Arial" panose="020B0604020202020204" pitchFamily="34" charset="0"/>
              </a:rPr>
              <a:t>SOURCE:  SAMHSA, Center for Behavioral Health Statistics and Quality, National Survey on Drug Use and Health, </a:t>
            </a:r>
            <a:r>
              <a:rPr lang="en-US" altLang="en-US" sz="1200" dirty="0" smtClean="0">
                <a:cs typeface="Arial" panose="020B0604020202020204" pitchFamily="34" charset="0"/>
              </a:rPr>
              <a:t>2016</a:t>
            </a:r>
            <a:endParaRPr lang="en-US" altLang="en-US" sz="1200" dirty="0">
              <a:cs typeface="Arial" panose="020B0604020202020204" pitchFamily="34" charset="0"/>
            </a:endParaRPr>
          </a:p>
        </p:txBody>
      </p:sp>
    </p:spTree>
    <p:extLst>
      <p:ext uri="{BB962C8B-B14F-4D97-AF65-F5344CB8AC3E}">
        <p14:creationId xmlns:p14="http://schemas.microsoft.com/office/powerpoint/2010/main" val="121736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90752"/>
          </a:xfrm>
        </p:spPr>
        <p:txBody>
          <a:bodyPr>
            <a:noAutofit/>
          </a:bodyPr>
          <a:lstStyle/>
          <a:p>
            <a:r>
              <a:rPr lang="en-US" sz="3800" b="1" dirty="0">
                <a:latin typeface="Arial" panose="020B0604020202020204" pitchFamily="34" charset="0"/>
                <a:cs typeface="Arial" panose="020B0604020202020204" pitchFamily="34" charset="0"/>
              </a:rPr>
              <a:t>A Brief </a:t>
            </a:r>
            <a:r>
              <a:rPr lang="en-US" sz="3800" b="1" dirty="0" smtClean="0">
                <a:latin typeface="Arial" panose="020B0604020202020204" pitchFamily="34" charset="0"/>
                <a:cs typeface="Arial" panose="020B0604020202020204" pitchFamily="34" charset="0"/>
              </a:rPr>
              <a:t>Timeline</a:t>
            </a:r>
            <a:endParaRPr lang="en-US" sz="3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3</a:t>
            </a:fld>
            <a:endParaRPr lang="en-US" dirty="0"/>
          </a:p>
        </p:txBody>
      </p:sp>
      <p:sp>
        <p:nvSpPr>
          <p:cNvPr id="6" name="Rectangle 3"/>
          <p:cNvSpPr>
            <a:spLocks noGrp="1" noChangeArrowheads="1"/>
          </p:cNvSpPr>
          <p:nvPr>
            <p:ph idx="1"/>
          </p:nvPr>
        </p:nvSpPr>
        <p:spPr>
          <a:xfrm>
            <a:off x="457200" y="1524000"/>
            <a:ext cx="8458200" cy="4800600"/>
          </a:xfrm>
        </p:spPr>
        <p:txBody>
          <a:bodyPr/>
          <a:lstStyle/>
          <a:p>
            <a:pPr eaLnBrk="1" hangingPunct="1">
              <a:spcBef>
                <a:spcPts val="768"/>
              </a:spcBef>
            </a:pPr>
            <a:r>
              <a:rPr lang="en-US" altLang="en-US" sz="2800" dirty="0" smtClean="0">
                <a:latin typeface="Arial" panose="020B0604020202020204" pitchFamily="34" charset="0"/>
                <a:cs typeface="Arial" panose="020B0604020202020204" pitchFamily="34" charset="0"/>
              </a:rPr>
              <a:t>CTFK created in 1995/ Formally Opened  in June 1996 – Original focus -  US</a:t>
            </a:r>
          </a:p>
          <a:p>
            <a:pPr eaLnBrk="1" hangingPunct="1">
              <a:spcBef>
                <a:spcPts val="768"/>
              </a:spcBef>
            </a:pPr>
            <a:r>
              <a:rPr lang="en-US" altLang="en-US" sz="2800" dirty="0" smtClean="0">
                <a:latin typeface="Arial" panose="020B0604020202020204" pitchFamily="34" charset="0"/>
                <a:cs typeface="Arial" panose="020B0604020202020204" pitchFamily="34" charset="0"/>
              </a:rPr>
              <a:t>Became involved in international issues in 1999 – Through negotiations of Framework Convention on Tobacco Control and as founder of Framework Convention Alliance</a:t>
            </a:r>
          </a:p>
          <a:p>
            <a:pPr eaLnBrk="1" hangingPunct="1">
              <a:spcBef>
                <a:spcPts val="768"/>
              </a:spcBef>
            </a:pPr>
            <a:r>
              <a:rPr lang="en-US" altLang="en-US" sz="2800" dirty="0" smtClean="0">
                <a:latin typeface="Arial" panose="020B0604020202020204" pitchFamily="34" charset="0"/>
                <a:cs typeface="Arial" panose="020B0604020202020204" pitchFamily="34" charset="0"/>
              </a:rPr>
              <a:t>Expanded International activity with grant from Michael Bloomberg and Bloomberg Philanthropies – Fall 2006 and then Gates</a:t>
            </a:r>
          </a:p>
          <a:p>
            <a:pPr eaLnBrk="1" hangingPunct="1">
              <a:spcBef>
                <a:spcPts val="768"/>
              </a:spcBef>
            </a:pPr>
            <a:r>
              <a:rPr lang="en-US" altLang="en-US" sz="2800" dirty="0" smtClean="0">
                <a:latin typeface="Arial" panose="020B0604020202020204" pitchFamily="34" charset="0"/>
                <a:cs typeface="Arial" panose="020B0604020202020204" pitchFamily="34" charset="0"/>
              </a:rPr>
              <a:t>Global Health Advocacy Incubator – 2014</a:t>
            </a:r>
          </a:p>
        </p:txBody>
      </p:sp>
    </p:spTree>
    <p:extLst>
      <p:ext uri="{BB962C8B-B14F-4D97-AF65-F5344CB8AC3E}">
        <p14:creationId xmlns:p14="http://schemas.microsoft.com/office/powerpoint/2010/main" val="198926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0ECD55F-78EE-4A99-B23A-5D851B91AFF8}" type="slidenum">
              <a:rPr lang="en-US" smtClean="0">
                <a:solidFill>
                  <a:prstClr val="black">
                    <a:tint val="75000"/>
                  </a:prstClr>
                </a:solidFill>
              </a:rPr>
              <a:pPr>
                <a:defRPr/>
              </a:pPr>
              <a:t>30</a:t>
            </a:fld>
            <a:endParaRPr lang="en-US">
              <a:solidFill>
                <a:prstClr val="black">
                  <a:tint val="75000"/>
                </a:prstClr>
              </a:solidFill>
            </a:endParaRPr>
          </a:p>
        </p:txBody>
      </p:sp>
      <p:sp>
        <p:nvSpPr>
          <p:cNvPr id="4" name="Title 1"/>
          <p:cNvSpPr>
            <a:spLocks noGrp="1"/>
          </p:cNvSpPr>
          <p:nvPr>
            <p:ph type="title"/>
          </p:nvPr>
        </p:nvSpPr>
        <p:spPr>
          <a:xfrm>
            <a:off x="1279524" y="0"/>
            <a:ext cx="7102475" cy="1143000"/>
          </a:xfrm>
        </p:spPr>
        <p:txBody>
          <a:bodyPr/>
          <a:lstStyle/>
          <a:p>
            <a:r>
              <a:rPr lang="en-US" dirty="0">
                <a:latin typeface="+mn-lt"/>
                <a:cs typeface="Arial" panose="020B0604020202020204" pitchFamily="34" charset="0"/>
              </a:rPr>
              <a:t>US Adult </a:t>
            </a:r>
            <a:r>
              <a:rPr lang="en-US" dirty="0" smtClean="0">
                <a:latin typeface="+mn-lt"/>
                <a:cs typeface="Arial" panose="020B0604020202020204" pitchFamily="34" charset="0"/>
              </a:rPr>
              <a:t>Smoking by </a:t>
            </a:r>
            <a:br>
              <a:rPr lang="en-US" dirty="0" smtClean="0">
                <a:latin typeface="+mn-lt"/>
                <a:cs typeface="Arial" panose="020B0604020202020204" pitchFamily="34" charset="0"/>
              </a:rPr>
            </a:br>
            <a:r>
              <a:rPr lang="en-US" dirty="0" smtClean="0">
                <a:latin typeface="+mn-lt"/>
                <a:cs typeface="Arial" panose="020B0604020202020204" pitchFamily="34" charset="0"/>
              </a:rPr>
              <a:t>Health Insurance Type, 2016</a:t>
            </a:r>
            <a:endParaRPr lang="en-US" dirty="0">
              <a:latin typeface="+mn-lt"/>
            </a:endParaRPr>
          </a:p>
        </p:txBody>
      </p:sp>
      <p:graphicFrame>
        <p:nvGraphicFramePr>
          <p:cNvPr id="5" name="Chart 4"/>
          <p:cNvGraphicFramePr/>
          <p:nvPr>
            <p:extLst>
              <p:ext uri="{D42A27DB-BD31-4B8C-83A1-F6EECF244321}">
                <p14:modId xmlns:p14="http://schemas.microsoft.com/office/powerpoint/2010/main" val="4025949016"/>
              </p:ext>
            </p:extLst>
          </p:nvPr>
        </p:nvGraphicFramePr>
        <p:xfrm>
          <a:off x="304800" y="1600200"/>
          <a:ext cx="85344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6096000" y="1360332"/>
            <a:ext cx="441636" cy="0"/>
          </a:xfrm>
          <a:prstGeom prst="line">
            <a:avLst/>
          </a:prstGeom>
          <a:ln w="31750">
            <a:prstDash val="dash"/>
          </a:ln>
        </p:spPr>
        <p:style>
          <a:lnRef idx="1">
            <a:schemeClr val="accent2"/>
          </a:lnRef>
          <a:fillRef idx="0">
            <a:schemeClr val="accent2"/>
          </a:fillRef>
          <a:effectRef idx="0">
            <a:schemeClr val="accent2"/>
          </a:effectRef>
          <a:fontRef idx="minor">
            <a:schemeClr val="tx1"/>
          </a:fontRef>
        </p:style>
      </p:cxnSp>
      <p:sp>
        <p:nvSpPr>
          <p:cNvPr id="7" name="TextBox 2"/>
          <p:cNvSpPr txBox="1"/>
          <p:nvPr/>
        </p:nvSpPr>
        <p:spPr>
          <a:xfrm>
            <a:off x="6464059" y="1219200"/>
            <a:ext cx="1766809" cy="28226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prstClr val="black"/>
                </a:solidFill>
                <a:latin typeface="Arial" panose="020B0604020202020204" pitchFamily="34" charset="0"/>
                <a:cs typeface="Arial" panose="020B0604020202020204" pitchFamily="34" charset="0"/>
              </a:rPr>
              <a:t>2016 National Rate: 15.5%</a:t>
            </a:r>
            <a:endParaRPr lang="en-US" sz="14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0" y="6352401"/>
            <a:ext cx="9067800" cy="261610"/>
          </a:xfrm>
          <a:prstGeom prst="rect">
            <a:avLst/>
          </a:prstGeom>
          <a:noFill/>
        </p:spPr>
        <p:txBody>
          <a:bodyPr wrap="square" rtlCol="0">
            <a:spAutoFit/>
          </a:bodyPr>
          <a:lstStyle/>
          <a:p>
            <a:r>
              <a:rPr lang="en-US" sz="1100" dirty="0" smtClean="0">
                <a:solidFill>
                  <a:prstClr val="black"/>
                </a:solidFill>
                <a:latin typeface="Arial" panose="020B0604020202020204" pitchFamily="34" charset="0"/>
                <a:cs typeface="Arial" panose="020B0604020202020204" pitchFamily="34" charset="0"/>
              </a:rPr>
              <a:t>Source: National Health Information Survey, 2016</a:t>
            </a:r>
            <a:endParaRPr lang="en-US" sz="110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p:nvCxnSpPr>
        <p:spPr>
          <a:xfrm>
            <a:off x="914400" y="3733800"/>
            <a:ext cx="7772400" cy="0"/>
          </a:xfrm>
          <a:prstGeom prst="line">
            <a:avLst/>
          </a:prstGeom>
          <a:ln w="31750">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317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5931"/>
            <a:ext cx="8382000" cy="1143000"/>
          </a:xfrm>
        </p:spPr>
        <p:txBody>
          <a:bodyPr>
            <a:normAutofit fontScale="90000"/>
          </a:bodyPr>
          <a:lstStyle/>
          <a:p>
            <a:r>
              <a:rPr lang="en-US" sz="3600" dirty="0" smtClean="0">
                <a:latin typeface="Arial" panose="020B0604020202020204" pitchFamily="34" charset="0"/>
                <a:cs typeface="Arial" panose="020B0604020202020204" pitchFamily="34" charset="0"/>
              </a:rPr>
              <a:t>Pregnant Medicaid enrollees particularly vulnerable</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4077768" y="1934431"/>
            <a:ext cx="5029200" cy="4343400"/>
          </a:xfrm>
        </p:spPr>
        <p:txBody>
          <a:bodyPr>
            <a:normAutofit fontScale="92500" lnSpcReduction="20000"/>
          </a:bodyPr>
          <a:lstStyle/>
          <a:p>
            <a:pPr lvl="1">
              <a:buFont typeface="Arial" panose="020B0604020202020204" pitchFamily="34" charset="0"/>
              <a:buChar char="•"/>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2014, 14% of pregnant women with Medicaid coverage </a:t>
            </a:r>
            <a:r>
              <a:rPr lang="en-US" dirty="0" smtClean="0">
                <a:latin typeface="Arial" panose="020B0604020202020204" pitchFamily="34" charset="0"/>
                <a:cs typeface="Arial" panose="020B0604020202020204" pitchFamily="34" charset="0"/>
              </a:rPr>
              <a:t>smoke </a:t>
            </a:r>
            <a:r>
              <a:rPr lang="en-US" dirty="0">
                <a:latin typeface="Arial" panose="020B0604020202020204" pitchFamily="34" charset="0"/>
                <a:cs typeface="Arial" panose="020B0604020202020204" pitchFamily="34" charset="0"/>
              </a:rPr>
              <a:t>versus only 3.6% with private </a:t>
            </a:r>
            <a:r>
              <a:rPr lang="en-US" dirty="0" smtClean="0">
                <a:latin typeface="Arial" panose="020B0604020202020204" pitchFamily="34" charset="0"/>
                <a:cs typeface="Arial" panose="020B0604020202020204" pitchFamily="34" charset="0"/>
              </a:rPr>
              <a:t>insurance</a:t>
            </a:r>
          </a:p>
          <a:p>
            <a:pPr lvl="1">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18.4% of pregnant Medicaid enrollees who smoke quit during pregnancy compared to 28.4% pregnant smokers with private insurance</a:t>
            </a:r>
            <a:r>
              <a:rPr lang="en-US" sz="2000" dirty="0" smtClean="0">
                <a:latin typeface="Arial" panose="020B0604020202020204" pitchFamily="34" charset="0"/>
                <a:cs typeface="Arial" panose="020B0604020202020204" pitchFamily="34" charset="0"/>
              </a:rPr>
              <a:t>.</a:t>
            </a:r>
          </a:p>
          <a:p>
            <a:endParaRPr lang="en-US" dirty="0"/>
          </a:p>
        </p:txBody>
      </p:sp>
      <p:graphicFrame>
        <p:nvGraphicFramePr>
          <p:cNvPr id="4" name="Chart 3"/>
          <p:cNvGraphicFramePr/>
          <p:nvPr>
            <p:extLst>
              <p:ext uri="{D42A27DB-BD31-4B8C-83A1-F6EECF244321}">
                <p14:modId xmlns:p14="http://schemas.microsoft.com/office/powerpoint/2010/main" val="3931931966"/>
              </p:ext>
            </p:extLst>
          </p:nvPr>
        </p:nvGraphicFramePr>
        <p:xfrm>
          <a:off x="152400" y="1913930"/>
          <a:ext cx="4106254"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1308931"/>
            <a:ext cx="4724400" cy="584775"/>
          </a:xfrm>
          <a:prstGeom prst="rect">
            <a:avLst/>
          </a:prstGeom>
          <a:noFill/>
        </p:spPr>
        <p:txBody>
          <a:bodyPr wrap="square" rtlCol="0">
            <a:spAutoFit/>
          </a:bodyPr>
          <a:lstStyle/>
          <a:p>
            <a:pPr algn="ctr"/>
            <a:r>
              <a:rPr lang="en-US" sz="1600" dirty="0" smtClean="0"/>
              <a:t>Maternal </a:t>
            </a:r>
            <a:r>
              <a:rPr lang="en-US" sz="1600" dirty="0"/>
              <a:t>smoking at any time during pregnancy by  source of payment for the delivery</a:t>
            </a:r>
          </a:p>
        </p:txBody>
      </p:sp>
      <p:sp>
        <p:nvSpPr>
          <p:cNvPr id="6" name="TextBox 5"/>
          <p:cNvSpPr txBox="1"/>
          <p:nvPr/>
        </p:nvSpPr>
        <p:spPr>
          <a:xfrm>
            <a:off x="152400" y="6368534"/>
            <a:ext cx="3822650" cy="307777"/>
          </a:xfrm>
          <a:prstGeom prst="rect">
            <a:avLst/>
          </a:prstGeom>
          <a:noFill/>
        </p:spPr>
        <p:txBody>
          <a:bodyPr wrap="none" rtlCol="0">
            <a:spAutoFit/>
          </a:bodyPr>
          <a:lstStyle/>
          <a:p>
            <a:r>
              <a:rPr lang="en-US" sz="1400" dirty="0" smtClean="0"/>
              <a:t>Source: CDC/NCHS National Vital Statistics System</a:t>
            </a:r>
            <a:endParaRPr lang="en-US" sz="1400" dirty="0"/>
          </a:p>
        </p:txBody>
      </p:sp>
    </p:spTree>
    <p:extLst>
      <p:ext uri="{BB962C8B-B14F-4D97-AF65-F5344CB8AC3E}">
        <p14:creationId xmlns:p14="http://schemas.microsoft.com/office/powerpoint/2010/main" val="340860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0"/>
            <a:ext cx="8000999" cy="1143000"/>
          </a:xfrm>
        </p:spPr>
        <p:txBody>
          <a:bodyPr>
            <a:noAutofit/>
          </a:bodyPr>
          <a:lstStyle/>
          <a:p>
            <a:r>
              <a:rPr lang="en-US" sz="2400" b="1" dirty="0" smtClean="0">
                <a:latin typeface="Arial" panose="020B0604020202020204" pitchFamily="34" charset="0"/>
                <a:cs typeface="Arial" panose="020B0604020202020204" pitchFamily="34" charset="0"/>
              </a:rPr>
              <a:t>Medicaid Enrollees Are Not Being Provided Tobacco </a:t>
            </a:r>
            <a:r>
              <a:rPr lang="en-US" sz="2400" b="1" dirty="0">
                <a:latin typeface="Arial" panose="020B0604020202020204" pitchFamily="34" charset="0"/>
                <a:cs typeface="Arial" panose="020B0604020202020204" pitchFamily="34" charset="0"/>
              </a:rPr>
              <a:t>Cessation </a:t>
            </a:r>
            <a:r>
              <a:rPr lang="en-US" sz="2400" b="1" dirty="0" smtClean="0">
                <a:latin typeface="Arial" panose="020B0604020202020204" pitchFamily="34" charset="0"/>
                <a:cs typeface="Arial" panose="020B0604020202020204" pitchFamily="34" charset="0"/>
              </a:rPr>
              <a:t>Services  </a:t>
            </a:r>
            <a:endParaRPr lang="en-US" sz="2400" b="1" dirty="0">
              <a:latin typeface="Arial" panose="020B0604020202020204" pitchFamily="34" charset="0"/>
              <a:cs typeface="Arial" panose="020B0604020202020204" pitchFamily="34" charset="0"/>
            </a:endParaRPr>
          </a:p>
        </p:txBody>
      </p:sp>
      <p:sp>
        <p:nvSpPr>
          <p:cNvPr id="37891" name="Rectangle 3"/>
          <p:cNvSpPr>
            <a:spLocks noGrp="1" noChangeArrowheads="1"/>
          </p:cNvSpPr>
          <p:nvPr>
            <p:ph idx="1"/>
          </p:nvPr>
        </p:nvSpPr>
        <p:spPr>
          <a:xfrm>
            <a:off x="190500" y="3124200"/>
            <a:ext cx="8877300" cy="3505200"/>
          </a:xfrm>
        </p:spPr>
        <p:txBody>
          <a:bodyPr>
            <a:noAutofit/>
          </a:bodyPr>
          <a:lstStyle/>
          <a:p>
            <a:pPr>
              <a:lnSpc>
                <a:spcPct val="110000"/>
              </a:lnSpc>
              <a:spcBef>
                <a:spcPts val="0"/>
              </a:spcBef>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mokers </a:t>
            </a:r>
            <a:r>
              <a:rPr lang="en-US" sz="2400" dirty="0">
                <a:latin typeface="Arial" panose="020B0604020202020204" pitchFamily="34" charset="0"/>
                <a:cs typeface="Arial" panose="020B0604020202020204" pitchFamily="34" charset="0"/>
              </a:rPr>
              <a:t>with Medicaid coverage do not receive help in quitting even though cessation benefits are </a:t>
            </a:r>
            <a:r>
              <a:rPr lang="en-US" sz="2400" dirty="0" smtClean="0">
                <a:latin typeface="Arial" panose="020B0604020202020204" pitchFamily="34" charset="0"/>
                <a:cs typeface="Arial" panose="020B0604020202020204" pitchFamily="34" charset="0"/>
              </a:rPr>
              <a:t>covered</a:t>
            </a:r>
          </a:p>
          <a:p>
            <a:pPr marL="0" indent="0">
              <a:lnSpc>
                <a:spcPct val="110000"/>
              </a:lnSpc>
              <a:spcBef>
                <a:spcPts val="0"/>
              </a:spcBef>
              <a:buNone/>
            </a:pPr>
            <a:endParaRPr lang="en-US" sz="2400" dirty="0">
              <a:latin typeface="Arial" panose="020B0604020202020204" pitchFamily="34" charset="0"/>
              <a:cs typeface="Arial" panose="020B0604020202020204" pitchFamily="34" charset="0"/>
            </a:endParaRPr>
          </a:p>
          <a:p>
            <a:pPr>
              <a:lnSpc>
                <a:spcPct val="110000"/>
              </a:lnSpc>
              <a:spcBef>
                <a:spcPts val="0"/>
              </a:spcBef>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2013 only 1 in 10 current smokers with </a:t>
            </a:r>
            <a:r>
              <a:rPr lang="en-US" sz="2400" dirty="0" smtClean="0">
                <a:latin typeface="Arial" panose="020B0604020202020204" pitchFamily="34" charset="0"/>
                <a:cs typeface="Arial" panose="020B0604020202020204" pitchFamily="34" charset="0"/>
              </a:rPr>
              <a:t>Medicaid </a:t>
            </a:r>
            <a:r>
              <a:rPr lang="en-US" sz="2400" dirty="0">
                <a:latin typeface="Arial" panose="020B0604020202020204" pitchFamily="34" charset="0"/>
                <a:cs typeface="Arial" panose="020B0604020202020204" pitchFamily="34" charset="0"/>
              </a:rPr>
              <a:t>received </a:t>
            </a:r>
            <a:r>
              <a:rPr lang="en-US" sz="2400" dirty="0" smtClean="0">
                <a:latin typeface="Arial" panose="020B0604020202020204" pitchFamily="34" charset="0"/>
                <a:cs typeface="Arial" panose="020B0604020202020204" pitchFamily="34" charset="0"/>
              </a:rPr>
              <a:t>cessation medications despite the fact that it has been proven that when Medicaid agencies collaborate with PH agencies, physician groups, healthcare advocacy orgs and others to promote tobacco cessation to Medicaid population, it works</a:t>
            </a:r>
          </a:p>
        </p:txBody>
      </p:sp>
      <p:grpSp>
        <p:nvGrpSpPr>
          <p:cNvPr id="5" name="Group 4"/>
          <p:cNvGrpSpPr/>
          <p:nvPr/>
        </p:nvGrpSpPr>
        <p:grpSpPr>
          <a:xfrm>
            <a:off x="1828800" y="1219200"/>
            <a:ext cx="5486400" cy="1783979"/>
            <a:chOff x="1828800" y="1300472"/>
            <a:chExt cx="5486400" cy="1783979"/>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679" y="1618673"/>
              <a:ext cx="5332642" cy="146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28800" y="1300472"/>
              <a:ext cx="5486400" cy="17839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1752" y="1393108"/>
              <a:ext cx="1432377" cy="30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540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22"/>
          <p:cNvSpPr>
            <a:spLocks/>
          </p:cNvSpPr>
          <p:nvPr/>
        </p:nvSpPr>
        <p:spPr bwMode="auto">
          <a:xfrm>
            <a:off x="4819650" y="3663950"/>
            <a:ext cx="754063" cy="688975"/>
          </a:xfrm>
          <a:custGeom>
            <a:avLst/>
            <a:gdLst>
              <a:gd name="T0" fmla="*/ 71 w 1750"/>
              <a:gd name="T1" fmla="*/ 522 h 1528"/>
              <a:gd name="T2" fmla="*/ 56 w 1750"/>
              <a:gd name="T3" fmla="*/ 1260 h 1528"/>
              <a:gd name="T4" fmla="*/ 93 w 1750"/>
              <a:gd name="T5" fmla="*/ 1303 h 1528"/>
              <a:gd name="T6" fmla="*/ 216 w 1750"/>
              <a:gd name="T7" fmla="*/ 1301 h 1528"/>
              <a:gd name="T8" fmla="*/ 222 w 1750"/>
              <a:gd name="T9" fmla="*/ 1528 h 1528"/>
              <a:gd name="T10" fmla="*/ 1265 w 1750"/>
              <a:gd name="T11" fmla="*/ 1513 h 1528"/>
              <a:gd name="T12" fmla="*/ 1243 w 1750"/>
              <a:gd name="T13" fmla="*/ 1281 h 1528"/>
              <a:gd name="T14" fmla="*/ 1330 w 1750"/>
              <a:gd name="T15" fmla="*/ 1028 h 1528"/>
              <a:gd name="T16" fmla="*/ 1462 w 1750"/>
              <a:gd name="T17" fmla="*/ 853 h 1528"/>
              <a:gd name="T18" fmla="*/ 1453 w 1750"/>
              <a:gd name="T19" fmla="*/ 805 h 1528"/>
              <a:gd name="T20" fmla="*/ 1548 w 1750"/>
              <a:gd name="T21" fmla="*/ 645 h 1528"/>
              <a:gd name="T22" fmla="*/ 1600 w 1750"/>
              <a:gd name="T23" fmla="*/ 474 h 1528"/>
              <a:gd name="T24" fmla="*/ 1582 w 1750"/>
              <a:gd name="T25" fmla="*/ 461 h 1528"/>
              <a:gd name="T26" fmla="*/ 1669 w 1750"/>
              <a:gd name="T27" fmla="*/ 395 h 1528"/>
              <a:gd name="T28" fmla="*/ 1750 w 1750"/>
              <a:gd name="T29" fmla="*/ 239 h 1528"/>
              <a:gd name="T30" fmla="*/ 1724 w 1750"/>
              <a:gd name="T31" fmla="*/ 206 h 1528"/>
              <a:gd name="T32" fmla="*/ 1490 w 1750"/>
              <a:gd name="T33" fmla="*/ 216 h 1528"/>
              <a:gd name="T34" fmla="*/ 1550 w 1750"/>
              <a:gd name="T35" fmla="*/ 134 h 1528"/>
              <a:gd name="T36" fmla="*/ 1534 w 1750"/>
              <a:gd name="T37" fmla="*/ 0 h 1528"/>
              <a:gd name="T38" fmla="*/ 0 w 1750"/>
              <a:gd name="T39" fmla="*/ 47 h 1528"/>
              <a:gd name="T40" fmla="*/ 71 w 1750"/>
              <a:gd name="T41" fmla="*/ 522 h 15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0"/>
              <a:gd name="T64" fmla="*/ 0 h 1528"/>
              <a:gd name="T65" fmla="*/ 1750 w 1750"/>
              <a:gd name="T66" fmla="*/ 1528 h 15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0" h="1528">
                <a:moveTo>
                  <a:pt x="71" y="522"/>
                </a:moveTo>
                <a:lnTo>
                  <a:pt x="56" y="1260"/>
                </a:lnTo>
                <a:lnTo>
                  <a:pt x="93" y="1303"/>
                </a:lnTo>
                <a:lnTo>
                  <a:pt x="216" y="1301"/>
                </a:lnTo>
                <a:lnTo>
                  <a:pt x="222" y="1528"/>
                </a:lnTo>
                <a:lnTo>
                  <a:pt x="1265" y="1513"/>
                </a:lnTo>
                <a:lnTo>
                  <a:pt x="1243" y="1281"/>
                </a:lnTo>
                <a:lnTo>
                  <a:pt x="1330" y="1028"/>
                </a:lnTo>
                <a:lnTo>
                  <a:pt x="1462" y="853"/>
                </a:lnTo>
                <a:lnTo>
                  <a:pt x="1453" y="805"/>
                </a:lnTo>
                <a:lnTo>
                  <a:pt x="1548" y="645"/>
                </a:lnTo>
                <a:lnTo>
                  <a:pt x="1600" y="474"/>
                </a:lnTo>
                <a:lnTo>
                  <a:pt x="1582" y="461"/>
                </a:lnTo>
                <a:lnTo>
                  <a:pt x="1669" y="395"/>
                </a:lnTo>
                <a:lnTo>
                  <a:pt x="1750" y="239"/>
                </a:lnTo>
                <a:lnTo>
                  <a:pt x="1724" y="206"/>
                </a:lnTo>
                <a:lnTo>
                  <a:pt x="1490" y="216"/>
                </a:lnTo>
                <a:lnTo>
                  <a:pt x="1550" y="134"/>
                </a:lnTo>
                <a:lnTo>
                  <a:pt x="1534" y="0"/>
                </a:lnTo>
                <a:lnTo>
                  <a:pt x="0" y="47"/>
                </a:lnTo>
                <a:lnTo>
                  <a:pt x="71" y="522"/>
                </a:lnTo>
                <a:close/>
              </a:path>
            </a:pathLst>
          </a:custGeom>
          <a:solidFill>
            <a:srgbClr val="A80000"/>
          </a:solidFill>
          <a:ln w="0" cap="flat" cmpd="sng">
            <a:solidFill>
              <a:srgbClr val="000000"/>
            </a:solidFill>
            <a:prstDash val="solid"/>
            <a:round/>
            <a:headEnd type="none" w="med" len="med"/>
            <a:tailEnd type="none" w="med" len="med"/>
          </a:ln>
        </p:spPr>
        <p:txBody>
          <a:bodyPr/>
          <a:lstStyle/>
          <a:p>
            <a:endParaRPr lang="en-US"/>
          </a:p>
        </p:txBody>
      </p:sp>
      <p:sp>
        <p:nvSpPr>
          <p:cNvPr id="143" name="Freeform 29"/>
          <p:cNvSpPr>
            <a:spLocks/>
          </p:cNvSpPr>
          <p:nvPr/>
        </p:nvSpPr>
        <p:spPr bwMode="auto">
          <a:xfrm>
            <a:off x="5600700" y="3092450"/>
            <a:ext cx="1077913" cy="565150"/>
          </a:xfrm>
          <a:custGeom>
            <a:avLst/>
            <a:gdLst>
              <a:gd name="T0" fmla="*/ 18 w 2516"/>
              <a:gd name="T1" fmla="*/ 1191 h 1255"/>
              <a:gd name="T2" fmla="*/ 78 w 2516"/>
              <a:gd name="T3" fmla="*/ 1181 h 1255"/>
              <a:gd name="T4" fmla="*/ 93 w 2516"/>
              <a:gd name="T5" fmla="*/ 1053 h 1255"/>
              <a:gd name="T6" fmla="*/ 57 w 2516"/>
              <a:gd name="T7" fmla="*/ 1043 h 1255"/>
              <a:gd name="T8" fmla="*/ 139 w 2516"/>
              <a:gd name="T9" fmla="*/ 935 h 1255"/>
              <a:gd name="T10" fmla="*/ 295 w 2516"/>
              <a:gd name="T11" fmla="*/ 986 h 1255"/>
              <a:gd name="T12" fmla="*/ 315 w 2516"/>
              <a:gd name="T13" fmla="*/ 834 h 1255"/>
              <a:gd name="T14" fmla="*/ 424 w 2516"/>
              <a:gd name="T15" fmla="*/ 793 h 1255"/>
              <a:gd name="T16" fmla="*/ 408 w 2516"/>
              <a:gd name="T17" fmla="*/ 760 h 1255"/>
              <a:gd name="T18" fmla="*/ 466 w 2516"/>
              <a:gd name="T19" fmla="*/ 620 h 1255"/>
              <a:gd name="T20" fmla="*/ 677 w 2516"/>
              <a:gd name="T21" fmla="*/ 606 h 1255"/>
              <a:gd name="T22" fmla="*/ 843 w 2516"/>
              <a:gd name="T23" fmla="*/ 551 h 1255"/>
              <a:gd name="T24" fmla="*/ 954 w 2516"/>
              <a:gd name="T25" fmla="*/ 481 h 1255"/>
              <a:gd name="T26" fmla="*/ 1009 w 2516"/>
              <a:gd name="T27" fmla="*/ 448 h 1255"/>
              <a:gd name="T28" fmla="*/ 1148 w 2516"/>
              <a:gd name="T29" fmla="*/ 444 h 1255"/>
              <a:gd name="T30" fmla="*/ 1308 w 2516"/>
              <a:gd name="T31" fmla="*/ 184 h 1255"/>
              <a:gd name="T32" fmla="*/ 1356 w 2516"/>
              <a:gd name="T33" fmla="*/ 200 h 1255"/>
              <a:gd name="T34" fmla="*/ 1477 w 2516"/>
              <a:gd name="T35" fmla="*/ 114 h 1255"/>
              <a:gd name="T36" fmla="*/ 1445 w 2516"/>
              <a:gd name="T37" fmla="*/ 45 h 1255"/>
              <a:gd name="T38" fmla="*/ 1461 w 2516"/>
              <a:gd name="T39" fmla="*/ 7 h 1255"/>
              <a:gd name="T40" fmla="*/ 1568 w 2516"/>
              <a:gd name="T41" fmla="*/ 0 h 1255"/>
              <a:gd name="T42" fmla="*/ 1639 w 2516"/>
              <a:gd name="T43" fmla="*/ 27 h 1255"/>
              <a:gd name="T44" fmla="*/ 1859 w 2516"/>
              <a:gd name="T45" fmla="*/ 153 h 1255"/>
              <a:gd name="T46" fmla="*/ 2013 w 2516"/>
              <a:gd name="T47" fmla="*/ 147 h 1255"/>
              <a:gd name="T48" fmla="*/ 2087 w 2516"/>
              <a:gd name="T49" fmla="*/ 99 h 1255"/>
              <a:gd name="T50" fmla="*/ 2260 w 2516"/>
              <a:gd name="T51" fmla="*/ 206 h 1255"/>
              <a:gd name="T52" fmla="*/ 2316 w 2516"/>
              <a:gd name="T53" fmla="*/ 412 h 1255"/>
              <a:gd name="T54" fmla="*/ 2516 w 2516"/>
              <a:gd name="T55" fmla="*/ 558 h 1255"/>
              <a:gd name="T56" fmla="*/ 2419 w 2516"/>
              <a:gd name="T57" fmla="*/ 668 h 1255"/>
              <a:gd name="T58" fmla="*/ 2247 w 2516"/>
              <a:gd name="T59" fmla="*/ 832 h 1255"/>
              <a:gd name="T60" fmla="*/ 2245 w 2516"/>
              <a:gd name="T61" fmla="*/ 870 h 1255"/>
              <a:gd name="T62" fmla="*/ 1997 w 2516"/>
              <a:gd name="T63" fmla="*/ 1028 h 1255"/>
              <a:gd name="T64" fmla="*/ 606 w 2516"/>
              <a:gd name="T65" fmla="*/ 1158 h 1255"/>
              <a:gd name="T66" fmla="*/ 458 w 2516"/>
              <a:gd name="T67" fmla="*/ 1150 h 1255"/>
              <a:gd name="T68" fmla="*/ 465 w 2516"/>
              <a:gd name="T69" fmla="*/ 1222 h 1255"/>
              <a:gd name="T70" fmla="*/ 0 w 2516"/>
              <a:gd name="T71" fmla="*/ 1255 h 1255"/>
              <a:gd name="T72" fmla="*/ 18 w 2516"/>
              <a:gd name="T73" fmla="*/ 1191 h 1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6"/>
              <a:gd name="T112" fmla="*/ 0 h 1255"/>
              <a:gd name="T113" fmla="*/ 2516 w 2516"/>
              <a:gd name="T114" fmla="*/ 1255 h 1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6" h="1255">
                <a:moveTo>
                  <a:pt x="18" y="1191"/>
                </a:moveTo>
                <a:lnTo>
                  <a:pt x="78" y="1181"/>
                </a:lnTo>
                <a:lnTo>
                  <a:pt x="93" y="1053"/>
                </a:lnTo>
                <a:lnTo>
                  <a:pt x="57" y="1043"/>
                </a:lnTo>
                <a:lnTo>
                  <a:pt x="139" y="935"/>
                </a:lnTo>
                <a:lnTo>
                  <a:pt x="295" y="986"/>
                </a:lnTo>
                <a:lnTo>
                  <a:pt x="315" y="834"/>
                </a:lnTo>
                <a:lnTo>
                  <a:pt x="424" y="793"/>
                </a:lnTo>
                <a:lnTo>
                  <a:pt x="408" y="760"/>
                </a:lnTo>
                <a:lnTo>
                  <a:pt x="466" y="620"/>
                </a:lnTo>
                <a:lnTo>
                  <a:pt x="677" y="606"/>
                </a:lnTo>
                <a:lnTo>
                  <a:pt x="843" y="551"/>
                </a:lnTo>
                <a:lnTo>
                  <a:pt x="954" y="481"/>
                </a:lnTo>
                <a:lnTo>
                  <a:pt x="1009" y="448"/>
                </a:lnTo>
                <a:lnTo>
                  <a:pt x="1148" y="444"/>
                </a:lnTo>
                <a:lnTo>
                  <a:pt x="1308" y="184"/>
                </a:lnTo>
                <a:lnTo>
                  <a:pt x="1356" y="200"/>
                </a:lnTo>
                <a:lnTo>
                  <a:pt x="1477" y="114"/>
                </a:lnTo>
                <a:lnTo>
                  <a:pt x="1445" y="45"/>
                </a:lnTo>
                <a:lnTo>
                  <a:pt x="1461" y="7"/>
                </a:lnTo>
                <a:lnTo>
                  <a:pt x="1568" y="0"/>
                </a:lnTo>
                <a:lnTo>
                  <a:pt x="1639" y="27"/>
                </a:lnTo>
                <a:lnTo>
                  <a:pt x="1859" y="153"/>
                </a:lnTo>
                <a:lnTo>
                  <a:pt x="2013" y="147"/>
                </a:lnTo>
                <a:lnTo>
                  <a:pt x="2087" y="99"/>
                </a:lnTo>
                <a:lnTo>
                  <a:pt x="2260" y="206"/>
                </a:lnTo>
                <a:lnTo>
                  <a:pt x="2316" y="412"/>
                </a:lnTo>
                <a:lnTo>
                  <a:pt x="2516" y="558"/>
                </a:lnTo>
                <a:lnTo>
                  <a:pt x="2419" y="668"/>
                </a:lnTo>
                <a:lnTo>
                  <a:pt x="2247" y="832"/>
                </a:lnTo>
                <a:lnTo>
                  <a:pt x="2245" y="870"/>
                </a:lnTo>
                <a:lnTo>
                  <a:pt x="1997" y="1028"/>
                </a:lnTo>
                <a:lnTo>
                  <a:pt x="606" y="1158"/>
                </a:lnTo>
                <a:lnTo>
                  <a:pt x="458" y="1150"/>
                </a:lnTo>
                <a:lnTo>
                  <a:pt x="465" y="1222"/>
                </a:lnTo>
                <a:lnTo>
                  <a:pt x="0" y="1255"/>
                </a:lnTo>
                <a:lnTo>
                  <a:pt x="18" y="1191"/>
                </a:lnTo>
                <a:close/>
              </a:path>
            </a:pathLst>
          </a:custGeom>
          <a:solidFill>
            <a:srgbClr val="A80000"/>
          </a:solidFill>
          <a:ln w="0" cap="flat" cmpd="sng">
            <a:solidFill>
              <a:srgbClr val="000000"/>
            </a:solidFill>
            <a:prstDash val="solid"/>
            <a:round/>
            <a:headEnd type="none" w="med" len="med"/>
            <a:tailEnd type="none" w="med" len="med"/>
          </a:ln>
        </p:spPr>
        <p:txBody>
          <a:bodyPr/>
          <a:lstStyle/>
          <a:p>
            <a:endParaRPr lang="en-US"/>
          </a:p>
        </p:txBody>
      </p:sp>
      <p:sp>
        <p:nvSpPr>
          <p:cNvPr id="144" name="Freeform 39"/>
          <p:cNvSpPr>
            <a:spLocks/>
          </p:cNvSpPr>
          <p:nvPr/>
        </p:nvSpPr>
        <p:spPr bwMode="auto">
          <a:xfrm>
            <a:off x="6570663" y="2716213"/>
            <a:ext cx="663575" cy="674687"/>
          </a:xfrm>
          <a:custGeom>
            <a:avLst/>
            <a:gdLst>
              <a:gd name="T0" fmla="*/ 0 w 1552"/>
              <a:gd name="T1" fmla="*/ 1038 h 1500"/>
              <a:gd name="T2" fmla="*/ 56 w 1552"/>
              <a:gd name="T3" fmla="*/ 1244 h 1500"/>
              <a:gd name="T4" fmla="*/ 256 w 1552"/>
              <a:gd name="T5" fmla="*/ 1390 h 1500"/>
              <a:gd name="T6" fmla="*/ 351 w 1552"/>
              <a:gd name="T7" fmla="*/ 1500 h 1500"/>
              <a:gd name="T8" fmla="*/ 648 w 1552"/>
              <a:gd name="T9" fmla="*/ 1383 h 1500"/>
              <a:gd name="T10" fmla="*/ 779 w 1552"/>
              <a:gd name="T11" fmla="*/ 1362 h 1500"/>
              <a:gd name="T12" fmla="*/ 853 w 1552"/>
              <a:gd name="T13" fmla="*/ 1273 h 1500"/>
              <a:gd name="T14" fmla="*/ 970 w 1552"/>
              <a:gd name="T15" fmla="*/ 822 h 1500"/>
              <a:gd name="T16" fmla="*/ 1093 w 1552"/>
              <a:gd name="T17" fmla="*/ 878 h 1500"/>
              <a:gd name="T18" fmla="*/ 1335 w 1552"/>
              <a:gd name="T19" fmla="*/ 385 h 1500"/>
              <a:gd name="T20" fmla="*/ 1524 w 1552"/>
              <a:gd name="T21" fmla="*/ 489 h 1500"/>
              <a:gd name="T22" fmla="*/ 1552 w 1552"/>
              <a:gd name="T23" fmla="*/ 403 h 1500"/>
              <a:gd name="T24" fmla="*/ 1422 w 1552"/>
              <a:gd name="T25" fmla="*/ 299 h 1500"/>
              <a:gd name="T26" fmla="*/ 1317 w 1552"/>
              <a:gd name="T27" fmla="*/ 309 h 1500"/>
              <a:gd name="T28" fmla="*/ 1282 w 1552"/>
              <a:gd name="T29" fmla="*/ 365 h 1500"/>
              <a:gd name="T30" fmla="*/ 1095 w 1552"/>
              <a:gd name="T31" fmla="*/ 420 h 1500"/>
              <a:gd name="T32" fmla="*/ 973 w 1552"/>
              <a:gd name="T33" fmla="*/ 553 h 1500"/>
              <a:gd name="T34" fmla="*/ 935 w 1552"/>
              <a:gd name="T35" fmla="*/ 337 h 1500"/>
              <a:gd name="T36" fmla="*/ 600 w 1552"/>
              <a:gd name="T37" fmla="*/ 393 h 1500"/>
              <a:gd name="T38" fmla="*/ 536 w 1552"/>
              <a:gd name="T39" fmla="*/ 0 h 1500"/>
              <a:gd name="T40" fmla="*/ 487 w 1552"/>
              <a:gd name="T41" fmla="*/ 36 h 1500"/>
              <a:gd name="T42" fmla="*/ 513 w 1552"/>
              <a:gd name="T43" fmla="*/ 109 h 1500"/>
              <a:gd name="T44" fmla="*/ 472 w 1552"/>
              <a:gd name="T45" fmla="*/ 454 h 1500"/>
              <a:gd name="T46" fmla="*/ 228 w 1552"/>
              <a:gd name="T47" fmla="*/ 665 h 1500"/>
              <a:gd name="T48" fmla="*/ 194 w 1552"/>
              <a:gd name="T49" fmla="*/ 808 h 1500"/>
              <a:gd name="T50" fmla="*/ 125 w 1552"/>
              <a:gd name="T51" fmla="*/ 775 h 1500"/>
              <a:gd name="T52" fmla="*/ 105 w 1552"/>
              <a:gd name="T53" fmla="*/ 947 h 1500"/>
              <a:gd name="T54" fmla="*/ 0 w 1552"/>
              <a:gd name="T55" fmla="*/ 1038 h 15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2"/>
              <a:gd name="T85" fmla="*/ 0 h 1500"/>
              <a:gd name="T86" fmla="*/ 1552 w 1552"/>
              <a:gd name="T87" fmla="*/ 1500 h 15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2" h="1500">
                <a:moveTo>
                  <a:pt x="0" y="1038"/>
                </a:moveTo>
                <a:lnTo>
                  <a:pt x="56" y="1244"/>
                </a:lnTo>
                <a:lnTo>
                  <a:pt x="256" y="1390"/>
                </a:lnTo>
                <a:lnTo>
                  <a:pt x="351" y="1500"/>
                </a:lnTo>
                <a:lnTo>
                  <a:pt x="648" y="1383"/>
                </a:lnTo>
                <a:lnTo>
                  <a:pt x="779" y="1362"/>
                </a:lnTo>
                <a:lnTo>
                  <a:pt x="853" y="1273"/>
                </a:lnTo>
                <a:lnTo>
                  <a:pt x="970" y="822"/>
                </a:lnTo>
                <a:lnTo>
                  <a:pt x="1093" y="878"/>
                </a:lnTo>
                <a:lnTo>
                  <a:pt x="1335" y="385"/>
                </a:lnTo>
                <a:lnTo>
                  <a:pt x="1524" y="489"/>
                </a:lnTo>
                <a:lnTo>
                  <a:pt x="1552" y="403"/>
                </a:lnTo>
                <a:lnTo>
                  <a:pt x="1422" y="299"/>
                </a:lnTo>
                <a:lnTo>
                  <a:pt x="1317" y="309"/>
                </a:lnTo>
                <a:lnTo>
                  <a:pt x="1282" y="365"/>
                </a:lnTo>
                <a:lnTo>
                  <a:pt x="1095" y="420"/>
                </a:lnTo>
                <a:lnTo>
                  <a:pt x="973" y="553"/>
                </a:lnTo>
                <a:lnTo>
                  <a:pt x="935" y="337"/>
                </a:lnTo>
                <a:lnTo>
                  <a:pt x="600" y="393"/>
                </a:lnTo>
                <a:lnTo>
                  <a:pt x="536" y="0"/>
                </a:lnTo>
                <a:lnTo>
                  <a:pt x="487" y="36"/>
                </a:lnTo>
                <a:lnTo>
                  <a:pt x="513" y="109"/>
                </a:lnTo>
                <a:lnTo>
                  <a:pt x="472" y="454"/>
                </a:lnTo>
                <a:lnTo>
                  <a:pt x="228" y="665"/>
                </a:lnTo>
                <a:lnTo>
                  <a:pt x="194" y="808"/>
                </a:lnTo>
                <a:lnTo>
                  <a:pt x="125" y="775"/>
                </a:lnTo>
                <a:lnTo>
                  <a:pt x="105" y="947"/>
                </a:lnTo>
                <a:lnTo>
                  <a:pt x="0" y="1038"/>
                </a:lnTo>
                <a:close/>
              </a:path>
            </a:pathLst>
          </a:custGeom>
          <a:solidFill>
            <a:srgbClr val="A80000"/>
          </a:solidFill>
          <a:ln w="0" cap="flat" cmpd="sng">
            <a:solidFill>
              <a:srgbClr val="000000"/>
            </a:solidFill>
            <a:prstDash val="solid"/>
            <a:round/>
            <a:headEnd type="none" w="med" len="med"/>
            <a:tailEnd type="none" w="med" len="med"/>
          </a:ln>
        </p:spPr>
        <p:txBody>
          <a:bodyPr/>
          <a:lstStyle/>
          <a:p>
            <a:endParaRPr lang="en-US"/>
          </a:p>
        </p:txBody>
      </p:sp>
      <p:sp>
        <p:nvSpPr>
          <p:cNvPr id="145" name="Rectangle 186"/>
          <p:cNvSpPr>
            <a:spLocks noChangeArrowheads="1"/>
          </p:cNvSpPr>
          <p:nvPr/>
        </p:nvSpPr>
        <p:spPr bwMode="auto">
          <a:xfrm>
            <a:off x="3606799" y="5970764"/>
            <a:ext cx="228600" cy="228600"/>
          </a:xfrm>
          <a:prstGeom prst="rect">
            <a:avLst/>
          </a:prstGeom>
          <a:solidFill>
            <a:srgbClr val="A80000"/>
          </a:solidFill>
          <a:ln w="9525">
            <a:solidFill>
              <a:schemeClr val="tx1"/>
            </a:solidFill>
            <a:miter lim="800000"/>
            <a:headEnd/>
            <a:tailEnd/>
          </a:ln>
        </p:spPr>
        <p:txBody>
          <a:bodyPr wrap="none" anchor="ctr"/>
          <a:lstStyle/>
          <a:p>
            <a:endParaRPr lang="en-US"/>
          </a:p>
        </p:txBody>
      </p:sp>
      <p:sp>
        <p:nvSpPr>
          <p:cNvPr id="146" name="Freeform 18"/>
          <p:cNvSpPr>
            <a:spLocks/>
          </p:cNvSpPr>
          <p:nvPr/>
        </p:nvSpPr>
        <p:spPr bwMode="auto">
          <a:xfrm>
            <a:off x="3567113" y="3546475"/>
            <a:ext cx="1284287" cy="684213"/>
          </a:xfrm>
          <a:custGeom>
            <a:avLst/>
            <a:gdLst>
              <a:gd name="T0" fmla="*/ 20 w 2997"/>
              <a:gd name="T1" fmla="*/ 0 h 1520"/>
              <a:gd name="T2" fmla="*/ 349 w 2997"/>
              <a:gd name="T3" fmla="*/ 24 h 1520"/>
              <a:gd name="T4" fmla="*/ 1820 w 2997"/>
              <a:gd name="T5" fmla="*/ 91 h 1520"/>
              <a:gd name="T6" fmla="*/ 2918 w 2997"/>
              <a:gd name="T7" fmla="*/ 86 h 1520"/>
              <a:gd name="T8" fmla="*/ 2926 w 2997"/>
              <a:gd name="T9" fmla="*/ 307 h 1520"/>
              <a:gd name="T10" fmla="*/ 2997 w 2997"/>
              <a:gd name="T11" fmla="*/ 782 h 1520"/>
              <a:gd name="T12" fmla="*/ 2982 w 2997"/>
              <a:gd name="T13" fmla="*/ 1520 h 1520"/>
              <a:gd name="T14" fmla="*/ 2744 w 2997"/>
              <a:gd name="T15" fmla="*/ 1394 h 1520"/>
              <a:gd name="T16" fmla="*/ 2487 w 2997"/>
              <a:gd name="T17" fmla="*/ 1438 h 1520"/>
              <a:gd name="T18" fmla="*/ 2300 w 2997"/>
              <a:gd name="T19" fmla="*/ 1497 h 1520"/>
              <a:gd name="T20" fmla="*/ 2027 w 2997"/>
              <a:gd name="T21" fmla="*/ 1499 h 1520"/>
              <a:gd name="T22" fmla="*/ 1825 w 2997"/>
              <a:gd name="T23" fmla="*/ 1382 h 1520"/>
              <a:gd name="T24" fmla="*/ 1766 w 2997"/>
              <a:gd name="T25" fmla="*/ 1440 h 1520"/>
              <a:gd name="T26" fmla="*/ 1450 w 2997"/>
              <a:gd name="T27" fmla="*/ 1305 h 1520"/>
              <a:gd name="T28" fmla="*/ 1293 w 2997"/>
              <a:gd name="T29" fmla="*/ 1265 h 1520"/>
              <a:gd name="T30" fmla="*/ 1216 w 2997"/>
              <a:gd name="T31" fmla="*/ 1191 h 1520"/>
              <a:gd name="T32" fmla="*/ 1115 w 2997"/>
              <a:gd name="T33" fmla="*/ 1188 h 1520"/>
              <a:gd name="T34" fmla="*/ 1014 w 2997"/>
              <a:gd name="T35" fmla="*/ 1104 h 1520"/>
              <a:gd name="T36" fmla="*/ 1049 w 2997"/>
              <a:gd name="T37" fmla="*/ 283 h 1520"/>
              <a:gd name="T38" fmla="*/ 0 w 2997"/>
              <a:gd name="T39" fmla="*/ 222 h 1520"/>
              <a:gd name="T40" fmla="*/ 20 w 2997"/>
              <a:gd name="T41" fmla="*/ 0 h 15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97"/>
              <a:gd name="T64" fmla="*/ 0 h 1520"/>
              <a:gd name="T65" fmla="*/ 2997 w 2997"/>
              <a:gd name="T66" fmla="*/ 1520 h 15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97" h="1520">
                <a:moveTo>
                  <a:pt x="20" y="0"/>
                </a:moveTo>
                <a:lnTo>
                  <a:pt x="349" y="24"/>
                </a:lnTo>
                <a:lnTo>
                  <a:pt x="1820" y="91"/>
                </a:lnTo>
                <a:lnTo>
                  <a:pt x="2918" y="86"/>
                </a:lnTo>
                <a:lnTo>
                  <a:pt x="2926" y="307"/>
                </a:lnTo>
                <a:lnTo>
                  <a:pt x="2997" y="782"/>
                </a:lnTo>
                <a:lnTo>
                  <a:pt x="2982" y="1520"/>
                </a:lnTo>
                <a:lnTo>
                  <a:pt x="2744" y="1394"/>
                </a:lnTo>
                <a:lnTo>
                  <a:pt x="2487" y="1438"/>
                </a:lnTo>
                <a:lnTo>
                  <a:pt x="2300" y="1497"/>
                </a:lnTo>
                <a:lnTo>
                  <a:pt x="2027" y="1499"/>
                </a:lnTo>
                <a:lnTo>
                  <a:pt x="1825" y="1382"/>
                </a:lnTo>
                <a:lnTo>
                  <a:pt x="1766" y="1440"/>
                </a:lnTo>
                <a:lnTo>
                  <a:pt x="1450" y="1305"/>
                </a:lnTo>
                <a:lnTo>
                  <a:pt x="1293" y="1265"/>
                </a:lnTo>
                <a:lnTo>
                  <a:pt x="1216" y="1191"/>
                </a:lnTo>
                <a:lnTo>
                  <a:pt x="1115" y="1188"/>
                </a:lnTo>
                <a:lnTo>
                  <a:pt x="1014" y="1104"/>
                </a:lnTo>
                <a:lnTo>
                  <a:pt x="1049" y="283"/>
                </a:lnTo>
                <a:lnTo>
                  <a:pt x="0" y="222"/>
                </a:lnTo>
                <a:lnTo>
                  <a:pt x="20" y="0"/>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47" name="Freeform 21"/>
          <p:cNvSpPr>
            <a:spLocks/>
          </p:cNvSpPr>
          <p:nvPr/>
        </p:nvSpPr>
        <p:spPr bwMode="auto">
          <a:xfrm>
            <a:off x="4652963" y="2881313"/>
            <a:ext cx="990600" cy="877887"/>
          </a:xfrm>
          <a:custGeom>
            <a:avLst/>
            <a:gdLst>
              <a:gd name="T0" fmla="*/ 139 w 2306"/>
              <a:gd name="T1" fmla="*/ 285 h 1951"/>
              <a:gd name="T2" fmla="*/ 210 w 2306"/>
              <a:gd name="T3" fmla="*/ 342 h 1951"/>
              <a:gd name="T4" fmla="*/ 251 w 2306"/>
              <a:gd name="T5" fmla="*/ 329 h 1951"/>
              <a:gd name="T6" fmla="*/ 295 w 2306"/>
              <a:gd name="T7" fmla="*/ 397 h 1951"/>
              <a:gd name="T8" fmla="*/ 256 w 2306"/>
              <a:gd name="T9" fmla="*/ 397 h 1951"/>
              <a:gd name="T10" fmla="*/ 215 w 2306"/>
              <a:gd name="T11" fmla="*/ 485 h 1951"/>
              <a:gd name="T12" fmla="*/ 317 w 2306"/>
              <a:gd name="T13" fmla="*/ 629 h 1951"/>
              <a:gd name="T14" fmla="*/ 394 w 2306"/>
              <a:gd name="T15" fmla="*/ 651 h 1951"/>
              <a:gd name="T16" fmla="*/ 384 w 2306"/>
              <a:gd name="T17" fmla="*/ 1561 h 1951"/>
              <a:gd name="T18" fmla="*/ 392 w 2306"/>
              <a:gd name="T19" fmla="*/ 1782 h 1951"/>
              <a:gd name="T20" fmla="*/ 1926 w 2306"/>
              <a:gd name="T21" fmla="*/ 1735 h 1951"/>
              <a:gd name="T22" fmla="*/ 1942 w 2306"/>
              <a:gd name="T23" fmla="*/ 1869 h 1951"/>
              <a:gd name="T24" fmla="*/ 1882 w 2306"/>
              <a:gd name="T25" fmla="*/ 1951 h 1951"/>
              <a:gd name="T26" fmla="*/ 2116 w 2306"/>
              <a:gd name="T27" fmla="*/ 1941 h 1951"/>
              <a:gd name="T28" fmla="*/ 2155 w 2306"/>
              <a:gd name="T29" fmla="*/ 1869 h 1951"/>
              <a:gd name="T30" fmla="*/ 2158 w 2306"/>
              <a:gd name="T31" fmla="*/ 1782 h 1951"/>
              <a:gd name="T32" fmla="*/ 2213 w 2306"/>
              <a:gd name="T33" fmla="*/ 1722 h 1951"/>
              <a:gd name="T34" fmla="*/ 2231 w 2306"/>
              <a:gd name="T35" fmla="*/ 1658 h 1951"/>
              <a:gd name="T36" fmla="*/ 2291 w 2306"/>
              <a:gd name="T37" fmla="*/ 1648 h 1951"/>
              <a:gd name="T38" fmla="*/ 2306 w 2306"/>
              <a:gd name="T39" fmla="*/ 1520 h 1951"/>
              <a:gd name="T40" fmla="*/ 2225 w 2306"/>
              <a:gd name="T41" fmla="*/ 1502 h 1951"/>
              <a:gd name="T42" fmla="*/ 2168 w 2306"/>
              <a:gd name="T43" fmla="*/ 1402 h 1951"/>
              <a:gd name="T44" fmla="*/ 2084 w 2306"/>
              <a:gd name="T45" fmla="*/ 1170 h 1951"/>
              <a:gd name="T46" fmla="*/ 1990 w 2306"/>
              <a:gd name="T47" fmla="*/ 1135 h 1951"/>
              <a:gd name="T48" fmla="*/ 1877 w 2306"/>
              <a:gd name="T49" fmla="*/ 1046 h 1951"/>
              <a:gd name="T50" fmla="*/ 1839 w 2306"/>
              <a:gd name="T51" fmla="*/ 926 h 1951"/>
              <a:gd name="T52" fmla="*/ 1903 w 2306"/>
              <a:gd name="T53" fmla="*/ 742 h 1951"/>
              <a:gd name="T54" fmla="*/ 1849 w 2306"/>
              <a:gd name="T55" fmla="*/ 703 h 1951"/>
              <a:gd name="T56" fmla="*/ 1714 w 2306"/>
              <a:gd name="T57" fmla="*/ 706 h 1951"/>
              <a:gd name="T58" fmla="*/ 1688 w 2306"/>
              <a:gd name="T59" fmla="*/ 589 h 1951"/>
              <a:gd name="T60" fmla="*/ 1465 w 2306"/>
              <a:gd name="T61" fmla="*/ 362 h 1951"/>
              <a:gd name="T62" fmla="*/ 1412 w 2306"/>
              <a:gd name="T63" fmla="*/ 176 h 1951"/>
              <a:gd name="T64" fmla="*/ 1437 w 2306"/>
              <a:gd name="T65" fmla="*/ 104 h 1951"/>
              <a:gd name="T66" fmla="*/ 1340 w 2306"/>
              <a:gd name="T67" fmla="*/ 0 h 1951"/>
              <a:gd name="T68" fmla="*/ 0 w 2306"/>
              <a:gd name="T69" fmla="*/ 30 h 1951"/>
              <a:gd name="T70" fmla="*/ 139 w 2306"/>
              <a:gd name="T71" fmla="*/ 285 h 19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06"/>
              <a:gd name="T109" fmla="*/ 0 h 1951"/>
              <a:gd name="T110" fmla="*/ 2306 w 2306"/>
              <a:gd name="T111" fmla="*/ 1951 h 19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06" h="1951">
                <a:moveTo>
                  <a:pt x="139" y="285"/>
                </a:moveTo>
                <a:lnTo>
                  <a:pt x="210" y="342"/>
                </a:lnTo>
                <a:lnTo>
                  <a:pt x="251" y="329"/>
                </a:lnTo>
                <a:lnTo>
                  <a:pt x="295" y="397"/>
                </a:lnTo>
                <a:lnTo>
                  <a:pt x="256" y="397"/>
                </a:lnTo>
                <a:lnTo>
                  <a:pt x="215" y="485"/>
                </a:lnTo>
                <a:lnTo>
                  <a:pt x="317" y="629"/>
                </a:lnTo>
                <a:lnTo>
                  <a:pt x="394" y="651"/>
                </a:lnTo>
                <a:lnTo>
                  <a:pt x="384" y="1561"/>
                </a:lnTo>
                <a:lnTo>
                  <a:pt x="392" y="1782"/>
                </a:lnTo>
                <a:lnTo>
                  <a:pt x="1926" y="1735"/>
                </a:lnTo>
                <a:lnTo>
                  <a:pt x="1942" y="1869"/>
                </a:lnTo>
                <a:lnTo>
                  <a:pt x="1882" y="1951"/>
                </a:lnTo>
                <a:lnTo>
                  <a:pt x="2116" y="1941"/>
                </a:lnTo>
                <a:lnTo>
                  <a:pt x="2155" y="1869"/>
                </a:lnTo>
                <a:lnTo>
                  <a:pt x="2158" y="1782"/>
                </a:lnTo>
                <a:lnTo>
                  <a:pt x="2213" y="1722"/>
                </a:lnTo>
                <a:lnTo>
                  <a:pt x="2231" y="1658"/>
                </a:lnTo>
                <a:lnTo>
                  <a:pt x="2291" y="1648"/>
                </a:lnTo>
                <a:lnTo>
                  <a:pt x="2306" y="1520"/>
                </a:lnTo>
                <a:lnTo>
                  <a:pt x="2225" y="1502"/>
                </a:lnTo>
                <a:lnTo>
                  <a:pt x="2168" y="1402"/>
                </a:lnTo>
                <a:lnTo>
                  <a:pt x="2084" y="1170"/>
                </a:lnTo>
                <a:lnTo>
                  <a:pt x="1990" y="1135"/>
                </a:lnTo>
                <a:lnTo>
                  <a:pt x="1877" y="1046"/>
                </a:lnTo>
                <a:lnTo>
                  <a:pt x="1839" y="926"/>
                </a:lnTo>
                <a:lnTo>
                  <a:pt x="1903" y="742"/>
                </a:lnTo>
                <a:lnTo>
                  <a:pt x="1849" y="703"/>
                </a:lnTo>
                <a:lnTo>
                  <a:pt x="1714" y="706"/>
                </a:lnTo>
                <a:lnTo>
                  <a:pt x="1688" y="589"/>
                </a:lnTo>
                <a:lnTo>
                  <a:pt x="1465" y="362"/>
                </a:lnTo>
                <a:lnTo>
                  <a:pt x="1412" y="176"/>
                </a:lnTo>
                <a:lnTo>
                  <a:pt x="1437" y="104"/>
                </a:lnTo>
                <a:lnTo>
                  <a:pt x="1340" y="0"/>
                </a:lnTo>
                <a:lnTo>
                  <a:pt x="0" y="30"/>
                </a:lnTo>
                <a:lnTo>
                  <a:pt x="139" y="285"/>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48" name="Freeform 23"/>
          <p:cNvSpPr>
            <a:spLocks/>
          </p:cNvSpPr>
          <p:nvPr/>
        </p:nvSpPr>
        <p:spPr bwMode="auto">
          <a:xfrm>
            <a:off x="4914900" y="4344988"/>
            <a:ext cx="850900" cy="752475"/>
          </a:xfrm>
          <a:custGeom>
            <a:avLst/>
            <a:gdLst>
              <a:gd name="T0" fmla="*/ 0 w 1985"/>
              <a:gd name="T1" fmla="*/ 15 h 1673"/>
              <a:gd name="T2" fmla="*/ 22 w 1985"/>
              <a:gd name="T3" fmla="*/ 466 h 1673"/>
              <a:gd name="T4" fmla="*/ 201 w 1985"/>
              <a:gd name="T5" fmla="*/ 792 h 1673"/>
              <a:gd name="T6" fmla="*/ 135 w 1985"/>
              <a:gd name="T7" fmla="*/ 1055 h 1673"/>
              <a:gd name="T8" fmla="*/ 148 w 1985"/>
              <a:gd name="T9" fmla="*/ 1273 h 1673"/>
              <a:gd name="T10" fmla="*/ 66 w 1985"/>
              <a:gd name="T11" fmla="*/ 1380 h 1673"/>
              <a:gd name="T12" fmla="*/ 99 w 1985"/>
              <a:gd name="T13" fmla="*/ 1415 h 1673"/>
              <a:gd name="T14" fmla="*/ 362 w 1985"/>
              <a:gd name="T15" fmla="*/ 1382 h 1673"/>
              <a:gd name="T16" fmla="*/ 694 w 1985"/>
              <a:gd name="T17" fmla="*/ 1469 h 1673"/>
              <a:gd name="T18" fmla="*/ 796 w 1985"/>
              <a:gd name="T19" fmla="*/ 1384 h 1673"/>
              <a:gd name="T20" fmla="*/ 1118 w 1985"/>
              <a:gd name="T21" fmla="*/ 1515 h 1673"/>
              <a:gd name="T22" fmla="*/ 1143 w 1985"/>
              <a:gd name="T23" fmla="*/ 1588 h 1673"/>
              <a:gd name="T24" fmla="*/ 1268 w 1985"/>
              <a:gd name="T25" fmla="*/ 1647 h 1673"/>
              <a:gd name="T26" fmla="*/ 1328 w 1985"/>
              <a:gd name="T27" fmla="*/ 1578 h 1673"/>
              <a:gd name="T28" fmla="*/ 1483 w 1985"/>
              <a:gd name="T29" fmla="*/ 1637 h 1673"/>
              <a:gd name="T30" fmla="*/ 1577 w 1985"/>
              <a:gd name="T31" fmla="*/ 1588 h 1673"/>
              <a:gd name="T32" fmla="*/ 1561 w 1985"/>
              <a:gd name="T33" fmla="*/ 1491 h 1673"/>
              <a:gd name="T34" fmla="*/ 1819 w 1985"/>
              <a:gd name="T35" fmla="*/ 1578 h 1673"/>
              <a:gd name="T36" fmla="*/ 1809 w 1985"/>
              <a:gd name="T37" fmla="*/ 1673 h 1673"/>
              <a:gd name="T38" fmla="*/ 1985 w 1985"/>
              <a:gd name="T39" fmla="*/ 1551 h 1673"/>
              <a:gd name="T40" fmla="*/ 1825 w 1985"/>
              <a:gd name="T41" fmla="*/ 1533 h 1673"/>
              <a:gd name="T42" fmla="*/ 1708 w 1985"/>
              <a:gd name="T43" fmla="*/ 1408 h 1673"/>
              <a:gd name="T44" fmla="*/ 1855 w 1985"/>
              <a:gd name="T45" fmla="*/ 1255 h 1673"/>
              <a:gd name="T46" fmla="*/ 1855 w 1985"/>
              <a:gd name="T47" fmla="*/ 1163 h 1673"/>
              <a:gd name="T48" fmla="*/ 1692 w 1985"/>
              <a:gd name="T49" fmla="*/ 1293 h 1673"/>
              <a:gd name="T50" fmla="*/ 1613 w 1985"/>
              <a:gd name="T51" fmla="*/ 1255 h 1673"/>
              <a:gd name="T52" fmla="*/ 1684 w 1985"/>
              <a:gd name="T53" fmla="*/ 1178 h 1673"/>
              <a:gd name="T54" fmla="*/ 1502 w 1985"/>
              <a:gd name="T55" fmla="*/ 1232 h 1673"/>
              <a:gd name="T56" fmla="*/ 1386 w 1985"/>
              <a:gd name="T57" fmla="*/ 1184 h 1673"/>
              <a:gd name="T58" fmla="*/ 1417 w 1985"/>
              <a:gd name="T59" fmla="*/ 1105 h 1673"/>
              <a:gd name="T60" fmla="*/ 1722 w 1985"/>
              <a:gd name="T61" fmla="*/ 1162 h 1673"/>
              <a:gd name="T62" fmla="*/ 1600 w 1985"/>
              <a:gd name="T63" fmla="*/ 964 h 1673"/>
              <a:gd name="T64" fmla="*/ 1621 w 1985"/>
              <a:gd name="T65" fmla="*/ 821 h 1673"/>
              <a:gd name="T66" fmla="*/ 921 w 1985"/>
              <a:gd name="T67" fmla="*/ 847 h 1673"/>
              <a:gd name="T68" fmla="*/ 1005 w 1985"/>
              <a:gd name="T69" fmla="*/ 538 h 1673"/>
              <a:gd name="T70" fmla="*/ 1126 w 1985"/>
              <a:gd name="T71" fmla="*/ 376 h 1673"/>
              <a:gd name="T72" fmla="*/ 1087 w 1985"/>
              <a:gd name="T73" fmla="*/ 334 h 1673"/>
              <a:gd name="T74" fmla="*/ 1043 w 1985"/>
              <a:gd name="T75" fmla="*/ 0 h 1673"/>
              <a:gd name="T76" fmla="*/ 0 w 1985"/>
              <a:gd name="T77" fmla="*/ 15 h 1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85"/>
              <a:gd name="T118" fmla="*/ 0 h 1673"/>
              <a:gd name="T119" fmla="*/ 1985 w 1985"/>
              <a:gd name="T120" fmla="*/ 1673 h 1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85" h="1673">
                <a:moveTo>
                  <a:pt x="0" y="15"/>
                </a:moveTo>
                <a:lnTo>
                  <a:pt x="22" y="466"/>
                </a:lnTo>
                <a:lnTo>
                  <a:pt x="201" y="792"/>
                </a:lnTo>
                <a:lnTo>
                  <a:pt x="135" y="1055"/>
                </a:lnTo>
                <a:lnTo>
                  <a:pt x="148" y="1273"/>
                </a:lnTo>
                <a:lnTo>
                  <a:pt x="66" y="1380"/>
                </a:lnTo>
                <a:lnTo>
                  <a:pt x="99" y="1415"/>
                </a:lnTo>
                <a:lnTo>
                  <a:pt x="362" y="1382"/>
                </a:lnTo>
                <a:lnTo>
                  <a:pt x="694" y="1469"/>
                </a:lnTo>
                <a:lnTo>
                  <a:pt x="796" y="1384"/>
                </a:lnTo>
                <a:lnTo>
                  <a:pt x="1118" y="1515"/>
                </a:lnTo>
                <a:lnTo>
                  <a:pt x="1143" y="1588"/>
                </a:lnTo>
                <a:lnTo>
                  <a:pt x="1268" y="1647"/>
                </a:lnTo>
                <a:lnTo>
                  <a:pt x="1328" y="1578"/>
                </a:lnTo>
                <a:lnTo>
                  <a:pt x="1483" y="1637"/>
                </a:lnTo>
                <a:lnTo>
                  <a:pt x="1577" y="1588"/>
                </a:lnTo>
                <a:lnTo>
                  <a:pt x="1561" y="1491"/>
                </a:lnTo>
                <a:lnTo>
                  <a:pt x="1819" y="1578"/>
                </a:lnTo>
                <a:lnTo>
                  <a:pt x="1809" y="1673"/>
                </a:lnTo>
                <a:lnTo>
                  <a:pt x="1985" y="1551"/>
                </a:lnTo>
                <a:lnTo>
                  <a:pt x="1825" y="1533"/>
                </a:lnTo>
                <a:lnTo>
                  <a:pt x="1708" y="1408"/>
                </a:lnTo>
                <a:lnTo>
                  <a:pt x="1855" y="1255"/>
                </a:lnTo>
                <a:lnTo>
                  <a:pt x="1855" y="1163"/>
                </a:lnTo>
                <a:lnTo>
                  <a:pt x="1692" y="1293"/>
                </a:lnTo>
                <a:lnTo>
                  <a:pt x="1613" y="1255"/>
                </a:lnTo>
                <a:lnTo>
                  <a:pt x="1684" y="1178"/>
                </a:lnTo>
                <a:lnTo>
                  <a:pt x="1502" y="1232"/>
                </a:lnTo>
                <a:lnTo>
                  <a:pt x="1386" y="1184"/>
                </a:lnTo>
                <a:lnTo>
                  <a:pt x="1417" y="1105"/>
                </a:lnTo>
                <a:lnTo>
                  <a:pt x="1722" y="1162"/>
                </a:lnTo>
                <a:lnTo>
                  <a:pt x="1600" y="964"/>
                </a:lnTo>
                <a:lnTo>
                  <a:pt x="1621" y="821"/>
                </a:lnTo>
                <a:lnTo>
                  <a:pt x="921" y="847"/>
                </a:lnTo>
                <a:lnTo>
                  <a:pt x="1005" y="538"/>
                </a:lnTo>
                <a:lnTo>
                  <a:pt x="1126" y="376"/>
                </a:lnTo>
                <a:lnTo>
                  <a:pt x="1087" y="334"/>
                </a:lnTo>
                <a:lnTo>
                  <a:pt x="1043" y="0"/>
                </a:lnTo>
                <a:lnTo>
                  <a:pt x="0" y="15"/>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49" name="Freeform 30"/>
          <p:cNvSpPr>
            <a:spLocks/>
          </p:cNvSpPr>
          <p:nvPr/>
        </p:nvSpPr>
        <p:spPr bwMode="auto">
          <a:xfrm>
            <a:off x="5481638" y="3513138"/>
            <a:ext cx="1270000" cy="439737"/>
          </a:xfrm>
          <a:custGeom>
            <a:avLst/>
            <a:gdLst>
              <a:gd name="T0" fmla="*/ 52 w 2959"/>
              <a:gd name="T1" fmla="*/ 804 h 975"/>
              <a:gd name="T2" fmla="*/ 34 w 2959"/>
              <a:gd name="T3" fmla="*/ 791 h 975"/>
              <a:gd name="T4" fmla="*/ 121 w 2959"/>
              <a:gd name="T5" fmla="*/ 725 h 975"/>
              <a:gd name="T6" fmla="*/ 202 w 2959"/>
              <a:gd name="T7" fmla="*/ 569 h 975"/>
              <a:gd name="T8" fmla="*/ 176 w 2959"/>
              <a:gd name="T9" fmla="*/ 536 h 975"/>
              <a:gd name="T10" fmla="*/ 215 w 2959"/>
              <a:gd name="T11" fmla="*/ 464 h 975"/>
              <a:gd name="T12" fmla="*/ 218 w 2959"/>
              <a:gd name="T13" fmla="*/ 377 h 975"/>
              <a:gd name="T14" fmla="*/ 273 w 2959"/>
              <a:gd name="T15" fmla="*/ 317 h 975"/>
              <a:gd name="T16" fmla="*/ 738 w 2959"/>
              <a:gd name="T17" fmla="*/ 284 h 975"/>
              <a:gd name="T18" fmla="*/ 731 w 2959"/>
              <a:gd name="T19" fmla="*/ 212 h 975"/>
              <a:gd name="T20" fmla="*/ 879 w 2959"/>
              <a:gd name="T21" fmla="*/ 220 h 975"/>
              <a:gd name="T22" fmla="*/ 2270 w 2959"/>
              <a:gd name="T23" fmla="*/ 90 h 975"/>
              <a:gd name="T24" fmla="*/ 2959 w 2959"/>
              <a:gd name="T25" fmla="*/ 0 h 975"/>
              <a:gd name="T26" fmla="*/ 2837 w 2959"/>
              <a:gd name="T27" fmla="*/ 233 h 975"/>
              <a:gd name="T28" fmla="*/ 2646 w 2959"/>
              <a:gd name="T29" fmla="*/ 274 h 975"/>
              <a:gd name="T30" fmla="*/ 2561 w 2959"/>
              <a:gd name="T31" fmla="*/ 393 h 975"/>
              <a:gd name="T32" fmla="*/ 2224 w 2959"/>
              <a:gd name="T33" fmla="*/ 587 h 975"/>
              <a:gd name="T34" fmla="*/ 2203 w 2959"/>
              <a:gd name="T35" fmla="*/ 664 h 975"/>
              <a:gd name="T36" fmla="*/ 2117 w 2959"/>
              <a:gd name="T37" fmla="*/ 704 h 975"/>
              <a:gd name="T38" fmla="*/ 2118 w 2959"/>
              <a:gd name="T39" fmla="*/ 799 h 975"/>
              <a:gd name="T40" fmla="*/ 1661 w 2959"/>
              <a:gd name="T41" fmla="*/ 852 h 975"/>
              <a:gd name="T42" fmla="*/ 744 w 2959"/>
              <a:gd name="T43" fmla="*/ 931 h 975"/>
              <a:gd name="T44" fmla="*/ 0 w 2959"/>
              <a:gd name="T45" fmla="*/ 975 h 975"/>
              <a:gd name="T46" fmla="*/ 52 w 2959"/>
              <a:gd name="T47" fmla="*/ 804 h 9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9"/>
              <a:gd name="T73" fmla="*/ 0 h 975"/>
              <a:gd name="T74" fmla="*/ 2959 w 2959"/>
              <a:gd name="T75" fmla="*/ 975 h 9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9" h="975">
                <a:moveTo>
                  <a:pt x="52" y="804"/>
                </a:moveTo>
                <a:lnTo>
                  <a:pt x="34" y="791"/>
                </a:lnTo>
                <a:lnTo>
                  <a:pt x="121" y="725"/>
                </a:lnTo>
                <a:lnTo>
                  <a:pt x="202" y="569"/>
                </a:lnTo>
                <a:lnTo>
                  <a:pt x="176" y="536"/>
                </a:lnTo>
                <a:lnTo>
                  <a:pt x="215" y="464"/>
                </a:lnTo>
                <a:lnTo>
                  <a:pt x="218" y="377"/>
                </a:lnTo>
                <a:lnTo>
                  <a:pt x="273" y="317"/>
                </a:lnTo>
                <a:lnTo>
                  <a:pt x="738" y="284"/>
                </a:lnTo>
                <a:lnTo>
                  <a:pt x="731" y="212"/>
                </a:lnTo>
                <a:lnTo>
                  <a:pt x="879" y="220"/>
                </a:lnTo>
                <a:lnTo>
                  <a:pt x="2270" y="90"/>
                </a:lnTo>
                <a:lnTo>
                  <a:pt x="2959" y="0"/>
                </a:lnTo>
                <a:lnTo>
                  <a:pt x="2837" y="233"/>
                </a:lnTo>
                <a:lnTo>
                  <a:pt x="2646" y="274"/>
                </a:lnTo>
                <a:lnTo>
                  <a:pt x="2561" y="393"/>
                </a:lnTo>
                <a:lnTo>
                  <a:pt x="2224" y="587"/>
                </a:lnTo>
                <a:lnTo>
                  <a:pt x="2203" y="664"/>
                </a:lnTo>
                <a:lnTo>
                  <a:pt x="2117" y="704"/>
                </a:lnTo>
                <a:lnTo>
                  <a:pt x="2118" y="799"/>
                </a:lnTo>
                <a:lnTo>
                  <a:pt x="1661" y="852"/>
                </a:lnTo>
                <a:lnTo>
                  <a:pt x="744" y="931"/>
                </a:lnTo>
                <a:lnTo>
                  <a:pt x="0" y="975"/>
                </a:lnTo>
                <a:lnTo>
                  <a:pt x="52" y="804"/>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50" name="Freeform 31"/>
          <p:cNvSpPr>
            <a:spLocks/>
          </p:cNvSpPr>
          <p:nvPr/>
        </p:nvSpPr>
        <p:spPr bwMode="auto">
          <a:xfrm>
            <a:off x="5308600" y="3932238"/>
            <a:ext cx="531813" cy="935037"/>
          </a:xfrm>
          <a:custGeom>
            <a:avLst/>
            <a:gdLst>
              <a:gd name="T0" fmla="*/ 24 w 357"/>
              <a:gd name="T1" fmla="*/ 441 h 630"/>
              <a:gd name="T2" fmla="*/ 59 w 357"/>
              <a:gd name="T3" fmla="*/ 392 h 630"/>
              <a:gd name="T4" fmla="*/ 48 w 357"/>
              <a:gd name="T5" fmla="*/ 379 h 630"/>
              <a:gd name="T6" fmla="*/ 35 w 357"/>
              <a:gd name="T7" fmla="*/ 278 h 630"/>
              <a:gd name="T8" fmla="*/ 29 w 357"/>
              <a:gd name="T9" fmla="*/ 207 h 630"/>
              <a:gd name="T10" fmla="*/ 54 w 357"/>
              <a:gd name="T11" fmla="*/ 131 h 630"/>
              <a:gd name="T12" fmla="*/ 93 w 357"/>
              <a:gd name="T13" fmla="*/ 77 h 630"/>
              <a:gd name="T14" fmla="*/ 90 w 357"/>
              <a:gd name="T15" fmla="*/ 63 h 630"/>
              <a:gd name="T16" fmla="*/ 117 w 357"/>
              <a:gd name="T17" fmla="*/ 14 h 630"/>
              <a:gd name="T18" fmla="*/ 339 w 357"/>
              <a:gd name="T19" fmla="*/ 0 h 630"/>
              <a:gd name="T20" fmla="*/ 335 w 357"/>
              <a:gd name="T21" fmla="*/ 404 h 630"/>
              <a:gd name="T22" fmla="*/ 333 w 357"/>
              <a:gd name="T23" fmla="*/ 403 h 630"/>
              <a:gd name="T24" fmla="*/ 357 w 357"/>
              <a:gd name="T25" fmla="*/ 592 h 630"/>
              <a:gd name="T26" fmla="*/ 348 w 357"/>
              <a:gd name="T27" fmla="*/ 601 h 630"/>
              <a:gd name="T28" fmla="*/ 302 w 357"/>
              <a:gd name="T29" fmla="*/ 591 h 630"/>
              <a:gd name="T30" fmla="*/ 232 w 357"/>
              <a:gd name="T31" fmla="*/ 630 h 630"/>
              <a:gd name="T32" fmla="*/ 197 w 357"/>
              <a:gd name="T33" fmla="*/ 570 h 630"/>
              <a:gd name="T34" fmla="*/ 203 w 357"/>
              <a:gd name="T35" fmla="*/ 527 h 630"/>
              <a:gd name="T36" fmla="*/ 0 w 357"/>
              <a:gd name="T37" fmla="*/ 534 h 630"/>
              <a:gd name="T38" fmla="*/ 24 w 357"/>
              <a:gd name="T39" fmla="*/ 441 h 6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7"/>
              <a:gd name="T61" fmla="*/ 0 h 630"/>
              <a:gd name="T62" fmla="*/ 357 w 357"/>
              <a:gd name="T63" fmla="*/ 630 h 6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7" h="630">
                <a:moveTo>
                  <a:pt x="24" y="441"/>
                </a:moveTo>
                <a:lnTo>
                  <a:pt x="59" y="392"/>
                </a:lnTo>
                <a:lnTo>
                  <a:pt x="48" y="379"/>
                </a:lnTo>
                <a:lnTo>
                  <a:pt x="35" y="278"/>
                </a:lnTo>
                <a:lnTo>
                  <a:pt x="29" y="207"/>
                </a:lnTo>
                <a:lnTo>
                  <a:pt x="54" y="131"/>
                </a:lnTo>
                <a:lnTo>
                  <a:pt x="93" y="77"/>
                </a:lnTo>
                <a:lnTo>
                  <a:pt x="90" y="63"/>
                </a:lnTo>
                <a:lnTo>
                  <a:pt x="117" y="14"/>
                </a:lnTo>
                <a:lnTo>
                  <a:pt x="339" y="0"/>
                </a:lnTo>
                <a:lnTo>
                  <a:pt x="335" y="404"/>
                </a:lnTo>
                <a:lnTo>
                  <a:pt x="333" y="403"/>
                </a:lnTo>
                <a:lnTo>
                  <a:pt x="357" y="592"/>
                </a:lnTo>
                <a:lnTo>
                  <a:pt x="348" y="601"/>
                </a:lnTo>
                <a:lnTo>
                  <a:pt x="302" y="591"/>
                </a:lnTo>
                <a:lnTo>
                  <a:pt x="232" y="630"/>
                </a:lnTo>
                <a:lnTo>
                  <a:pt x="197" y="570"/>
                </a:lnTo>
                <a:lnTo>
                  <a:pt x="203" y="527"/>
                </a:lnTo>
                <a:lnTo>
                  <a:pt x="0" y="534"/>
                </a:lnTo>
                <a:lnTo>
                  <a:pt x="24" y="441"/>
                </a:lnTo>
                <a:close/>
              </a:path>
            </a:pathLst>
          </a:custGeom>
          <a:solidFill>
            <a:srgbClr val="FF6600"/>
          </a:solidFill>
          <a:ln w="6350" cap="flat" cmpd="sng">
            <a:solidFill>
              <a:srgbClr val="000000"/>
            </a:solidFill>
            <a:prstDash val="solid"/>
            <a:round/>
            <a:headEnd type="none" w="med" len="med"/>
            <a:tailEnd type="none" w="med" len="med"/>
          </a:ln>
        </p:spPr>
        <p:txBody>
          <a:bodyPr/>
          <a:lstStyle/>
          <a:p>
            <a:endParaRPr lang="en-US"/>
          </a:p>
        </p:txBody>
      </p:sp>
      <p:sp>
        <p:nvSpPr>
          <p:cNvPr id="151" name="Freeform 38"/>
          <p:cNvSpPr>
            <a:spLocks/>
          </p:cNvSpPr>
          <p:nvPr/>
        </p:nvSpPr>
        <p:spPr bwMode="auto">
          <a:xfrm>
            <a:off x="6176963" y="2466975"/>
            <a:ext cx="622300" cy="717550"/>
          </a:xfrm>
          <a:custGeom>
            <a:avLst/>
            <a:gdLst>
              <a:gd name="T0" fmla="*/ 0 w 1457"/>
              <a:gd name="T1" fmla="*/ 287 h 1594"/>
              <a:gd name="T2" fmla="*/ 122 w 1457"/>
              <a:gd name="T3" fmla="*/ 1395 h 1594"/>
              <a:gd name="T4" fmla="*/ 300 w 1457"/>
              <a:gd name="T5" fmla="*/ 1415 h 1594"/>
              <a:gd name="T6" fmla="*/ 520 w 1457"/>
              <a:gd name="T7" fmla="*/ 1541 h 1594"/>
              <a:gd name="T8" fmla="*/ 674 w 1457"/>
              <a:gd name="T9" fmla="*/ 1535 h 1594"/>
              <a:gd name="T10" fmla="*/ 748 w 1457"/>
              <a:gd name="T11" fmla="*/ 1487 h 1594"/>
              <a:gd name="T12" fmla="*/ 921 w 1457"/>
              <a:gd name="T13" fmla="*/ 1594 h 1594"/>
              <a:gd name="T14" fmla="*/ 1026 w 1457"/>
              <a:gd name="T15" fmla="*/ 1503 h 1594"/>
              <a:gd name="T16" fmla="*/ 1046 w 1457"/>
              <a:gd name="T17" fmla="*/ 1331 h 1594"/>
              <a:gd name="T18" fmla="*/ 1115 w 1457"/>
              <a:gd name="T19" fmla="*/ 1364 h 1594"/>
              <a:gd name="T20" fmla="*/ 1149 w 1457"/>
              <a:gd name="T21" fmla="*/ 1221 h 1594"/>
              <a:gd name="T22" fmla="*/ 1393 w 1457"/>
              <a:gd name="T23" fmla="*/ 1010 h 1594"/>
              <a:gd name="T24" fmla="*/ 1434 w 1457"/>
              <a:gd name="T25" fmla="*/ 665 h 1594"/>
              <a:gd name="T26" fmla="*/ 1408 w 1457"/>
              <a:gd name="T27" fmla="*/ 592 h 1594"/>
              <a:gd name="T28" fmla="*/ 1457 w 1457"/>
              <a:gd name="T29" fmla="*/ 556 h 1594"/>
              <a:gd name="T30" fmla="*/ 1361 w 1457"/>
              <a:gd name="T31" fmla="*/ 0 h 1594"/>
              <a:gd name="T32" fmla="*/ 1115 w 1457"/>
              <a:gd name="T33" fmla="*/ 127 h 1594"/>
              <a:gd name="T34" fmla="*/ 991 w 1457"/>
              <a:gd name="T35" fmla="*/ 257 h 1594"/>
              <a:gd name="T36" fmla="*/ 900 w 1457"/>
              <a:gd name="T37" fmla="*/ 265 h 1594"/>
              <a:gd name="T38" fmla="*/ 761 w 1457"/>
              <a:gd name="T39" fmla="*/ 336 h 1594"/>
              <a:gd name="T40" fmla="*/ 437 w 1457"/>
              <a:gd name="T41" fmla="*/ 224 h 1594"/>
              <a:gd name="T42" fmla="*/ 0 w 1457"/>
              <a:gd name="T43" fmla="*/ 287 h 15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7"/>
              <a:gd name="T67" fmla="*/ 0 h 1594"/>
              <a:gd name="T68" fmla="*/ 1457 w 1457"/>
              <a:gd name="T69" fmla="*/ 1594 h 15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7" h="1594">
                <a:moveTo>
                  <a:pt x="0" y="287"/>
                </a:moveTo>
                <a:lnTo>
                  <a:pt x="122" y="1395"/>
                </a:lnTo>
                <a:lnTo>
                  <a:pt x="300" y="1415"/>
                </a:lnTo>
                <a:lnTo>
                  <a:pt x="520" y="1541"/>
                </a:lnTo>
                <a:lnTo>
                  <a:pt x="674" y="1535"/>
                </a:lnTo>
                <a:lnTo>
                  <a:pt x="748" y="1487"/>
                </a:lnTo>
                <a:lnTo>
                  <a:pt x="921" y="1594"/>
                </a:lnTo>
                <a:lnTo>
                  <a:pt x="1026" y="1503"/>
                </a:lnTo>
                <a:lnTo>
                  <a:pt x="1046" y="1331"/>
                </a:lnTo>
                <a:lnTo>
                  <a:pt x="1115" y="1364"/>
                </a:lnTo>
                <a:lnTo>
                  <a:pt x="1149" y="1221"/>
                </a:lnTo>
                <a:lnTo>
                  <a:pt x="1393" y="1010"/>
                </a:lnTo>
                <a:lnTo>
                  <a:pt x="1434" y="665"/>
                </a:lnTo>
                <a:lnTo>
                  <a:pt x="1408" y="592"/>
                </a:lnTo>
                <a:lnTo>
                  <a:pt x="1457" y="556"/>
                </a:lnTo>
                <a:lnTo>
                  <a:pt x="1361" y="0"/>
                </a:lnTo>
                <a:lnTo>
                  <a:pt x="1115" y="127"/>
                </a:lnTo>
                <a:lnTo>
                  <a:pt x="991" y="257"/>
                </a:lnTo>
                <a:lnTo>
                  <a:pt x="900" y="265"/>
                </a:lnTo>
                <a:lnTo>
                  <a:pt x="761" y="336"/>
                </a:lnTo>
                <a:lnTo>
                  <a:pt x="437" y="224"/>
                </a:lnTo>
                <a:lnTo>
                  <a:pt x="0" y="287"/>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52" name="Freeform 44"/>
          <p:cNvSpPr>
            <a:spLocks/>
          </p:cNvSpPr>
          <p:nvPr/>
        </p:nvSpPr>
        <p:spPr bwMode="auto">
          <a:xfrm>
            <a:off x="6540500" y="3775075"/>
            <a:ext cx="757238" cy="587375"/>
          </a:xfrm>
          <a:custGeom>
            <a:avLst/>
            <a:gdLst>
              <a:gd name="T0" fmla="*/ 74 w 1764"/>
              <a:gd name="T1" fmla="*/ 169 h 1305"/>
              <a:gd name="T2" fmla="*/ 326 w 1764"/>
              <a:gd name="T3" fmla="*/ 49 h 1305"/>
              <a:gd name="T4" fmla="*/ 796 w 1764"/>
              <a:gd name="T5" fmla="*/ 0 h 1305"/>
              <a:gd name="T6" fmla="*/ 990 w 1764"/>
              <a:gd name="T7" fmla="*/ 117 h 1305"/>
              <a:gd name="T8" fmla="*/ 1297 w 1764"/>
              <a:gd name="T9" fmla="*/ 75 h 1305"/>
              <a:gd name="T10" fmla="*/ 1764 w 1764"/>
              <a:gd name="T11" fmla="*/ 400 h 1305"/>
              <a:gd name="T12" fmla="*/ 1558 w 1764"/>
              <a:gd name="T13" fmla="*/ 651 h 1305"/>
              <a:gd name="T14" fmla="*/ 1566 w 1764"/>
              <a:gd name="T15" fmla="*/ 759 h 1305"/>
              <a:gd name="T16" fmla="*/ 1214 w 1764"/>
              <a:gd name="T17" fmla="*/ 1079 h 1305"/>
              <a:gd name="T18" fmla="*/ 1158 w 1764"/>
              <a:gd name="T19" fmla="*/ 1087 h 1305"/>
              <a:gd name="T20" fmla="*/ 1130 w 1764"/>
              <a:gd name="T21" fmla="*/ 1184 h 1305"/>
              <a:gd name="T22" fmla="*/ 1054 w 1764"/>
              <a:gd name="T23" fmla="*/ 1129 h 1305"/>
              <a:gd name="T24" fmla="*/ 1123 w 1764"/>
              <a:gd name="T25" fmla="*/ 1218 h 1305"/>
              <a:gd name="T26" fmla="*/ 1057 w 1764"/>
              <a:gd name="T27" fmla="*/ 1305 h 1305"/>
              <a:gd name="T28" fmla="*/ 992 w 1764"/>
              <a:gd name="T29" fmla="*/ 1293 h 1305"/>
              <a:gd name="T30" fmla="*/ 750 w 1764"/>
              <a:gd name="T31" fmla="*/ 921 h 1305"/>
              <a:gd name="T32" fmla="*/ 229 w 1764"/>
              <a:gd name="T33" fmla="*/ 449 h 1305"/>
              <a:gd name="T34" fmla="*/ 0 w 1764"/>
              <a:gd name="T35" fmla="*/ 305 h 1305"/>
              <a:gd name="T36" fmla="*/ 74 w 1764"/>
              <a:gd name="T37" fmla="*/ 169 h 1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4"/>
              <a:gd name="T58" fmla="*/ 0 h 1305"/>
              <a:gd name="T59" fmla="*/ 1764 w 1764"/>
              <a:gd name="T60" fmla="*/ 1305 h 1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4" h="1305">
                <a:moveTo>
                  <a:pt x="74" y="169"/>
                </a:moveTo>
                <a:lnTo>
                  <a:pt x="326" y="49"/>
                </a:lnTo>
                <a:lnTo>
                  <a:pt x="796" y="0"/>
                </a:lnTo>
                <a:lnTo>
                  <a:pt x="990" y="117"/>
                </a:lnTo>
                <a:lnTo>
                  <a:pt x="1297" y="75"/>
                </a:lnTo>
                <a:lnTo>
                  <a:pt x="1764" y="400"/>
                </a:lnTo>
                <a:lnTo>
                  <a:pt x="1558" y="651"/>
                </a:lnTo>
                <a:lnTo>
                  <a:pt x="1566" y="759"/>
                </a:lnTo>
                <a:lnTo>
                  <a:pt x="1214" y="1079"/>
                </a:lnTo>
                <a:lnTo>
                  <a:pt x="1158" y="1087"/>
                </a:lnTo>
                <a:lnTo>
                  <a:pt x="1130" y="1184"/>
                </a:lnTo>
                <a:lnTo>
                  <a:pt x="1054" y="1129"/>
                </a:lnTo>
                <a:lnTo>
                  <a:pt x="1123" y="1218"/>
                </a:lnTo>
                <a:lnTo>
                  <a:pt x="1057" y="1305"/>
                </a:lnTo>
                <a:lnTo>
                  <a:pt x="992" y="1293"/>
                </a:lnTo>
                <a:lnTo>
                  <a:pt x="750" y="921"/>
                </a:lnTo>
                <a:lnTo>
                  <a:pt x="229" y="449"/>
                </a:lnTo>
                <a:lnTo>
                  <a:pt x="0" y="305"/>
                </a:lnTo>
                <a:lnTo>
                  <a:pt x="74" y="169"/>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53" name="Freeform 45"/>
          <p:cNvSpPr>
            <a:spLocks/>
          </p:cNvSpPr>
          <p:nvPr/>
        </p:nvSpPr>
        <p:spPr bwMode="auto">
          <a:xfrm>
            <a:off x="7488238" y="2741613"/>
            <a:ext cx="157162" cy="263525"/>
          </a:xfrm>
          <a:custGeom>
            <a:avLst/>
            <a:gdLst>
              <a:gd name="T0" fmla="*/ 0 w 366"/>
              <a:gd name="T1" fmla="*/ 57 h 582"/>
              <a:gd name="T2" fmla="*/ 50 w 366"/>
              <a:gd name="T3" fmla="*/ 0 h 582"/>
              <a:gd name="T4" fmla="*/ 121 w 366"/>
              <a:gd name="T5" fmla="*/ 0 h 582"/>
              <a:gd name="T6" fmla="*/ 95 w 366"/>
              <a:gd name="T7" fmla="*/ 59 h 582"/>
              <a:gd name="T8" fmla="*/ 77 w 366"/>
              <a:gd name="T9" fmla="*/ 81 h 582"/>
              <a:gd name="T10" fmla="*/ 93 w 366"/>
              <a:gd name="T11" fmla="*/ 143 h 582"/>
              <a:gd name="T12" fmla="*/ 177 w 366"/>
              <a:gd name="T13" fmla="*/ 239 h 582"/>
              <a:gd name="T14" fmla="*/ 195 w 366"/>
              <a:gd name="T15" fmla="*/ 306 h 582"/>
              <a:gd name="T16" fmla="*/ 267 w 366"/>
              <a:gd name="T17" fmla="*/ 386 h 582"/>
              <a:gd name="T18" fmla="*/ 323 w 366"/>
              <a:gd name="T19" fmla="*/ 405 h 582"/>
              <a:gd name="T20" fmla="*/ 349 w 366"/>
              <a:gd name="T21" fmla="*/ 459 h 582"/>
              <a:gd name="T22" fmla="*/ 300 w 366"/>
              <a:gd name="T23" fmla="*/ 502 h 582"/>
              <a:gd name="T24" fmla="*/ 351 w 366"/>
              <a:gd name="T25" fmla="*/ 495 h 582"/>
              <a:gd name="T26" fmla="*/ 366 w 366"/>
              <a:gd name="T27" fmla="*/ 540 h 582"/>
              <a:gd name="T28" fmla="*/ 146 w 366"/>
              <a:gd name="T29" fmla="*/ 582 h 582"/>
              <a:gd name="T30" fmla="*/ 0 w 366"/>
              <a:gd name="T31" fmla="*/ 57 h 5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6"/>
              <a:gd name="T49" fmla="*/ 0 h 582"/>
              <a:gd name="T50" fmla="*/ 366 w 366"/>
              <a:gd name="T51" fmla="*/ 582 h 5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6" h="582">
                <a:moveTo>
                  <a:pt x="0" y="57"/>
                </a:moveTo>
                <a:lnTo>
                  <a:pt x="50" y="0"/>
                </a:lnTo>
                <a:lnTo>
                  <a:pt x="121" y="0"/>
                </a:lnTo>
                <a:lnTo>
                  <a:pt x="95" y="59"/>
                </a:lnTo>
                <a:lnTo>
                  <a:pt x="77" y="81"/>
                </a:lnTo>
                <a:lnTo>
                  <a:pt x="93" y="143"/>
                </a:lnTo>
                <a:lnTo>
                  <a:pt x="177" y="239"/>
                </a:lnTo>
                <a:lnTo>
                  <a:pt x="195" y="306"/>
                </a:lnTo>
                <a:lnTo>
                  <a:pt x="267" y="386"/>
                </a:lnTo>
                <a:lnTo>
                  <a:pt x="323" y="405"/>
                </a:lnTo>
                <a:lnTo>
                  <a:pt x="349" y="459"/>
                </a:lnTo>
                <a:lnTo>
                  <a:pt x="300" y="502"/>
                </a:lnTo>
                <a:lnTo>
                  <a:pt x="351" y="495"/>
                </a:lnTo>
                <a:lnTo>
                  <a:pt x="366" y="540"/>
                </a:lnTo>
                <a:lnTo>
                  <a:pt x="146" y="582"/>
                </a:lnTo>
                <a:lnTo>
                  <a:pt x="0" y="57"/>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4" name="Freeform 7"/>
          <p:cNvSpPr>
            <a:spLocks/>
          </p:cNvSpPr>
          <p:nvPr/>
        </p:nvSpPr>
        <p:spPr bwMode="auto">
          <a:xfrm>
            <a:off x="1185863" y="2179638"/>
            <a:ext cx="946150" cy="1497012"/>
          </a:xfrm>
          <a:custGeom>
            <a:avLst/>
            <a:gdLst>
              <a:gd name="T0" fmla="*/ 0 w 2208"/>
              <a:gd name="T1" fmla="*/ 1218 h 3319"/>
              <a:gd name="T2" fmla="*/ 1405 w 2208"/>
              <a:gd name="T3" fmla="*/ 3319 h 3319"/>
              <a:gd name="T4" fmla="*/ 1458 w 2208"/>
              <a:gd name="T5" fmla="*/ 2873 h 3319"/>
              <a:gd name="T6" fmla="*/ 1537 w 2208"/>
              <a:gd name="T7" fmla="*/ 2844 h 3319"/>
              <a:gd name="T8" fmla="*/ 1668 w 2208"/>
              <a:gd name="T9" fmla="*/ 2923 h 3319"/>
              <a:gd name="T10" fmla="*/ 1781 w 2208"/>
              <a:gd name="T11" fmla="*/ 2527 h 3319"/>
              <a:gd name="T12" fmla="*/ 2208 w 2208"/>
              <a:gd name="T13" fmla="*/ 424 h 3319"/>
              <a:gd name="T14" fmla="*/ 1266 w 2208"/>
              <a:gd name="T15" fmla="*/ 227 h 3319"/>
              <a:gd name="T16" fmla="*/ 330 w 2208"/>
              <a:gd name="T17" fmla="*/ 0 h 3319"/>
              <a:gd name="T18" fmla="*/ 0 w 2208"/>
              <a:gd name="T19" fmla="*/ 1218 h 3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8"/>
              <a:gd name="T31" fmla="*/ 0 h 3319"/>
              <a:gd name="T32" fmla="*/ 2208 w 2208"/>
              <a:gd name="T33" fmla="*/ 3319 h 3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8" h="3319">
                <a:moveTo>
                  <a:pt x="0" y="1218"/>
                </a:moveTo>
                <a:lnTo>
                  <a:pt x="1405" y="3319"/>
                </a:lnTo>
                <a:lnTo>
                  <a:pt x="1458" y="2873"/>
                </a:lnTo>
                <a:lnTo>
                  <a:pt x="1537" y="2844"/>
                </a:lnTo>
                <a:lnTo>
                  <a:pt x="1668" y="2923"/>
                </a:lnTo>
                <a:lnTo>
                  <a:pt x="1781" y="2527"/>
                </a:lnTo>
                <a:lnTo>
                  <a:pt x="2208" y="424"/>
                </a:lnTo>
                <a:lnTo>
                  <a:pt x="1266" y="227"/>
                </a:lnTo>
                <a:lnTo>
                  <a:pt x="330" y="0"/>
                </a:lnTo>
                <a:lnTo>
                  <a:pt x="0" y="1218"/>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5" name="Freeform 9"/>
          <p:cNvSpPr>
            <a:spLocks/>
          </p:cNvSpPr>
          <p:nvPr/>
        </p:nvSpPr>
        <p:spPr bwMode="auto">
          <a:xfrm>
            <a:off x="2101850" y="1009650"/>
            <a:ext cx="1522413" cy="987425"/>
          </a:xfrm>
          <a:custGeom>
            <a:avLst/>
            <a:gdLst>
              <a:gd name="T0" fmla="*/ 64 w 3548"/>
              <a:gd name="T1" fmla="*/ 554 h 2194"/>
              <a:gd name="T2" fmla="*/ 69 w 3548"/>
              <a:gd name="T3" fmla="*/ 648 h 2194"/>
              <a:gd name="T4" fmla="*/ 36 w 3548"/>
              <a:gd name="T5" fmla="*/ 664 h 2194"/>
              <a:gd name="T6" fmla="*/ 141 w 3548"/>
              <a:gd name="T7" fmla="*/ 763 h 2194"/>
              <a:gd name="T8" fmla="*/ 250 w 3548"/>
              <a:gd name="T9" fmla="*/ 1023 h 2194"/>
              <a:gd name="T10" fmla="*/ 286 w 3548"/>
              <a:gd name="T11" fmla="*/ 1260 h 2194"/>
              <a:gd name="T12" fmla="*/ 303 w 3548"/>
              <a:gd name="T13" fmla="*/ 1387 h 2194"/>
              <a:gd name="T14" fmla="*/ 224 w 3548"/>
              <a:gd name="T15" fmla="*/ 1508 h 2194"/>
              <a:gd name="T16" fmla="*/ 278 w 3548"/>
              <a:gd name="T17" fmla="*/ 1563 h 2194"/>
              <a:gd name="T18" fmla="*/ 422 w 3548"/>
              <a:gd name="T19" fmla="*/ 1484 h 2194"/>
              <a:gd name="T20" fmla="*/ 521 w 3548"/>
              <a:gd name="T21" fmla="*/ 1898 h 2194"/>
              <a:gd name="T22" fmla="*/ 586 w 3548"/>
              <a:gd name="T23" fmla="*/ 1921 h 2194"/>
              <a:gd name="T24" fmla="*/ 600 w 3548"/>
              <a:gd name="T25" fmla="*/ 2041 h 2194"/>
              <a:gd name="T26" fmla="*/ 651 w 3548"/>
              <a:gd name="T27" fmla="*/ 2097 h 2194"/>
              <a:gd name="T28" fmla="*/ 786 w 3548"/>
              <a:gd name="T29" fmla="*/ 2090 h 2194"/>
              <a:gd name="T30" fmla="*/ 1079 w 3548"/>
              <a:gd name="T31" fmla="*/ 2092 h 2194"/>
              <a:gd name="T32" fmla="*/ 1202 w 3548"/>
              <a:gd name="T33" fmla="*/ 2145 h 2194"/>
              <a:gd name="T34" fmla="*/ 1241 w 3548"/>
              <a:gd name="T35" fmla="*/ 1931 h 2194"/>
              <a:gd name="T36" fmla="*/ 2203 w 3548"/>
              <a:gd name="T37" fmla="*/ 2072 h 2194"/>
              <a:gd name="T38" fmla="*/ 3392 w 3548"/>
              <a:gd name="T39" fmla="*/ 2194 h 2194"/>
              <a:gd name="T40" fmla="*/ 3430 w 3548"/>
              <a:gd name="T41" fmla="*/ 1797 h 2194"/>
              <a:gd name="T42" fmla="*/ 3548 w 3548"/>
              <a:gd name="T43" fmla="*/ 515 h 2194"/>
              <a:gd name="T44" fmla="*/ 1976 w 3548"/>
              <a:gd name="T45" fmla="*/ 332 h 2194"/>
              <a:gd name="T46" fmla="*/ 1197 w 3548"/>
              <a:gd name="T47" fmla="*/ 209 h 2194"/>
              <a:gd name="T48" fmla="*/ 95 w 3548"/>
              <a:gd name="T49" fmla="*/ 0 h 2194"/>
              <a:gd name="T50" fmla="*/ 0 w 3548"/>
              <a:gd name="T51" fmla="*/ 409 h 2194"/>
              <a:gd name="T52" fmla="*/ 64 w 3548"/>
              <a:gd name="T53" fmla="*/ 554 h 21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48"/>
              <a:gd name="T82" fmla="*/ 0 h 2194"/>
              <a:gd name="T83" fmla="*/ 3548 w 3548"/>
              <a:gd name="T84" fmla="*/ 2194 h 21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48" h="2194">
                <a:moveTo>
                  <a:pt x="64" y="554"/>
                </a:moveTo>
                <a:lnTo>
                  <a:pt x="69" y="648"/>
                </a:lnTo>
                <a:lnTo>
                  <a:pt x="36" y="664"/>
                </a:lnTo>
                <a:lnTo>
                  <a:pt x="141" y="763"/>
                </a:lnTo>
                <a:lnTo>
                  <a:pt x="250" y="1023"/>
                </a:lnTo>
                <a:lnTo>
                  <a:pt x="286" y="1260"/>
                </a:lnTo>
                <a:lnTo>
                  <a:pt x="303" y="1387"/>
                </a:lnTo>
                <a:lnTo>
                  <a:pt x="224" y="1508"/>
                </a:lnTo>
                <a:lnTo>
                  <a:pt x="278" y="1563"/>
                </a:lnTo>
                <a:lnTo>
                  <a:pt x="422" y="1484"/>
                </a:lnTo>
                <a:lnTo>
                  <a:pt x="521" y="1898"/>
                </a:lnTo>
                <a:lnTo>
                  <a:pt x="586" y="1921"/>
                </a:lnTo>
                <a:lnTo>
                  <a:pt x="600" y="2041"/>
                </a:lnTo>
                <a:lnTo>
                  <a:pt x="651" y="2097"/>
                </a:lnTo>
                <a:lnTo>
                  <a:pt x="786" y="2090"/>
                </a:lnTo>
                <a:lnTo>
                  <a:pt x="1079" y="2092"/>
                </a:lnTo>
                <a:lnTo>
                  <a:pt x="1202" y="2145"/>
                </a:lnTo>
                <a:lnTo>
                  <a:pt x="1241" y="1931"/>
                </a:lnTo>
                <a:lnTo>
                  <a:pt x="2203" y="2072"/>
                </a:lnTo>
                <a:lnTo>
                  <a:pt x="3392" y="2194"/>
                </a:lnTo>
                <a:lnTo>
                  <a:pt x="3430" y="1797"/>
                </a:lnTo>
                <a:lnTo>
                  <a:pt x="3548" y="515"/>
                </a:lnTo>
                <a:lnTo>
                  <a:pt x="1976" y="332"/>
                </a:lnTo>
                <a:lnTo>
                  <a:pt x="1197" y="209"/>
                </a:lnTo>
                <a:lnTo>
                  <a:pt x="95" y="0"/>
                </a:lnTo>
                <a:lnTo>
                  <a:pt x="0" y="409"/>
                </a:lnTo>
                <a:lnTo>
                  <a:pt x="64" y="554"/>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6" name="Freeform 12"/>
          <p:cNvSpPr>
            <a:spLocks/>
          </p:cNvSpPr>
          <p:nvPr/>
        </p:nvSpPr>
        <p:spPr bwMode="auto">
          <a:xfrm>
            <a:off x="2527300" y="3446463"/>
            <a:ext cx="1047750" cy="1090612"/>
          </a:xfrm>
          <a:custGeom>
            <a:avLst/>
            <a:gdLst>
              <a:gd name="T0" fmla="*/ 308 w 2442"/>
              <a:gd name="T1" fmla="*/ 2421 h 2421"/>
              <a:gd name="T2" fmla="*/ 338 w 2442"/>
              <a:gd name="T3" fmla="*/ 2238 h 2421"/>
              <a:gd name="T4" fmla="*/ 950 w 2442"/>
              <a:gd name="T5" fmla="*/ 2319 h 2421"/>
              <a:gd name="T6" fmla="*/ 921 w 2442"/>
              <a:gd name="T7" fmla="*/ 2225 h 2421"/>
              <a:gd name="T8" fmla="*/ 2241 w 2442"/>
              <a:gd name="T9" fmla="*/ 2349 h 2421"/>
              <a:gd name="T10" fmla="*/ 2442 w 2442"/>
              <a:gd name="T11" fmla="*/ 220 h 2421"/>
              <a:gd name="T12" fmla="*/ 1405 w 2442"/>
              <a:gd name="T13" fmla="*/ 131 h 2421"/>
              <a:gd name="T14" fmla="*/ 357 w 2442"/>
              <a:gd name="T15" fmla="*/ 0 h 2421"/>
              <a:gd name="T16" fmla="*/ 0 w 2442"/>
              <a:gd name="T17" fmla="*/ 2380 h 2421"/>
              <a:gd name="T18" fmla="*/ 308 w 2442"/>
              <a:gd name="T19" fmla="*/ 2421 h 2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2"/>
              <a:gd name="T31" fmla="*/ 0 h 2421"/>
              <a:gd name="T32" fmla="*/ 2442 w 2442"/>
              <a:gd name="T33" fmla="*/ 2421 h 2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2" h="2421">
                <a:moveTo>
                  <a:pt x="308" y="2421"/>
                </a:moveTo>
                <a:lnTo>
                  <a:pt x="338" y="2238"/>
                </a:lnTo>
                <a:lnTo>
                  <a:pt x="950" y="2319"/>
                </a:lnTo>
                <a:lnTo>
                  <a:pt x="921" y="2225"/>
                </a:lnTo>
                <a:lnTo>
                  <a:pt x="2241" y="2349"/>
                </a:lnTo>
                <a:lnTo>
                  <a:pt x="2442" y="220"/>
                </a:lnTo>
                <a:lnTo>
                  <a:pt x="1405" y="131"/>
                </a:lnTo>
                <a:lnTo>
                  <a:pt x="357" y="0"/>
                </a:lnTo>
                <a:lnTo>
                  <a:pt x="0" y="2380"/>
                </a:lnTo>
                <a:lnTo>
                  <a:pt x="308" y="2421"/>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7" name="Freeform 15"/>
          <p:cNvSpPr>
            <a:spLocks/>
          </p:cNvSpPr>
          <p:nvPr/>
        </p:nvSpPr>
        <p:spPr bwMode="auto">
          <a:xfrm>
            <a:off x="3519488" y="1820863"/>
            <a:ext cx="1046162" cy="715962"/>
          </a:xfrm>
          <a:custGeom>
            <a:avLst/>
            <a:gdLst>
              <a:gd name="T0" fmla="*/ 120 w 2438"/>
              <a:gd name="T1" fmla="*/ 0 h 1589"/>
              <a:gd name="T2" fmla="*/ 1198 w 2438"/>
              <a:gd name="T3" fmla="*/ 76 h 1589"/>
              <a:gd name="T4" fmla="*/ 2403 w 2438"/>
              <a:gd name="T5" fmla="*/ 114 h 1589"/>
              <a:gd name="T6" fmla="*/ 2321 w 2438"/>
              <a:gd name="T7" fmla="*/ 265 h 1589"/>
              <a:gd name="T8" fmla="*/ 2438 w 2438"/>
              <a:gd name="T9" fmla="*/ 376 h 1589"/>
              <a:gd name="T10" fmla="*/ 2431 w 2438"/>
              <a:gd name="T11" fmla="*/ 1155 h 1589"/>
              <a:gd name="T12" fmla="*/ 2383 w 2438"/>
              <a:gd name="T13" fmla="*/ 1152 h 1589"/>
              <a:gd name="T14" fmla="*/ 2387 w 2438"/>
              <a:gd name="T15" fmla="*/ 1252 h 1589"/>
              <a:gd name="T16" fmla="*/ 2428 w 2438"/>
              <a:gd name="T17" fmla="*/ 1329 h 1589"/>
              <a:gd name="T18" fmla="*/ 2401 w 2438"/>
              <a:gd name="T19" fmla="*/ 1406 h 1589"/>
              <a:gd name="T20" fmla="*/ 2426 w 2438"/>
              <a:gd name="T21" fmla="*/ 1589 h 1589"/>
              <a:gd name="T22" fmla="*/ 2372 w 2438"/>
              <a:gd name="T23" fmla="*/ 1570 h 1589"/>
              <a:gd name="T24" fmla="*/ 2308 w 2438"/>
              <a:gd name="T25" fmla="*/ 1499 h 1589"/>
              <a:gd name="T26" fmla="*/ 2094 w 2438"/>
              <a:gd name="T27" fmla="*/ 1430 h 1589"/>
              <a:gd name="T28" fmla="*/ 1884 w 2438"/>
              <a:gd name="T29" fmla="*/ 1438 h 1589"/>
              <a:gd name="T30" fmla="*/ 1765 w 2438"/>
              <a:gd name="T31" fmla="*/ 1349 h 1589"/>
              <a:gd name="T32" fmla="*/ 0 w 2438"/>
              <a:gd name="T33" fmla="*/ 1247 h 1589"/>
              <a:gd name="T34" fmla="*/ 120 w 2438"/>
              <a:gd name="T35" fmla="*/ 0 h 1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38"/>
              <a:gd name="T55" fmla="*/ 0 h 1589"/>
              <a:gd name="T56" fmla="*/ 2438 w 2438"/>
              <a:gd name="T57" fmla="*/ 1589 h 15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38" h="1589">
                <a:moveTo>
                  <a:pt x="120" y="0"/>
                </a:moveTo>
                <a:lnTo>
                  <a:pt x="1198" y="76"/>
                </a:lnTo>
                <a:lnTo>
                  <a:pt x="2403" y="114"/>
                </a:lnTo>
                <a:lnTo>
                  <a:pt x="2321" y="265"/>
                </a:lnTo>
                <a:lnTo>
                  <a:pt x="2438" y="376"/>
                </a:lnTo>
                <a:lnTo>
                  <a:pt x="2431" y="1155"/>
                </a:lnTo>
                <a:lnTo>
                  <a:pt x="2383" y="1152"/>
                </a:lnTo>
                <a:lnTo>
                  <a:pt x="2387" y="1252"/>
                </a:lnTo>
                <a:lnTo>
                  <a:pt x="2428" y="1329"/>
                </a:lnTo>
                <a:lnTo>
                  <a:pt x="2401" y="1406"/>
                </a:lnTo>
                <a:lnTo>
                  <a:pt x="2426" y="1589"/>
                </a:lnTo>
                <a:lnTo>
                  <a:pt x="2372" y="1570"/>
                </a:lnTo>
                <a:lnTo>
                  <a:pt x="2308" y="1499"/>
                </a:lnTo>
                <a:lnTo>
                  <a:pt x="2094" y="1430"/>
                </a:lnTo>
                <a:lnTo>
                  <a:pt x="1884" y="1438"/>
                </a:lnTo>
                <a:lnTo>
                  <a:pt x="1765" y="1349"/>
                </a:lnTo>
                <a:lnTo>
                  <a:pt x="0" y="1247"/>
                </a:lnTo>
                <a:lnTo>
                  <a:pt x="120" y="0"/>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8" name="Freeform 16"/>
          <p:cNvSpPr>
            <a:spLocks/>
          </p:cNvSpPr>
          <p:nvPr/>
        </p:nvSpPr>
        <p:spPr bwMode="auto">
          <a:xfrm>
            <a:off x="3484563" y="2379663"/>
            <a:ext cx="1227137" cy="630237"/>
          </a:xfrm>
          <a:custGeom>
            <a:avLst/>
            <a:gdLst>
              <a:gd name="T0" fmla="*/ 81 w 2862"/>
              <a:gd name="T1" fmla="*/ 0 h 1395"/>
              <a:gd name="T2" fmla="*/ 1846 w 2862"/>
              <a:gd name="T3" fmla="*/ 102 h 1395"/>
              <a:gd name="T4" fmla="*/ 1965 w 2862"/>
              <a:gd name="T5" fmla="*/ 191 h 1395"/>
              <a:gd name="T6" fmla="*/ 2175 w 2862"/>
              <a:gd name="T7" fmla="*/ 183 h 1395"/>
              <a:gd name="T8" fmla="*/ 2389 w 2862"/>
              <a:gd name="T9" fmla="*/ 252 h 1395"/>
              <a:gd name="T10" fmla="*/ 2453 w 2862"/>
              <a:gd name="T11" fmla="*/ 323 h 1395"/>
              <a:gd name="T12" fmla="*/ 2507 w 2862"/>
              <a:gd name="T13" fmla="*/ 342 h 1395"/>
              <a:gd name="T14" fmla="*/ 2604 w 2862"/>
              <a:gd name="T15" fmla="*/ 607 h 1395"/>
              <a:gd name="T16" fmla="*/ 2606 w 2862"/>
              <a:gd name="T17" fmla="*/ 688 h 1395"/>
              <a:gd name="T18" fmla="*/ 2670 w 2862"/>
              <a:gd name="T19" fmla="*/ 811 h 1395"/>
              <a:gd name="T20" fmla="*/ 2701 w 2862"/>
              <a:gd name="T21" fmla="*/ 1013 h 1395"/>
              <a:gd name="T22" fmla="*/ 2685 w 2862"/>
              <a:gd name="T23" fmla="*/ 1074 h 1395"/>
              <a:gd name="T24" fmla="*/ 2723 w 2862"/>
              <a:gd name="T25" fmla="*/ 1140 h 1395"/>
              <a:gd name="T26" fmla="*/ 2862 w 2862"/>
              <a:gd name="T27" fmla="*/ 1395 h 1395"/>
              <a:gd name="T28" fmla="*/ 1587 w 2862"/>
              <a:gd name="T29" fmla="*/ 1379 h 1395"/>
              <a:gd name="T30" fmla="*/ 627 w 2862"/>
              <a:gd name="T31" fmla="*/ 1324 h 1395"/>
              <a:gd name="T32" fmla="*/ 656 w 2862"/>
              <a:gd name="T33" fmla="*/ 903 h 1395"/>
              <a:gd name="T34" fmla="*/ 0 w 2862"/>
              <a:gd name="T35" fmla="*/ 847 h 1395"/>
              <a:gd name="T36" fmla="*/ 81 w 2862"/>
              <a:gd name="T37" fmla="*/ 0 h 13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2"/>
              <a:gd name="T58" fmla="*/ 0 h 1395"/>
              <a:gd name="T59" fmla="*/ 2862 w 2862"/>
              <a:gd name="T60" fmla="*/ 1395 h 13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2" h="1395">
                <a:moveTo>
                  <a:pt x="81" y="0"/>
                </a:moveTo>
                <a:lnTo>
                  <a:pt x="1846" y="102"/>
                </a:lnTo>
                <a:lnTo>
                  <a:pt x="1965" y="191"/>
                </a:lnTo>
                <a:lnTo>
                  <a:pt x="2175" y="183"/>
                </a:lnTo>
                <a:lnTo>
                  <a:pt x="2389" y="252"/>
                </a:lnTo>
                <a:lnTo>
                  <a:pt x="2453" y="323"/>
                </a:lnTo>
                <a:lnTo>
                  <a:pt x="2507" y="342"/>
                </a:lnTo>
                <a:lnTo>
                  <a:pt x="2604" y="607"/>
                </a:lnTo>
                <a:lnTo>
                  <a:pt x="2606" y="688"/>
                </a:lnTo>
                <a:lnTo>
                  <a:pt x="2670" y="811"/>
                </a:lnTo>
                <a:lnTo>
                  <a:pt x="2701" y="1013"/>
                </a:lnTo>
                <a:lnTo>
                  <a:pt x="2685" y="1074"/>
                </a:lnTo>
                <a:lnTo>
                  <a:pt x="2723" y="1140"/>
                </a:lnTo>
                <a:lnTo>
                  <a:pt x="2862" y="1395"/>
                </a:lnTo>
                <a:lnTo>
                  <a:pt x="1587" y="1379"/>
                </a:lnTo>
                <a:lnTo>
                  <a:pt x="627" y="1324"/>
                </a:lnTo>
                <a:lnTo>
                  <a:pt x="656" y="903"/>
                </a:lnTo>
                <a:lnTo>
                  <a:pt x="0" y="847"/>
                </a:lnTo>
                <a:lnTo>
                  <a:pt x="81" y="0"/>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59" name="Freeform 19"/>
          <p:cNvSpPr>
            <a:spLocks/>
          </p:cNvSpPr>
          <p:nvPr/>
        </p:nvSpPr>
        <p:spPr bwMode="auto">
          <a:xfrm>
            <a:off x="4475163" y="1236663"/>
            <a:ext cx="966787" cy="1103312"/>
          </a:xfrm>
          <a:custGeom>
            <a:avLst/>
            <a:gdLst>
              <a:gd name="T0" fmla="*/ 14 w 2259"/>
              <a:gd name="T1" fmla="*/ 466 h 2449"/>
              <a:gd name="T2" fmla="*/ 103 w 2259"/>
              <a:gd name="T3" fmla="*/ 749 h 2449"/>
              <a:gd name="T4" fmla="*/ 115 w 2259"/>
              <a:gd name="T5" fmla="*/ 1114 h 2449"/>
              <a:gd name="T6" fmla="*/ 177 w 2259"/>
              <a:gd name="T7" fmla="*/ 1408 h 2449"/>
              <a:gd name="T8" fmla="*/ 95 w 2259"/>
              <a:gd name="T9" fmla="*/ 1559 h 2449"/>
              <a:gd name="T10" fmla="*/ 212 w 2259"/>
              <a:gd name="T11" fmla="*/ 1670 h 2449"/>
              <a:gd name="T12" fmla="*/ 205 w 2259"/>
              <a:gd name="T13" fmla="*/ 2449 h 2449"/>
              <a:gd name="T14" fmla="*/ 1853 w 2259"/>
              <a:gd name="T15" fmla="*/ 2418 h 2449"/>
              <a:gd name="T16" fmla="*/ 1826 w 2259"/>
              <a:gd name="T17" fmla="*/ 2266 h 2449"/>
              <a:gd name="T18" fmla="*/ 1650 w 2259"/>
              <a:gd name="T19" fmla="*/ 2130 h 2449"/>
              <a:gd name="T20" fmla="*/ 1562 w 2259"/>
              <a:gd name="T21" fmla="*/ 2036 h 2449"/>
              <a:gd name="T22" fmla="*/ 1338 w 2259"/>
              <a:gd name="T23" fmla="*/ 1898 h 2449"/>
              <a:gd name="T24" fmla="*/ 1346 w 2259"/>
              <a:gd name="T25" fmla="*/ 1671 h 2449"/>
              <a:gd name="T26" fmla="*/ 1295 w 2259"/>
              <a:gd name="T27" fmla="*/ 1525 h 2449"/>
              <a:gd name="T28" fmla="*/ 1479 w 2259"/>
              <a:gd name="T29" fmla="*/ 1306 h 2449"/>
              <a:gd name="T30" fmla="*/ 1469 w 2259"/>
              <a:gd name="T31" fmla="*/ 1090 h 2449"/>
              <a:gd name="T32" fmla="*/ 1772 w 2259"/>
              <a:gd name="T33" fmla="*/ 868 h 2449"/>
              <a:gd name="T34" fmla="*/ 1843 w 2259"/>
              <a:gd name="T35" fmla="*/ 740 h 2449"/>
              <a:gd name="T36" fmla="*/ 2259 w 2259"/>
              <a:gd name="T37" fmla="*/ 525 h 2449"/>
              <a:gd name="T38" fmla="*/ 2073 w 2259"/>
              <a:gd name="T39" fmla="*/ 444 h 2449"/>
              <a:gd name="T40" fmla="*/ 1912 w 2259"/>
              <a:gd name="T41" fmla="*/ 459 h 2449"/>
              <a:gd name="T42" fmla="*/ 1875 w 2259"/>
              <a:gd name="T43" fmla="*/ 400 h 2449"/>
              <a:gd name="T44" fmla="*/ 1571 w 2259"/>
              <a:gd name="T45" fmla="*/ 393 h 2449"/>
              <a:gd name="T46" fmla="*/ 1374 w 2259"/>
              <a:gd name="T47" fmla="*/ 334 h 2449"/>
              <a:gd name="T48" fmla="*/ 955 w 2259"/>
              <a:gd name="T49" fmla="*/ 296 h 2449"/>
              <a:gd name="T50" fmla="*/ 892 w 2259"/>
              <a:gd name="T51" fmla="*/ 219 h 2449"/>
              <a:gd name="T52" fmla="*/ 725 w 2259"/>
              <a:gd name="T53" fmla="*/ 153 h 2449"/>
              <a:gd name="T54" fmla="*/ 695 w 2259"/>
              <a:gd name="T55" fmla="*/ 0 h 2449"/>
              <a:gd name="T56" fmla="*/ 590 w 2259"/>
              <a:gd name="T57" fmla="*/ 0 h 2449"/>
              <a:gd name="T58" fmla="*/ 590 w 2259"/>
              <a:gd name="T59" fmla="*/ 112 h 2449"/>
              <a:gd name="T60" fmla="*/ 0 w 2259"/>
              <a:gd name="T61" fmla="*/ 112 h 2449"/>
              <a:gd name="T62" fmla="*/ 14 w 2259"/>
              <a:gd name="T63" fmla="*/ 466 h 2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59"/>
              <a:gd name="T97" fmla="*/ 0 h 2449"/>
              <a:gd name="T98" fmla="*/ 2259 w 2259"/>
              <a:gd name="T99" fmla="*/ 2449 h 24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59" h="2449">
                <a:moveTo>
                  <a:pt x="14" y="466"/>
                </a:moveTo>
                <a:lnTo>
                  <a:pt x="103" y="749"/>
                </a:lnTo>
                <a:lnTo>
                  <a:pt x="115" y="1114"/>
                </a:lnTo>
                <a:lnTo>
                  <a:pt x="177" y="1408"/>
                </a:lnTo>
                <a:lnTo>
                  <a:pt x="95" y="1559"/>
                </a:lnTo>
                <a:lnTo>
                  <a:pt x="212" y="1670"/>
                </a:lnTo>
                <a:lnTo>
                  <a:pt x="205" y="2449"/>
                </a:lnTo>
                <a:lnTo>
                  <a:pt x="1853" y="2418"/>
                </a:lnTo>
                <a:lnTo>
                  <a:pt x="1826" y="2266"/>
                </a:lnTo>
                <a:lnTo>
                  <a:pt x="1650" y="2130"/>
                </a:lnTo>
                <a:lnTo>
                  <a:pt x="1562" y="2036"/>
                </a:lnTo>
                <a:lnTo>
                  <a:pt x="1338" y="1898"/>
                </a:lnTo>
                <a:lnTo>
                  <a:pt x="1346" y="1671"/>
                </a:lnTo>
                <a:lnTo>
                  <a:pt x="1295" y="1525"/>
                </a:lnTo>
                <a:lnTo>
                  <a:pt x="1479" y="1306"/>
                </a:lnTo>
                <a:lnTo>
                  <a:pt x="1469" y="1090"/>
                </a:lnTo>
                <a:lnTo>
                  <a:pt x="1772" y="868"/>
                </a:lnTo>
                <a:lnTo>
                  <a:pt x="1843" y="740"/>
                </a:lnTo>
                <a:lnTo>
                  <a:pt x="2259" y="525"/>
                </a:lnTo>
                <a:lnTo>
                  <a:pt x="2073" y="444"/>
                </a:lnTo>
                <a:lnTo>
                  <a:pt x="1912" y="459"/>
                </a:lnTo>
                <a:lnTo>
                  <a:pt x="1875" y="400"/>
                </a:lnTo>
                <a:lnTo>
                  <a:pt x="1571" y="393"/>
                </a:lnTo>
                <a:lnTo>
                  <a:pt x="1374" y="334"/>
                </a:lnTo>
                <a:lnTo>
                  <a:pt x="955" y="296"/>
                </a:lnTo>
                <a:lnTo>
                  <a:pt x="892" y="219"/>
                </a:lnTo>
                <a:lnTo>
                  <a:pt x="725" y="153"/>
                </a:lnTo>
                <a:lnTo>
                  <a:pt x="695" y="0"/>
                </a:lnTo>
                <a:lnTo>
                  <a:pt x="590" y="0"/>
                </a:lnTo>
                <a:lnTo>
                  <a:pt x="590" y="112"/>
                </a:lnTo>
                <a:lnTo>
                  <a:pt x="0" y="112"/>
                </a:lnTo>
                <a:lnTo>
                  <a:pt x="14" y="466"/>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60" name="Freeform 20"/>
          <p:cNvSpPr>
            <a:spLocks/>
          </p:cNvSpPr>
          <p:nvPr/>
        </p:nvSpPr>
        <p:spPr bwMode="auto">
          <a:xfrm>
            <a:off x="4541838" y="2327275"/>
            <a:ext cx="887412" cy="601663"/>
          </a:xfrm>
          <a:custGeom>
            <a:avLst/>
            <a:gdLst>
              <a:gd name="T0" fmla="*/ 4 w 2074"/>
              <a:gd name="T1" fmla="*/ 128 h 1337"/>
              <a:gd name="T2" fmla="*/ 45 w 2074"/>
              <a:gd name="T3" fmla="*/ 205 h 1337"/>
              <a:gd name="T4" fmla="*/ 18 w 2074"/>
              <a:gd name="T5" fmla="*/ 282 h 1337"/>
              <a:gd name="T6" fmla="*/ 43 w 2074"/>
              <a:gd name="T7" fmla="*/ 465 h 1337"/>
              <a:gd name="T8" fmla="*/ 140 w 2074"/>
              <a:gd name="T9" fmla="*/ 730 h 1337"/>
              <a:gd name="T10" fmla="*/ 142 w 2074"/>
              <a:gd name="T11" fmla="*/ 811 h 1337"/>
              <a:gd name="T12" fmla="*/ 206 w 2074"/>
              <a:gd name="T13" fmla="*/ 934 h 1337"/>
              <a:gd name="T14" fmla="*/ 237 w 2074"/>
              <a:gd name="T15" fmla="*/ 1136 h 1337"/>
              <a:gd name="T16" fmla="*/ 221 w 2074"/>
              <a:gd name="T17" fmla="*/ 1197 h 1337"/>
              <a:gd name="T18" fmla="*/ 259 w 2074"/>
              <a:gd name="T19" fmla="*/ 1263 h 1337"/>
              <a:gd name="T20" fmla="*/ 1599 w 2074"/>
              <a:gd name="T21" fmla="*/ 1233 h 1337"/>
              <a:gd name="T22" fmla="*/ 1696 w 2074"/>
              <a:gd name="T23" fmla="*/ 1337 h 1337"/>
              <a:gd name="T24" fmla="*/ 1837 w 2074"/>
              <a:gd name="T25" fmla="*/ 1033 h 1337"/>
              <a:gd name="T26" fmla="*/ 1793 w 2074"/>
              <a:gd name="T27" fmla="*/ 916 h 1337"/>
              <a:gd name="T28" fmla="*/ 2026 w 2074"/>
              <a:gd name="T29" fmla="*/ 738 h 1337"/>
              <a:gd name="T30" fmla="*/ 2074 w 2074"/>
              <a:gd name="T31" fmla="*/ 605 h 1337"/>
              <a:gd name="T32" fmla="*/ 1904 w 2074"/>
              <a:gd name="T33" fmla="*/ 416 h 1337"/>
              <a:gd name="T34" fmla="*/ 1730 w 2074"/>
              <a:gd name="T35" fmla="*/ 215 h 1337"/>
              <a:gd name="T36" fmla="*/ 1696 w 2074"/>
              <a:gd name="T37" fmla="*/ 0 h 1337"/>
              <a:gd name="T38" fmla="*/ 48 w 2074"/>
              <a:gd name="T39" fmla="*/ 31 h 1337"/>
              <a:gd name="T40" fmla="*/ 0 w 2074"/>
              <a:gd name="T41" fmla="*/ 28 h 1337"/>
              <a:gd name="T42" fmla="*/ 4 w 2074"/>
              <a:gd name="T43" fmla="*/ 128 h 13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4"/>
              <a:gd name="T67" fmla="*/ 0 h 1337"/>
              <a:gd name="T68" fmla="*/ 2074 w 2074"/>
              <a:gd name="T69" fmla="*/ 1337 h 13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4" h="1337">
                <a:moveTo>
                  <a:pt x="4" y="128"/>
                </a:moveTo>
                <a:lnTo>
                  <a:pt x="45" y="205"/>
                </a:lnTo>
                <a:lnTo>
                  <a:pt x="18" y="282"/>
                </a:lnTo>
                <a:lnTo>
                  <a:pt x="43" y="465"/>
                </a:lnTo>
                <a:lnTo>
                  <a:pt x="140" y="730"/>
                </a:lnTo>
                <a:lnTo>
                  <a:pt x="142" y="811"/>
                </a:lnTo>
                <a:lnTo>
                  <a:pt x="206" y="934"/>
                </a:lnTo>
                <a:lnTo>
                  <a:pt x="237" y="1136"/>
                </a:lnTo>
                <a:lnTo>
                  <a:pt x="221" y="1197"/>
                </a:lnTo>
                <a:lnTo>
                  <a:pt x="259" y="1263"/>
                </a:lnTo>
                <a:lnTo>
                  <a:pt x="1599" y="1233"/>
                </a:lnTo>
                <a:lnTo>
                  <a:pt x="1696" y="1337"/>
                </a:lnTo>
                <a:lnTo>
                  <a:pt x="1837" y="1033"/>
                </a:lnTo>
                <a:lnTo>
                  <a:pt x="1793" y="916"/>
                </a:lnTo>
                <a:lnTo>
                  <a:pt x="2026" y="738"/>
                </a:lnTo>
                <a:lnTo>
                  <a:pt x="2074" y="605"/>
                </a:lnTo>
                <a:lnTo>
                  <a:pt x="1904" y="416"/>
                </a:lnTo>
                <a:lnTo>
                  <a:pt x="1730" y="215"/>
                </a:lnTo>
                <a:lnTo>
                  <a:pt x="1696" y="0"/>
                </a:lnTo>
                <a:lnTo>
                  <a:pt x="48" y="31"/>
                </a:lnTo>
                <a:lnTo>
                  <a:pt x="0" y="28"/>
                </a:lnTo>
                <a:lnTo>
                  <a:pt x="4" y="128"/>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61" name="Freeform 26"/>
          <p:cNvSpPr>
            <a:spLocks/>
          </p:cNvSpPr>
          <p:nvPr/>
        </p:nvSpPr>
        <p:spPr bwMode="auto">
          <a:xfrm>
            <a:off x="5027613" y="1666875"/>
            <a:ext cx="788987" cy="847725"/>
          </a:xfrm>
          <a:custGeom>
            <a:avLst/>
            <a:gdLst>
              <a:gd name="T0" fmla="*/ 51 w 1839"/>
              <a:gd name="T1" fmla="*/ 714 h 1877"/>
              <a:gd name="T2" fmla="*/ 43 w 1839"/>
              <a:gd name="T3" fmla="*/ 941 h 1877"/>
              <a:gd name="T4" fmla="*/ 267 w 1839"/>
              <a:gd name="T5" fmla="*/ 1079 h 1877"/>
              <a:gd name="T6" fmla="*/ 355 w 1839"/>
              <a:gd name="T7" fmla="*/ 1173 h 1877"/>
              <a:gd name="T8" fmla="*/ 531 w 1839"/>
              <a:gd name="T9" fmla="*/ 1309 h 1877"/>
              <a:gd name="T10" fmla="*/ 558 w 1839"/>
              <a:gd name="T11" fmla="*/ 1461 h 1877"/>
              <a:gd name="T12" fmla="*/ 592 w 1839"/>
              <a:gd name="T13" fmla="*/ 1676 h 1877"/>
              <a:gd name="T14" fmla="*/ 766 w 1839"/>
              <a:gd name="T15" fmla="*/ 1877 h 1877"/>
              <a:gd name="T16" fmla="*/ 1677 w 1839"/>
              <a:gd name="T17" fmla="*/ 1818 h 1877"/>
              <a:gd name="T18" fmla="*/ 1625 w 1839"/>
              <a:gd name="T19" fmla="*/ 1529 h 1877"/>
              <a:gd name="T20" fmla="*/ 1708 w 1839"/>
              <a:gd name="T21" fmla="*/ 1093 h 1877"/>
              <a:gd name="T22" fmla="*/ 1703 w 1839"/>
              <a:gd name="T23" fmla="*/ 971 h 1877"/>
              <a:gd name="T24" fmla="*/ 1839 w 1839"/>
              <a:gd name="T25" fmla="*/ 628 h 1877"/>
              <a:gd name="T26" fmla="*/ 1802 w 1839"/>
              <a:gd name="T27" fmla="*/ 616 h 1877"/>
              <a:gd name="T28" fmla="*/ 1720 w 1839"/>
              <a:gd name="T29" fmla="*/ 811 h 1877"/>
              <a:gd name="T30" fmla="*/ 1647 w 1839"/>
              <a:gd name="T31" fmla="*/ 824 h 1877"/>
              <a:gd name="T32" fmla="*/ 1613 w 1839"/>
              <a:gd name="T33" fmla="*/ 908 h 1877"/>
              <a:gd name="T34" fmla="*/ 1536 w 1839"/>
              <a:gd name="T35" fmla="*/ 966 h 1877"/>
              <a:gd name="T36" fmla="*/ 1593 w 1839"/>
              <a:gd name="T37" fmla="*/ 782 h 1877"/>
              <a:gd name="T38" fmla="*/ 1647 w 1839"/>
              <a:gd name="T39" fmla="*/ 713 h 1877"/>
              <a:gd name="T40" fmla="*/ 1550 w 1839"/>
              <a:gd name="T41" fmla="*/ 453 h 1877"/>
              <a:gd name="T42" fmla="*/ 1481 w 1839"/>
              <a:gd name="T43" fmla="*/ 433 h 1877"/>
              <a:gd name="T44" fmla="*/ 1455 w 1839"/>
              <a:gd name="T45" fmla="*/ 372 h 1877"/>
              <a:gd name="T46" fmla="*/ 743 w 1839"/>
              <a:gd name="T47" fmla="*/ 152 h 1877"/>
              <a:gd name="T48" fmla="*/ 656 w 1839"/>
              <a:gd name="T49" fmla="*/ 111 h 1877"/>
              <a:gd name="T50" fmla="*/ 605 w 1839"/>
              <a:gd name="T51" fmla="*/ 150 h 1877"/>
              <a:gd name="T52" fmla="*/ 586 w 1839"/>
              <a:gd name="T53" fmla="*/ 139 h 1877"/>
              <a:gd name="T54" fmla="*/ 617 w 1839"/>
              <a:gd name="T55" fmla="*/ 63 h 1877"/>
              <a:gd name="T56" fmla="*/ 633 w 1839"/>
              <a:gd name="T57" fmla="*/ 10 h 1877"/>
              <a:gd name="T58" fmla="*/ 608 w 1839"/>
              <a:gd name="T59" fmla="*/ 0 h 1877"/>
              <a:gd name="T60" fmla="*/ 317 w 1839"/>
              <a:gd name="T61" fmla="*/ 121 h 1877"/>
              <a:gd name="T62" fmla="*/ 285 w 1839"/>
              <a:gd name="T63" fmla="*/ 123 h 1877"/>
              <a:gd name="T64" fmla="*/ 228 w 1839"/>
              <a:gd name="T65" fmla="*/ 97 h 1877"/>
              <a:gd name="T66" fmla="*/ 174 w 1839"/>
              <a:gd name="T67" fmla="*/ 133 h 1877"/>
              <a:gd name="T68" fmla="*/ 184 w 1839"/>
              <a:gd name="T69" fmla="*/ 349 h 1877"/>
              <a:gd name="T70" fmla="*/ 0 w 1839"/>
              <a:gd name="T71" fmla="*/ 568 h 1877"/>
              <a:gd name="T72" fmla="*/ 51 w 1839"/>
              <a:gd name="T73" fmla="*/ 714 h 18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9"/>
              <a:gd name="T112" fmla="*/ 0 h 1877"/>
              <a:gd name="T113" fmla="*/ 1839 w 1839"/>
              <a:gd name="T114" fmla="*/ 1877 h 18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9" h="1877">
                <a:moveTo>
                  <a:pt x="51" y="714"/>
                </a:moveTo>
                <a:lnTo>
                  <a:pt x="43" y="941"/>
                </a:lnTo>
                <a:lnTo>
                  <a:pt x="267" y="1079"/>
                </a:lnTo>
                <a:lnTo>
                  <a:pt x="355" y="1173"/>
                </a:lnTo>
                <a:lnTo>
                  <a:pt x="531" y="1309"/>
                </a:lnTo>
                <a:lnTo>
                  <a:pt x="558" y="1461"/>
                </a:lnTo>
                <a:lnTo>
                  <a:pt x="592" y="1676"/>
                </a:lnTo>
                <a:lnTo>
                  <a:pt x="766" y="1877"/>
                </a:lnTo>
                <a:lnTo>
                  <a:pt x="1677" y="1818"/>
                </a:lnTo>
                <a:lnTo>
                  <a:pt x="1625" y="1529"/>
                </a:lnTo>
                <a:lnTo>
                  <a:pt x="1708" y="1093"/>
                </a:lnTo>
                <a:lnTo>
                  <a:pt x="1703" y="971"/>
                </a:lnTo>
                <a:lnTo>
                  <a:pt x="1839" y="628"/>
                </a:lnTo>
                <a:lnTo>
                  <a:pt x="1802" y="616"/>
                </a:lnTo>
                <a:lnTo>
                  <a:pt x="1720" y="811"/>
                </a:lnTo>
                <a:lnTo>
                  <a:pt x="1647" y="824"/>
                </a:lnTo>
                <a:lnTo>
                  <a:pt x="1613" y="908"/>
                </a:lnTo>
                <a:lnTo>
                  <a:pt x="1536" y="966"/>
                </a:lnTo>
                <a:lnTo>
                  <a:pt x="1593" y="782"/>
                </a:lnTo>
                <a:lnTo>
                  <a:pt x="1647" y="713"/>
                </a:lnTo>
                <a:lnTo>
                  <a:pt x="1550" y="453"/>
                </a:lnTo>
                <a:lnTo>
                  <a:pt x="1481" y="433"/>
                </a:lnTo>
                <a:lnTo>
                  <a:pt x="1455" y="372"/>
                </a:lnTo>
                <a:lnTo>
                  <a:pt x="743" y="152"/>
                </a:lnTo>
                <a:lnTo>
                  <a:pt x="656" y="111"/>
                </a:lnTo>
                <a:lnTo>
                  <a:pt x="605" y="150"/>
                </a:lnTo>
                <a:lnTo>
                  <a:pt x="586" y="139"/>
                </a:lnTo>
                <a:lnTo>
                  <a:pt x="617" y="63"/>
                </a:lnTo>
                <a:lnTo>
                  <a:pt x="633" y="10"/>
                </a:lnTo>
                <a:lnTo>
                  <a:pt x="608" y="0"/>
                </a:lnTo>
                <a:lnTo>
                  <a:pt x="317" y="121"/>
                </a:lnTo>
                <a:lnTo>
                  <a:pt x="285" y="123"/>
                </a:lnTo>
                <a:lnTo>
                  <a:pt x="228" y="97"/>
                </a:lnTo>
                <a:lnTo>
                  <a:pt x="174" y="133"/>
                </a:lnTo>
                <a:lnTo>
                  <a:pt x="184" y="349"/>
                </a:lnTo>
                <a:lnTo>
                  <a:pt x="0" y="568"/>
                </a:lnTo>
                <a:lnTo>
                  <a:pt x="51" y="714"/>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62" name="Freeform 27"/>
          <p:cNvSpPr>
            <a:spLocks/>
          </p:cNvSpPr>
          <p:nvPr/>
        </p:nvSpPr>
        <p:spPr bwMode="auto">
          <a:xfrm>
            <a:off x="5257800" y="2487613"/>
            <a:ext cx="582613" cy="1073150"/>
          </a:xfrm>
          <a:custGeom>
            <a:avLst/>
            <a:gdLst>
              <a:gd name="T0" fmla="*/ 25 w 1363"/>
              <a:gd name="T1" fmla="*/ 980 h 2386"/>
              <a:gd name="T2" fmla="*/ 166 w 1363"/>
              <a:gd name="T3" fmla="*/ 676 h 2386"/>
              <a:gd name="T4" fmla="*/ 122 w 1363"/>
              <a:gd name="T5" fmla="*/ 559 h 2386"/>
              <a:gd name="T6" fmla="*/ 355 w 1363"/>
              <a:gd name="T7" fmla="*/ 381 h 2386"/>
              <a:gd name="T8" fmla="*/ 403 w 1363"/>
              <a:gd name="T9" fmla="*/ 248 h 2386"/>
              <a:gd name="T10" fmla="*/ 233 w 1363"/>
              <a:gd name="T11" fmla="*/ 59 h 2386"/>
              <a:gd name="T12" fmla="*/ 1144 w 1363"/>
              <a:gd name="T13" fmla="*/ 0 h 2386"/>
              <a:gd name="T14" fmla="*/ 1165 w 1363"/>
              <a:gd name="T15" fmla="*/ 143 h 2386"/>
              <a:gd name="T16" fmla="*/ 1259 w 1363"/>
              <a:gd name="T17" fmla="*/ 319 h 2386"/>
              <a:gd name="T18" fmla="*/ 1336 w 1363"/>
              <a:gd name="T19" fmla="*/ 1228 h 2386"/>
              <a:gd name="T20" fmla="*/ 1320 w 1363"/>
              <a:gd name="T21" fmla="*/ 1416 h 2386"/>
              <a:gd name="T22" fmla="*/ 1363 w 1363"/>
              <a:gd name="T23" fmla="*/ 1527 h 2386"/>
              <a:gd name="T24" fmla="*/ 1310 w 1363"/>
              <a:gd name="T25" fmla="*/ 1731 h 2386"/>
              <a:gd name="T26" fmla="*/ 1239 w 1363"/>
              <a:gd name="T27" fmla="*/ 1824 h 2386"/>
              <a:gd name="T28" fmla="*/ 1203 w 1363"/>
              <a:gd name="T29" fmla="*/ 1970 h 2386"/>
              <a:gd name="T30" fmla="*/ 1244 w 1363"/>
              <a:gd name="T31" fmla="*/ 2019 h 2386"/>
              <a:gd name="T32" fmla="*/ 1209 w 1363"/>
              <a:gd name="T33" fmla="*/ 2103 h 2386"/>
              <a:gd name="T34" fmla="*/ 1225 w 1363"/>
              <a:gd name="T35" fmla="*/ 2136 h 2386"/>
              <a:gd name="T36" fmla="*/ 1116 w 1363"/>
              <a:gd name="T37" fmla="*/ 2177 h 2386"/>
              <a:gd name="T38" fmla="*/ 1096 w 1363"/>
              <a:gd name="T39" fmla="*/ 2329 h 2386"/>
              <a:gd name="T40" fmla="*/ 940 w 1363"/>
              <a:gd name="T41" fmla="*/ 2278 h 2386"/>
              <a:gd name="T42" fmla="*/ 858 w 1363"/>
              <a:gd name="T43" fmla="*/ 2386 h 2386"/>
              <a:gd name="T44" fmla="*/ 813 w 1363"/>
              <a:gd name="T45" fmla="*/ 2378 h 2386"/>
              <a:gd name="T46" fmla="*/ 756 w 1363"/>
              <a:gd name="T47" fmla="*/ 2278 h 2386"/>
              <a:gd name="T48" fmla="*/ 672 w 1363"/>
              <a:gd name="T49" fmla="*/ 2046 h 2386"/>
              <a:gd name="T50" fmla="*/ 465 w 1363"/>
              <a:gd name="T51" fmla="*/ 1922 h 2386"/>
              <a:gd name="T52" fmla="*/ 427 w 1363"/>
              <a:gd name="T53" fmla="*/ 1802 h 2386"/>
              <a:gd name="T54" fmla="*/ 491 w 1363"/>
              <a:gd name="T55" fmla="*/ 1618 h 2386"/>
              <a:gd name="T56" fmla="*/ 437 w 1363"/>
              <a:gd name="T57" fmla="*/ 1579 h 2386"/>
              <a:gd name="T58" fmla="*/ 302 w 1363"/>
              <a:gd name="T59" fmla="*/ 1582 h 2386"/>
              <a:gd name="T60" fmla="*/ 276 w 1363"/>
              <a:gd name="T61" fmla="*/ 1465 h 2386"/>
              <a:gd name="T62" fmla="*/ 53 w 1363"/>
              <a:gd name="T63" fmla="*/ 1238 h 2386"/>
              <a:gd name="T64" fmla="*/ 0 w 1363"/>
              <a:gd name="T65" fmla="*/ 1052 h 2386"/>
              <a:gd name="T66" fmla="*/ 25 w 1363"/>
              <a:gd name="T67" fmla="*/ 980 h 2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3"/>
              <a:gd name="T103" fmla="*/ 0 h 2386"/>
              <a:gd name="T104" fmla="*/ 1363 w 1363"/>
              <a:gd name="T105" fmla="*/ 2386 h 2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3" h="2386">
                <a:moveTo>
                  <a:pt x="25" y="980"/>
                </a:moveTo>
                <a:lnTo>
                  <a:pt x="166" y="676"/>
                </a:lnTo>
                <a:lnTo>
                  <a:pt x="122" y="559"/>
                </a:lnTo>
                <a:lnTo>
                  <a:pt x="355" y="381"/>
                </a:lnTo>
                <a:lnTo>
                  <a:pt x="403" y="248"/>
                </a:lnTo>
                <a:lnTo>
                  <a:pt x="233" y="59"/>
                </a:lnTo>
                <a:lnTo>
                  <a:pt x="1144" y="0"/>
                </a:lnTo>
                <a:lnTo>
                  <a:pt x="1165" y="143"/>
                </a:lnTo>
                <a:lnTo>
                  <a:pt x="1259" y="319"/>
                </a:lnTo>
                <a:lnTo>
                  <a:pt x="1336" y="1228"/>
                </a:lnTo>
                <a:lnTo>
                  <a:pt x="1320" y="1416"/>
                </a:lnTo>
                <a:lnTo>
                  <a:pt x="1363" y="1527"/>
                </a:lnTo>
                <a:lnTo>
                  <a:pt x="1310" y="1731"/>
                </a:lnTo>
                <a:lnTo>
                  <a:pt x="1239" y="1824"/>
                </a:lnTo>
                <a:lnTo>
                  <a:pt x="1203" y="1970"/>
                </a:lnTo>
                <a:lnTo>
                  <a:pt x="1244" y="2019"/>
                </a:lnTo>
                <a:lnTo>
                  <a:pt x="1209" y="2103"/>
                </a:lnTo>
                <a:lnTo>
                  <a:pt x="1225" y="2136"/>
                </a:lnTo>
                <a:lnTo>
                  <a:pt x="1116" y="2177"/>
                </a:lnTo>
                <a:lnTo>
                  <a:pt x="1096" y="2329"/>
                </a:lnTo>
                <a:lnTo>
                  <a:pt x="940" y="2278"/>
                </a:lnTo>
                <a:lnTo>
                  <a:pt x="858" y="2386"/>
                </a:lnTo>
                <a:lnTo>
                  <a:pt x="813" y="2378"/>
                </a:lnTo>
                <a:lnTo>
                  <a:pt x="756" y="2278"/>
                </a:lnTo>
                <a:lnTo>
                  <a:pt x="672" y="2046"/>
                </a:lnTo>
                <a:lnTo>
                  <a:pt x="465" y="1922"/>
                </a:lnTo>
                <a:lnTo>
                  <a:pt x="427" y="1802"/>
                </a:lnTo>
                <a:lnTo>
                  <a:pt x="491" y="1618"/>
                </a:lnTo>
                <a:lnTo>
                  <a:pt x="437" y="1579"/>
                </a:lnTo>
                <a:lnTo>
                  <a:pt x="302" y="1582"/>
                </a:lnTo>
                <a:lnTo>
                  <a:pt x="276" y="1465"/>
                </a:lnTo>
                <a:lnTo>
                  <a:pt x="53" y="1238"/>
                </a:lnTo>
                <a:lnTo>
                  <a:pt x="0" y="1052"/>
                </a:lnTo>
                <a:lnTo>
                  <a:pt x="25" y="980"/>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63" name="Freeform 33"/>
          <p:cNvSpPr>
            <a:spLocks/>
          </p:cNvSpPr>
          <p:nvPr/>
        </p:nvSpPr>
        <p:spPr bwMode="auto">
          <a:xfrm>
            <a:off x="6196013" y="3851275"/>
            <a:ext cx="800100" cy="858838"/>
          </a:xfrm>
          <a:custGeom>
            <a:avLst/>
            <a:gdLst>
              <a:gd name="T0" fmla="*/ 249 w 1866"/>
              <a:gd name="T1" fmla="*/ 987 h 1906"/>
              <a:gd name="T2" fmla="*/ 374 w 1866"/>
              <a:gd name="T3" fmla="*/ 1245 h 1906"/>
              <a:gd name="T4" fmla="*/ 321 w 1866"/>
              <a:gd name="T5" fmla="*/ 1443 h 1906"/>
              <a:gd name="T6" fmla="*/ 402 w 1866"/>
              <a:gd name="T7" fmla="*/ 1772 h 1906"/>
              <a:gd name="T8" fmla="*/ 474 w 1866"/>
              <a:gd name="T9" fmla="*/ 1885 h 1906"/>
              <a:gd name="T10" fmla="*/ 1472 w 1866"/>
              <a:gd name="T11" fmla="*/ 1827 h 1906"/>
              <a:gd name="T12" fmla="*/ 1482 w 1866"/>
              <a:gd name="T13" fmla="*/ 1898 h 1906"/>
              <a:gd name="T14" fmla="*/ 1543 w 1866"/>
              <a:gd name="T15" fmla="*/ 1906 h 1906"/>
              <a:gd name="T16" fmla="*/ 1520 w 1866"/>
              <a:gd name="T17" fmla="*/ 1748 h 1906"/>
              <a:gd name="T18" fmla="*/ 1562 w 1866"/>
              <a:gd name="T19" fmla="*/ 1701 h 1906"/>
              <a:gd name="T20" fmla="*/ 1706 w 1866"/>
              <a:gd name="T21" fmla="*/ 1730 h 1906"/>
              <a:gd name="T22" fmla="*/ 1730 w 1866"/>
              <a:gd name="T23" fmla="*/ 1620 h 1906"/>
              <a:gd name="T24" fmla="*/ 1712 w 1866"/>
              <a:gd name="T25" fmla="*/ 1467 h 1906"/>
              <a:gd name="T26" fmla="*/ 1773 w 1866"/>
              <a:gd name="T27" fmla="*/ 1426 h 1906"/>
              <a:gd name="T28" fmla="*/ 1866 w 1866"/>
              <a:gd name="T29" fmla="*/ 1136 h 1906"/>
              <a:gd name="T30" fmla="*/ 1801 w 1866"/>
              <a:gd name="T31" fmla="*/ 1124 h 1906"/>
              <a:gd name="T32" fmla="*/ 1559 w 1866"/>
              <a:gd name="T33" fmla="*/ 752 h 1906"/>
              <a:gd name="T34" fmla="*/ 1038 w 1866"/>
              <a:gd name="T35" fmla="*/ 280 h 1906"/>
              <a:gd name="T36" fmla="*/ 809 w 1866"/>
              <a:gd name="T37" fmla="*/ 136 h 1906"/>
              <a:gd name="T38" fmla="*/ 883 w 1866"/>
              <a:gd name="T39" fmla="*/ 0 h 1906"/>
              <a:gd name="T40" fmla="*/ 457 w 1866"/>
              <a:gd name="T41" fmla="*/ 51 h 1906"/>
              <a:gd name="T42" fmla="*/ 0 w 1866"/>
              <a:gd name="T43" fmla="*/ 104 h 1906"/>
              <a:gd name="T44" fmla="*/ 249 w 1866"/>
              <a:gd name="T45" fmla="*/ 987 h 19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6"/>
              <a:gd name="T70" fmla="*/ 0 h 1906"/>
              <a:gd name="T71" fmla="*/ 1866 w 1866"/>
              <a:gd name="T72" fmla="*/ 1906 h 19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6" h="1906">
                <a:moveTo>
                  <a:pt x="249" y="987"/>
                </a:moveTo>
                <a:lnTo>
                  <a:pt x="374" y="1245"/>
                </a:lnTo>
                <a:lnTo>
                  <a:pt x="321" y="1443"/>
                </a:lnTo>
                <a:lnTo>
                  <a:pt x="402" y="1772"/>
                </a:lnTo>
                <a:lnTo>
                  <a:pt x="474" y="1885"/>
                </a:lnTo>
                <a:lnTo>
                  <a:pt x="1472" y="1827"/>
                </a:lnTo>
                <a:lnTo>
                  <a:pt x="1482" y="1898"/>
                </a:lnTo>
                <a:lnTo>
                  <a:pt x="1543" y="1906"/>
                </a:lnTo>
                <a:lnTo>
                  <a:pt x="1520" y="1748"/>
                </a:lnTo>
                <a:lnTo>
                  <a:pt x="1562" y="1701"/>
                </a:lnTo>
                <a:lnTo>
                  <a:pt x="1706" y="1730"/>
                </a:lnTo>
                <a:lnTo>
                  <a:pt x="1730" y="1620"/>
                </a:lnTo>
                <a:lnTo>
                  <a:pt x="1712" y="1467"/>
                </a:lnTo>
                <a:lnTo>
                  <a:pt x="1773" y="1426"/>
                </a:lnTo>
                <a:lnTo>
                  <a:pt x="1866" y="1136"/>
                </a:lnTo>
                <a:lnTo>
                  <a:pt x="1801" y="1124"/>
                </a:lnTo>
                <a:lnTo>
                  <a:pt x="1559" y="752"/>
                </a:lnTo>
                <a:lnTo>
                  <a:pt x="1038" y="280"/>
                </a:lnTo>
                <a:lnTo>
                  <a:pt x="809" y="136"/>
                </a:lnTo>
                <a:lnTo>
                  <a:pt x="883" y="0"/>
                </a:lnTo>
                <a:lnTo>
                  <a:pt x="457" y="51"/>
                </a:lnTo>
                <a:lnTo>
                  <a:pt x="0" y="104"/>
                </a:lnTo>
                <a:lnTo>
                  <a:pt x="249" y="987"/>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64" name="Freeform 41"/>
          <p:cNvSpPr>
            <a:spLocks/>
          </p:cNvSpPr>
          <p:nvPr/>
        </p:nvSpPr>
        <p:spPr bwMode="auto">
          <a:xfrm>
            <a:off x="6456363" y="2889250"/>
            <a:ext cx="1149350" cy="665163"/>
          </a:xfrm>
          <a:custGeom>
            <a:avLst/>
            <a:gdLst>
              <a:gd name="T0" fmla="*/ 248 w 2680"/>
              <a:gd name="T1" fmla="*/ 1317 h 1475"/>
              <a:gd name="T2" fmla="*/ 250 w 2680"/>
              <a:gd name="T3" fmla="*/ 1279 h 1475"/>
              <a:gd name="T4" fmla="*/ 422 w 2680"/>
              <a:gd name="T5" fmla="*/ 1115 h 1475"/>
              <a:gd name="T6" fmla="*/ 519 w 2680"/>
              <a:gd name="T7" fmla="*/ 1005 h 1475"/>
              <a:gd name="T8" fmla="*/ 614 w 2680"/>
              <a:gd name="T9" fmla="*/ 1115 h 1475"/>
              <a:gd name="T10" fmla="*/ 911 w 2680"/>
              <a:gd name="T11" fmla="*/ 998 h 1475"/>
              <a:gd name="T12" fmla="*/ 1042 w 2680"/>
              <a:gd name="T13" fmla="*/ 977 h 1475"/>
              <a:gd name="T14" fmla="*/ 1116 w 2680"/>
              <a:gd name="T15" fmla="*/ 888 h 1475"/>
              <a:gd name="T16" fmla="*/ 1233 w 2680"/>
              <a:gd name="T17" fmla="*/ 437 h 1475"/>
              <a:gd name="T18" fmla="*/ 1356 w 2680"/>
              <a:gd name="T19" fmla="*/ 493 h 1475"/>
              <a:gd name="T20" fmla="*/ 1598 w 2680"/>
              <a:gd name="T21" fmla="*/ 0 h 1475"/>
              <a:gd name="T22" fmla="*/ 1787 w 2680"/>
              <a:gd name="T23" fmla="*/ 104 h 1475"/>
              <a:gd name="T24" fmla="*/ 1815 w 2680"/>
              <a:gd name="T25" fmla="*/ 18 h 1475"/>
              <a:gd name="T26" fmla="*/ 1907 w 2680"/>
              <a:gd name="T27" fmla="*/ 43 h 1475"/>
              <a:gd name="T28" fmla="*/ 2078 w 2680"/>
              <a:gd name="T29" fmla="*/ 196 h 1475"/>
              <a:gd name="T30" fmla="*/ 2017 w 2680"/>
              <a:gd name="T31" fmla="*/ 340 h 1475"/>
              <a:gd name="T32" fmla="*/ 2040 w 2680"/>
              <a:gd name="T33" fmla="*/ 405 h 1475"/>
              <a:gd name="T34" fmla="*/ 2109 w 2680"/>
              <a:gd name="T35" fmla="*/ 377 h 1475"/>
              <a:gd name="T36" fmla="*/ 2165 w 2680"/>
              <a:gd name="T37" fmla="*/ 444 h 1475"/>
              <a:gd name="T38" fmla="*/ 2428 w 2680"/>
              <a:gd name="T39" fmla="*/ 526 h 1475"/>
              <a:gd name="T40" fmla="*/ 2183 w 2680"/>
              <a:gd name="T41" fmla="*/ 518 h 1475"/>
              <a:gd name="T42" fmla="*/ 2438 w 2680"/>
              <a:gd name="T43" fmla="*/ 740 h 1475"/>
              <a:gd name="T44" fmla="*/ 2277 w 2680"/>
              <a:gd name="T45" fmla="*/ 716 h 1475"/>
              <a:gd name="T46" fmla="*/ 2601 w 2680"/>
              <a:gd name="T47" fmla="*/ 921 h 1475"/>
              <a:gd name="T48" fmla="*/ 2680 w 2680"/>
              <a:gd name="T49" fmla="*/ 1059 h 1475"/>
              <a:gd name="T50" fmla="*/ 2627 w 2680"/>
              <a:gd name="T51" fmla="*/ 1039 h 1475"/>
              <a:gd name="T52" fmla="*/ 2615 w 2680"/>
              <a:gd name="T53" fmla="*/ 1075 h 1475"/>
              <a:gd name="T54" fmla="*/ 1560 w 2680"/>
              <a:gd name="T55" fmla="*/ 1275 h 1475"/>
              <a:gd name="T56" fmla="*/ 689 w 2680"/>
              <a:gd name="T57" fmla="*/ 1385 h 1475"/>
              <a:gd name="T58" fmla="*/ 0 w 2680"/>
              <a:gd name="T59" fmla="*/ 1475 h 1475"/>
              <a:gd name="T60" fmla="*/ 248 w 2680"/>
              <a:gd name="T61" fmla="*/ 1317 h 1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0"/>
              <a:gd name="T94" fmla="*/ 0 h 1475"/>
              <a:gd name="T95" fmla="*/ 2680 w 2680"/>
              <a:gd name="T96" fmla="*/ 1475 h 1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0" h="1475">
                <a:moveTo>
                  <a:pt x="248" y="1317"/>
                </a:moveTo>
                <a:lnTo>
                  <a:pt x="250" y="1279"/>
                </a:lnTo>
                <a:lnTo>
                  <a:pt x="422" y="1115"/>
                </a:lnTo>
                <a:lnTo>
                  <a:pt x="519" y="1005"/>
                </a:lnTo>
                <a:lnTo>
                  <a:pt x="614" y="1115"/>
                </a:lnTo>
                <a:lnTo>
                  <a:pt x="911" y="998"/>
                </a:lnTo>
                <a:lnTo>
                  <a:pt x="1042" y="977"/>
                </a:lnTo>
                <a:lnTo>
                  <a:pt x="1116" y="888"/>
                </a:lnTo>
                <a:lnTo>
                  <a:pt x="1233" y="437"/>
                </a:lnTo>
                <a:lnTo>
                  <a:pt x="1356" y="493"/>
                </a:lnTo>
                <a:lnTo>
                  <a:pt x="1598" y="0"/>
                </a:lnTo>
                <a:lnTo>
                  <a:pt x="1787" y="104"/>
                </a:lnTo>
                <a:lnTo>
                  <a:pt x="1815" y="18"/>
                </a:lnTo>
                <a:lnTo>
                  <a:pt x="1907" y="43"/>
                </a:lnTo>
                <a:lnTo>
                  <a:pt x="2078" y="196"/>
                </a:lnTo>
                <a:lnTo>
                  <a:pt x="2017" y="340"/>
                </a:lnTo>
                <a:lnTo>
                  <a:pt x="2040" y="405"/>
                </a:lnTo>
                <a:lnTo>
                  <a:pt x="2109" y="377"/>
                </a:lnTo>
                <a:lnTo>
                  <a:pt x="2165" y="444"/>
                </a:lnTo>
                <a:lnTo>
                  <a:pt x="2428" y="526"/>
                </a:lnTo>
                <a:lnTo>
                  <a:pt x="2183" y="518"/>
                </a:lnTo>
                <a:lnTo>
                  <a:pt x="2438" y="740"/>
                </a:lnTo>
                <a:lnTo>
                  <a:pt x="2277" y="716"/>
                </a:lnTo>
                <a:lnTo>
                  <a:pt x="2601" y="921"/>
                </a:lnTo>
                <a:lnTo>
                  <a:pt x="2680" y="1059"/>
                </a:lnTo>
                <a:lnTo>
                  <a:pt x="2627" y="1039"/>
                </a:lnTo>
                <a:lnTo>
                  <a:pt x="2615" y="1075"/>
                </a:lnTo>
                <a:lnTo>
                  <a:pt x="1560" y="1275"/>
                </a:lnTo>
                <a:lnTo>
                  <a:pt x="689" y="1385"/>
                </a:lnTo>
                <a:lnTo>
                  <a:pt x="0" y="1475"/>
                </a:lnTo>
                <a:lnTo>
                  <a:pt x="248" y="1317"/>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65" name="Freeform 14"/>
          <p:cNvSpPr>
            <a:spLocks/>
          </p:cNvSpPr>
          <p:nvPr/>
        </p:nvSpPr>
        <p:spPr bwMode="auto">
          <a:xfrm>
            <a:off x="3573463" y="1241425"/>
            <a:ext cx="977900" cy="630238"/>
          </a:xfrm>
          <a:custGeom>
            <a:avLst/>
            <a:gdLst>
              <a:gd name="T0" fmla="*/ 118 w 2283"/>
              <a:gd name="T1" fmla="*/ 0 h 1396"/>
              <a:gd name="T2" fmla="*/ 2106 w 2283"/>
              <a:gd name="T3" fmla="*/ 100 h 1396"/>
              <a:gd name="T4" fmla="*/ 2120 w 2283"/>
              <a:gd name="T5" fmla="*/ 454 h 1396"/>
              <a:gd name="T6" fmla="*/ 2209 w 2283"/>
              <a:gd name="T7" fmla="*/ 737 h 1396"/>
              <a:gd name="T8" fmla="*/ 2221 w 2283"/>
              <a:gd name="T9" fmla="*/ 1102 h 1396"/>
              <a:gd name="T10" fmla="*/ 2283 w 2283"/>
              <a:gd name="T11" fmla="*/ 1396 h 1396"/>
              <a:gd name="T12" fmla="*/ 1078 w 2283"/>
              <a:gd name="T13" fmla="*/ 1358 h 1396"/>
              <a:gd name="T14" fmla="*/ 0 w 2283"/>
              <a:gd name="T15" fmla="*/ 1282 h 1396"/>
              <a:gd name="T16" fmla="*/ 118 w 2283"/>
              <a:gd name="T17" fmla="*/ 0 h 1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3"/>
              <a:gd name="T28" fmla="*/ 0 h 1396"/>
              <a:gd name="T29" fmla="*/ 2283 w 2283"/>
              <a:gd name="T30" fmla="*/ 1396 h 1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3" h="1396">
                <a:moveTo>
                  <a:pt x="118" y="0"/>
                </a:moveTo>
                <a:lnTo>
                  <a:pt x="2106" y="100"/>
                </a:lnTo>
                <a:lnTo>
                  <a:pt x="2120" y="454"/>
                </a:lnTo>
                <a:lnTo>
                  <a:pt x="2209" y="737"/>
                </a:lnTo>
                <a:lnTo>
                  <a:pt x="2221" y="1102"/>
                </a:lnTo>
                <a:lnTo>
                  <a:pt x="2283" y="1396"/>
                </a:lnTo>
                <a:lnTo>
                  <a:pt x="1078" y="1358"/>
                </a:lnTo>
                <a:lnTo>
                  <a:pt x="0" y="1282"/>
                </a:lnTo>
                <a:lnTo>
                  <a:pt x="118" y="0"/>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66" name="Freeform 17"/>
          <p:cNvSpPr>
            <a:spLocks/>
          </p:cNvSpPr>
          <p:nvPr/>
        </p:nvSpPr>
        <p:spPr bwMode="auto">
          <a:xfrm>
            <a:off x="3714750" y="2976563"/>
            <a:ext cx="1104900" cy="609600"/>
          </a:xfrm>
          <a:custGeom>
            <a:avLst/>
            <a:gdLst>
              <a:gd name="T0" fmla="*/ 89 w 2579"/>
              <a:gd name="T1" fmla="*/ 0 h 1352"/>
              <a:gd name="T2" fmla="*/ 1049 w 2579"/>
              <a:gd name="T3" fmla="*/ 55 h 1352"/>
              <a:gd name="T4" fmla="*/ 2324 w 2579"/>
              <a:gd name="T5" fmla="*/ 71 h 1352"/>
              <a:gd name="T6" fmla="*/ 2395 w 2579"/>
              <a:gd name="T7" fmla="*/ 128 h 1352"/>
              <a:gd name="T8" fmla="*/ 2436 w 2579"/>
              <a:gd name="T9" fmla="*/ 115 h 1352"/>
              <a:gd name="T10" fmla="*/ 2480 w 2579"/>
              <a:gd name="T11" fmla="*/ 183 h 1352"/>
              <a:gd name="T12" fmla="*/ 2441 w 2579"/>
              <a:gd name="T13" fmla="*/ 183 h 1352"/>
              <a:gd name="T14" fmla="*/ 2400 w 2579"/>
              <a:gd name="T15" fmla="*/ 271 h 1352"/>
              <a:gd name="T16" fmla="*/ 2502 w 2579"/>
              <a:gd name="T17" fmla="*/ 415 h 1352"/>
              <a:gd name="T18" fmla="*/ 2579 w 2579"/>
              <a:gd name="T19" fmla="*/ 437 h 1352"/>
              <a:gd name="T20" fmla="*/ 2569 w 2579"/>
              <a:gd name="T21" fmla="*/ 1347 h 1352"/>
              <a:gd name="T22" fmla="*/ 1471 w 2579"/>
              <a:gd name="T23" fmla="*/ 1352 h 1352"/>
              <a:gd name="T24" fmla="*/ 0 w 2579"/>
              <a:gd name="T25" fmla="*/ 1285 h 1352"/>
              <a:gd name="T26" fmla="*/ 89 w 2579"/>
              <a:gd name="T27" fmla="*/ 0 h 13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9"/>
              <a:gd name="T43" fmla="*/ 0 h 1352"/>
              <a:gd name="T44" fmla="*/ 2579 w 2579"/>
              <a:gd name="T45" fmla="*/ 1352 h 13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9" h="1352">
                <a:moveTo>
                  <a:pt x="89" y="0"/>
                </a:moveTo>
                <a:lnTo>
                  <a:pt x="1049" y="55"/>
                </a:lnTo>
                <a:lnTo>
                  <a:pt x="2324" y="71"/>
                </a:lnTo>
                <a:lnTo>
                  <a:pt x="2395" y="128"/>
                </a:lnTo>
                <a:lnTo>
                  <a:pt x="2436" y="115"/>
                </a:lnTo>
                <a:lnTo>
                  <a:pt x="2480" y="183"/>
                </a:lnTo>
                <a:lnTo>
                  <a:pt x="2441" y="183"/>
                </a:lnTo>
                <a:lnTo>
                  <a:pt x="2400" y="271"/>
                </a:lnTo>
                <a:lnTo>
                  <a:pt x="2502" y="415"/>
                </a:lnTo>
                <a:lnTo>
                  <a:pt x="2579" y="437"/>
                </a:lnTo>
                <a:lnTo>
                  <a:pt x="2569" y="1347"/>
                </a:lnTo>
                <a:lnTo>
                  <a:pt x="1471" y="1352"/>
                </a:lnTo>
                <a:lnTo>
                  <a:pt x="0" y="1285"/>
                </a:lnTo>
                <a:lnTo>
                  <a:pt x="89" y="0"/>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67" name="Freeform 24"/>
          <p:cNvSpPr>
            <a:spLocks/>
          </p:cNvSpPr>
          <p:nvPr/>
        </p:nvSpPr>
        <p:spPr bwMode="auto">
          <a:xfrm>
            <a:off x="5346700" y="1546225"/>
            <a:ext cx="849313" cy="441325"/>
          </a:xfrm>
          <a:custGeom>
            <a:avLst/>
            <a:gdLst>
              <a:gd name="T0" fmla="*/ 712 w 1975"/>
              <a:gd name="T1" fmla="*/ 645 h 986"/>
              <a:gd name="T2" fmla="*/ 738 w 1975"/>
              <a:gd name="T3" fmla="*/ 706 h 986"/>
              <a:gd name="T4" fmla="*/ 807 w 1975"/>
              <a:gd name="T5" fmla="*/ 726 h 986"/>
              <a:gd name="T6" fmla="*/ 904 w 1975"/>
              <a:gd name="T7" fmla="*/ 986 h 986"/>
              <a:gd name="T8" fmla="*/ 1078 w 1975"/>
              <a:gd name="T9" fmla="*/ 629 h 986"/>
              <a:gd name="T10" fmla="*/ 1169 w 1975"/>
              <a:gd name="T11" fmla="*/ 642 h 986"/>
              <a:gd name="T12" fmla="*/ 1281 w 1975"/>
              <a:gd name="T13" fmla="*/ 588 h 986"/>
              <a:gd name="T14" fmla="*/ 1472 w 1975"/>
              <a:gd name="T15" fmla="*/ 588 h 986"/>
              <a:gd name="T16" fmla="*/ 1539 w 1975"/>
              <a:gd name="T17" fmla="*/ 503 h 986"/>
              <a:gd name="T18" fmla="*/ 1904 w 1975"/>
              <a:gd name="T19" fmla="*/ 515 h 986"/>
              <a:gd name="T20" fmla="*/ 1975 w 1975"/>
              <a:gd name="T21" fmla="*/ 459 h 986"/>
              <a:gd name="T22" fmla="*/ 1858 w 1975"/>
              <a:gd name="T23" fmla="*/ 321 h 986"/>
              <a:gd name="T24" fmla="*/ 1630 w 1975"/>
              <a:gd name="T25" fmla="*/ 326 h 986"/>
              <a:gd name="T26" fmla="*/ 1450 w 1975"/>
              <a:gd name="T27" fmla="*/ 305 h 986"/>
              <a:gd name="T28" fmla="*/ 1222 w 1975"/>
              <a:gd name="T29" fmla="*/ 305 h 986"/>
              <a:gd name="T30" fmla="*/ 1144 w 1975"/>
              <a:gd name="T31" fmla="*/ 418 h 986"/>
              <a:gd name="T32" fmla="*/ 1029 w 1975"/>
              <a:gd name="T33" fmla="*/ 352 h 986"/>
              <a:gd name="T34" fmla="*/ 906 w 1975"/>
              <a:gd name="T35" fmla="*/ 362 h 986"/>
              <a:gd name="T36" fmla="*/ 863 w 1975"/>
              <a:gd name="T37" fmla="*/ 244 h 986"/>
              <a:gd name="T38" fmla="*/ 605 w 1975"/>
              <a:gd name="T39" fmla="*/ 226 h 986"/>
              <a:gd name="T40" fmla="*/ 579 w 1975"/>
              <a:gd name="T41" fmla="*/ 180 h 986"/>
              <a:gd name="T42" fmla="*/ 692 w 1975"/>
              <a:gd name="T43" fmla="*/ 56 h 986"/>
              <a:gd name="T44" fmla="*/ 785 w 1975"/>
              <a:gd name="T45" fmla="*/ 47 h 986"/>
              <a:gd name="T46" fmla="*/ 692 w 1975"/>
              <a:gd name="T47" fmla="*/ 0 h 986"/>
              <a:gd name="T48" fmla="*/ 548 w 1975"/>
              <a:gd name="T49" fmla="*/ 37 h 986"/>
              <a:gd name="T50" fmla="*/ 304 w 1975"/>
              <a:gd name="T51" fmla="*/ 281 h 986"/>
              <a:gd name="T52" fmla="*/ 183 w 1975"/>
              <a:gd name="T53" fmla="*/ 301 h 986"/>
              <a:gd name="T54" fmla="*/ 0 w 1975"/>
              <a:gd name="T55" fmla="*/ 425 h 986"/>
              <a:gd name="T56" fmla="*/ 712 w 1975"/>
              <a:gd name="T57" fmla="*/ 645 h 9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5"/>
              <a:gd name="T88" fmla="*/ 0 h 986"/>
              <a:gd name="T89" fmla="*/ 1975 w 1975"/>
              <a:gd name="T90" fmla="*/ 986 h 9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5" h="986">
                <a:moveTo>
                  <a:pt x="712" y="645"/>
                </a:moveTo>
                <a:lnTo>
                  <a:pt x="738" y="706"/>
                </a:lnTo>
                <a:lnTo>
                  <a:pt x="807" y="726"/>
                </a:lnTo>
                <a:lnTo>
                  <a:pt x="904" y="986"/>
                </a:lnTo>
                <a:lnTo>
                  <a:pt x="1078" y="629"/>
                </a:lnTo>
                <a:lnTo>
                  <a:pt x="1169" y="642"/>
                </a:lnTo>
                <a:lnTo>
                  <a:pt x="1281" y="588"/>
                </a:lnTo>
                <a:lnTo>
                  <a:pt x="1472" y="588"/>
                </a:lnTo>
                <a:lnTo>
                  <a:pt x="1539" y="503"/>
                </a:lnTo>
                <a:lnTo>
                  <a:pt x="1904" y="515"/>
                </a:lnTo>
                <a:lnTo>
                  <a:pt x="1975" y="459"/>
                </a:lnTo>
                <a:lnTo>
                  <a:pt x="1858" y="321"/>
                </a:lnTo>
                <a:lnTo>
                  <a:pt x="1630" y="326"/>
                </a:lnTo>
                <a:lnTo>
                  <a:pt x="1450" y="305"/>
                </a:lnTo>
                <a:lnTo>
                  <a:pt x="1222" y="305"/>
                </a:lnTo>
                <a:lnTo>
                  <a:pt x="1144" y="418"/>
                </a:lnTo>
                <a:lnTo>
                  <a:pt x="1029" y="352"/>
                </a:lnTo>
                <a:lnTo>
                  <a:pt x="906" y="362"/>
                </a:lnTo>
                <a:lnTo>
                  <a:pt x="863" y="244"/>
                </a:lnTo>
                <a:lnTo>
                  <a:pt x="605" y="226"/>
                </a:lnTo>
                <a:lnTo>
                  <a:pt x="579" y="180"/>
                </a:lnTo>
                <a:lnTo>
                  <a:pt x="692" y="56"/>
                </a:lnTo>
                <a:lnTo>
                  <a:pt x="785" y="47"/>
                </a:lnTo>
                <a:lnTo>
                  <a:pt x="692" y="0"/>
                </a:lnTo>
                <a:lnTo>
                  <a:pt x="548" y="37"/>
                </a:lnTo>
                <a:lnTo>
                  <a:pt x="304" y="281"/>
                </a:lnTo>
                <a:lnTo>
                  <a:pt x="183" y="301"/>
                </a:lnTo>
                <a:lnTo>
                  <a:pt x="0" y="425"/>
                </a:lnTo>
                <a:lnTo>
                  <a:pt x="712" y="645"/>
                </a:lnTo>
                <a:close/>
              </a:path>
            </a:pathLst>
          </a:custGeom>
          <a:solidFill>
            <a:srgbClr val="FF7111"/>
          </a:solidFill>
          <a:ln w="0" cap="flat" cmpd="sng">
            <a:solidFill>
              <a:srgbClr val="000000"/>
            </a:solidFill>
            <a:prstDash val="solid"/>
            <a:round/>
            <a:headEnd type="none" w="med" len="med"/>
            <a:tailEnd type="none" w="med" len="med"/>
          </a:ln>
        </p:spPr>
        <p:txBody>
          <a:bodyPr/>
          <a:lstStyle/>
          <a:p>
            <a:endParaRPr lang="en-US">
              <a:solidFill>
                <a:srgbClr val="FF6600"/>
              </a:solidFill>
            </a:endParaRPr>
          </a:p>
        </p:txBody>
      </p:sp>
      <p:sp>
        <p:nvSpPr>
          <p:cNvPr id="168" name="Freeform 25"/>
          <p:cNvSpPr>
            <a:spLocks/>
          </p:cNvSpPr>
          <p:nvPr/>
        </p:nvSpPr>
        <p:spPr bwMode="auto">
          <a:xfrm>
            <a:off x="5894388" y="1820863"/>
            <a:ext cx="574675" cy="796925"/>
          </a:xfrm>
          <a:custGeom>
            <a:avLst/>
            <a:gdLst>
              <a:gd name="T0" fmla="*/ 153 w 1338"/>
              <a:gd name="T1" fmla="*/ 1474 h 1771"/>
              <a:gd name="T2" fmla="*/ 131 w 1338"/>
              <a:gd name="T3" fmla="*/ 1179 h 1771"/>
              <a:gd name="T4" fmla="*/ 20 w 1338"/>
              <a:gd name="T5" fmla="*/ 957 h 1771"/>
              <a:gd name="T6" fmla="*/ 69 w 1338"/>
              <a:gd name="T7" fmla="*/ 508 h 1771"/>
              <a:gd name="T8" fmla="*/ 263 w 1338"/>
              <a:gd name="T9" fmla="*/ 270 h 1771"/>
              <a:gd name="T10" fmla="*/ 250 w 1338"/>
              <a:gd name="T11" fmla="*/ 449 h 1771"/>
              <a:gd name="T12" fmla="*/ 309 w 1338"/>
              <a:gd name="T13" fmla="*/ 409 h 1771"/>
              <a:gd name="T14" fmla="*/ 307 w 1338"/>
              <a:gd name="T15" fmla="*/ 266 h 1771"/>
              <a:gd name="T16" fmla="*/ 382 w 1338"/>
              <a:gd name="T17" fmla="*/ 181 h 1771"/>
              <a:gd name="T18" fmla="*/ 404 w 1338"/>
              <a:gd name="T19" fmla="*/ 23 h 1771"/>
              <a:gd name="T20" fmla="*/ 473 w 1338"/>
              <a:gd name="T21" fmla="*/ 0 h 1771"/>
              <a:gd name="T22" fmla="*/ 875 w 1338"/>
              <a:gd name="T23" fmla="*/ 138 h 1771"/>
              <a:gd name="T24" fmla="*/ 914 w 1338"/>
              <a:gd name="T25" fmla="*/ 256 h 1771"/>
              <a:gd name="T26" fmla="*/ 966 w 1338"/>
              <a:gd name="T27" fmla="*/ 360 h 1771"/>
              <a:gd name="T28" fmla="*/ 980 w 1338"/>
              <a:gd name="T29" fmla="*/ 559 h 1771"/>
              <a:gd name="T30" fmla="*/ 840 w 1338"/>
              <a:gd name="T31" fmla="*/ 722 h 1771"/>
              <a:gd name="T32" fmla="*/ 835 w 1338"/>
              <a:gd name="T33" fmla="*/ 850 h 1771"/>
              <a:gd name="T34" fmla="*/ 914 w 1338"/>
              <a:gd name="T35" fmla="*/ 892 h 1771"/>
              <a:gd name="T36" fmla="*/ 1023 w 1338"/>
              <a:gd name="T37" fmla="*/ 720 h 1771"/>
              <a:gd name="T38" fmla="*/ 1128 w 1338"/>
              <a:gd name="T39" fmla="*/ 658 h 1771"/>
              <a:gd name="T40" fmla="*/ 1203 w 1338"/>
              <a:gd name="T41" fmla="*/ 696 h 1771"/>
              <a:gd name="T42" fmla="*/ 1338 w 1338"/>
              <a:gd name="T43" fmla="*/ 1086 h 1771"/>
              <a:gd name="T44" fmla="*/ 1243 w 1338"/>
              <a:gd name="T45" fmla="*/ 1253 h 1771"/>
              <a:gd name="T46" fmla="*/ 1223 w 1338"/>
              <a:gd name="T47" fmla="*/ 1373 h 1771"/>
              <a:gd name="T48" fmla="*/ 1166 w 1338"/>
              <a:gd name="T49" fmla="*/ 1413 h 1771"/>
              <a:gd name="T50" fmla="*/ 1164 w 1338"/>
              <a:gd name="T51" fmla="*/ 1523 h 1771"/>
              <a:gd name="T52" fmla="*/ 1091 w 1338"/>
              <a:gd name="T53" fmla="*/ 1661 h 1771"/>
              <a:gd name="T54" fmla="*/ 654 w 1338"/>
              <a:gd name="T55" fmla="*/ 1724 h 1771"/>
              <a:gd name="T56" fmla="*/ 643 w 1338"/>
              <a:gd name="T57" fmla="*/ 1700 h 1771"/>
              <a:gd name="T58" fmla="*/ 0 w 1338"/>
              <a:gd name="T59" fmla="*/ 1771 h 1771"/>
              <a:gd name="T60" fmla="*/ 153 w 1338"/>
              <a:gd name="T61" fmla="*/ 1474 h 17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8"/>
              <a:gd name="T94" fmla="*/ 0 h 1771"/>
              <a:gd name="T95" fmla="*/ 1338 w 1338"/>
              <a:gd name="T96" fmla="*/ 1771 h 17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8" h="1771">
                <a:moveTo>
                  <a:pt x="153" y="1474"/>
                </a:moveTo>
                <a:lnTo>
                  <a:pt x="131" y="1179"/>
                </a:lnTo>
                <a:lnTo>
                  <a:pt x="20" y="957"/>
                </a:lnTo>
                <a:lnTo>
                  <a:pt x="69" y="508"/>
                </a:lnTo>
                <a:lnTo>
                  <a:pt x="263" y="270"/>
                </a:lnTo>
                <a:lnTo>
                  <a:pt x="250" y="449"/>
                </a:lnTo>
                <a:lnTo>
                  <a:pt x="309" y="409"/>
                </a:lnTo>
                <a:lnTo>
                  <a:pt x="307" y="266"/>
                </a:lnTo>
                <a:lnTo>
                  <a:pt x="382" y="181"/>
                </a:lnTo>
                <a:lnTo>
                  <a:pt x="404" y="23"/>
                </a:lnTo>
                <a:lnTo>
                  <a:pt x="473" y="0"/>
                </a:lnTo>
                <a:lnTo>
                  <a:pt x="875" y="138"/>
                </a:lnTo>
                <a:lnTo>
                  <a:pt x="914" y="256"/>
                </a:lnTo>
                <a:lnTo>
                  <a:pt x="966" y="360"/>
                </a:lnTo>
                <a:lnTo>
                  <a:pt x="980" y="559"/>
                </a:lnTo>
                <a:lnTo>
                  <a:pt x="840" y="722"/>
                </a:lnTo>
                <a:lnTo>
                  <a:pt x="835" y="850"/>
                </a:lnTo>
                <a:lnTo>
                  <a:pt x="914" y="892"/>
                </a:lnTo>
                <a:lnTo>
                  <a:pt x="1023" y="720"/>
                </a:lnTo>
                <a:lnTo>
                  <a:pt x="1128" y="658"/>
                </a:lnTo>
                <a:lnTo>
                  <a:pt x="1203" y="696"/>
                </a:lnTo>
                <a:lnTo>
                  <a:pt x="1338" y="1086"/>
                </a:lnTo>
                <a:lnTo>
                  <a:pt x="1243" y="1253"/>
                </a:lnTo>
                <a:lnTo>
                  <a:pt x="1223" y="1373"/>
                </a:lnTo>
                <a:lnTo>
                  <a:pt x="1166" y="1413"/>
                </a:lnTo>
                <a:lnTo>
                  <a:pt x="1164" y="1523"/>
                </a:lnTo>
                <a:lnTo>
                  <a:pt x="1091" y="1661"/>
                </a:lnTo>
                <a:lnTo>
                  <a:pt x="654" y="1724"/>
                </a:lnTo>
                <a:lnTo>
                  <a:pt x="643" y="1700"/>
                </a:lnTo>
                <a:lnTo>
                  <a:pt x="0" y="1771"/>
                </a:lnTo>
                <a:lnTo>
                  <a:pt x="153" y="1474"/>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69" name="Freeform 28"/>
          <p:cNvSpPr>
            <a:spLocks/>
          </p:cNvSpPr>
          <p:nvPr/>
        </p:nvSpPr>
        <p:spPr bwMode="auto">
          <a:xfrm>
            <a:off x="5772150" y="2584450"/>
            <a:ext cx="461963" cy="806450"/>
          </a:xfrm>
          <a:custGeom>
            <a:avLst/>
            <a:gdLst>
              <a:gd name="T0" fmla="*/ 35 w 1075"/>
              <a:gd name="T1" fmla="*/ 1793 h 1793"/>
              <a:gd name="T2" fmla="*/ 64 w 1075"/>
              <a:gd name="T3" fmla="*/ 1745 h 1793"/>
              <a:gd name="T4" fmla="*/ 275 w 1075"/>
              <a:gd name="T5" fmla="*/ 1731 h 1793"/>
              <a:gd name="T6" fmla="*/ 441 w 1075"/>
              <a:gd name="T7" fmla="*/ 1676 h 1793"/>
              <a:gd name="T8" fmla="*/ 607 w 1075"/>
              <a:gd name="T9" fmla="*/ 1573 h 1793"/>
              <a:gd name="T10" fmla="*/ 746 w 1075"/>
              <a:gd name="T11" fmla="*/ 1569 h 1793"/>
              <a:gd name="T12" fmla="*/ 906 w 1075"/>
              <a:gd name="T13" fmla="*/ 1309 h 1793"/>
              <a:gd name="T14" fmla="*/ 954 w 1075"/>
              <a:gd name="T15" fmla="*/ 1325 h 1793"/>
              <a:gd name="T16" fmla="*/ 1075 w 1075"/>
              <a:gd name="T17" fmla="*/ 1239 h 1793"/>
              <a:gd name="T18" fmla="*/ 1043 w 1075"/>
              <a:gd name="T19" fmla="*/ 1170 h 1793"/>
              <a:gd name="T20" fmla="*/ 1059 w 1075"/>
              <a:gd name="T21" fmla="*/ 1132 h 1793"/>
              <a:gd name="T22" fmla="*/ 937 w 1075"/>
              <a:gd name="T23" fmla="*/ 24 h 1793"/>
              <a:gd name="T24" fmla="*/ 926 w 1075"/>
              <a:gd name="T25" fmla="*/ 0 h 1793"/>
              <a:gd name="T26" fmla="*/ 283 w 1075"/>
              <a:gd name="T27" fmla="*/ 71 h 1793"/>
              <a:gd name="T28" fmla="*/ 161 w 1075"/>
              <a:gd name="T29" fmla="*/ 135 h 1793"/>
              <a:gd name="T30" fmla="*/ 56 w 1075"/>
              <a:gd name="T31" fmla="*/ 101 h 1793"/>
              <a:gd name="T32" fmla="*/ 133 w 1075"/>
              <a:gd name="T33" fmla="*/ 1010 h 1793"/>
              <a:gd name="T34" fmla="*/ 117 w 1075"/>
              <a:gd name="T35" fmla="*/ 1198 h 1793"/>
              <a:gd name="T36" fmla="*/ 160 w 1075"/>
              <a:gd name="T37" fmla="*/ 1309 h 1793"/>
              <a:gd name="T38" fmla="*/ 107 w 1075"/>
              <a:gd name="T39" fmla="*/ 1513 h 1793"/>
              <a:gd name="T40" fmla="*/ 36 w 1075"/>
              <a:gd name="T41" fmla="*/ 1606 h 1793"/>
              <a:gd name="T42" fmla="*/ 0 w 1075"/>
              <a:gd name="T43" fmla="*/ 1752 h 1793"/>
              <a:gd name="T44" fmla="*/ 35 w 1075"/>
              <a:gd name="T45" fmla="*/ 1793 h 17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5"/>
              <a:gd name="T70" fmla="*/ 0 h 1793"/>
              <a:gd name="T71" fmla="*/ 1075 w 1075"/>
              <a:gd name="T72" fmla="*/ 1793 h 17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5" h="1793">
                <a:moveTo>
                  <a:pt x="35" y="1793"/>
                </a:moveTo>
                <a:lnTo>
                  <a:pt x="64" y="1745"/>
                </a:lnTo>
                <a:lnTo>
                  <a:pt x="275" y="1731"/>
                </a:lnTo>
                <a:lnTo>
                  <a:pt x="441" y="1676"/>
                </a:lnTo>
                <a:lnTo>
                  <a:pt x="607" y="1573"/>
                </a:lnTo>
                <a:lnTo>
                  <a:pt x="746" y="1569"/>
                </a:lnTo>
                <a:lnTo>
                  <a:pt x="906" y="1309"/>
                </a:lnTo>
                <a:lnTo>
                  <a:pt x="954" y="1325"/>
                </a:lnTo>
                <a:lnTo>
                  <a:pt x="1075" y="1239"/>
                </a:lnTo>
                <a:lnTo>
                  <a:pt x="1043" y="1170"/>
                </a:lnTo>
                <a:lnTo>
                  <a:pt x="1059" y="1132"/>
                </a:lnTo>
                <a:lnTo>
                  <a:pt x="937" y="24"/>
                </a:lnTo>
                <a:lnTo>
                  <a:pt x="926" y="0"/>
                </a:lnTo>
                <a:lnTo>
                  <a:pt x="283" y="71"/>
                </a:lnTo>
                <a:lnTo>
                  <a:pt x="161" y="135"/>
                </a:lnTo>
                <a:lnTo>
                  <a:pt x="56" y="101"/>
                </a:lnTo>
                <a:lnTo>
                  <a:pt x="133" y="1010"/>
                </a:lnTo>
                <a:lnTo>
                  <a:pt x="117" y="1198"/>
                </a:lnTo>
                <a:lnTo>
                  <a:pt x="160" y="1309"/>
                </a:lnTo>
                <a:lnTo>
                  <a:pt x="107" y="1513"/>
                </a:lnTo>
                <a:lnTo>
                  <a:pt x="36" y="1606"/>
                </a:lnTo>
                <a:lnTo>
                  <a:pt x="0" y="1752"/>
                </a:lnTo>
                <a:lnTo>
                  <a:pt x="35" y="1793"/>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70" name="Freeform 32"/>
          <p:cNvSpPr>
            <a:spLocks noChangeAspect="1"/>
          </p:cNvSpPr>
          <p:nvPr/>
        </p:nvSpPr>
        <p:spPr bwMode="auto">
          <a:xfrm>
            <a:off x="5789613" y="3890963"/>
            <a:ext cx="584200" cy="973137"/>
          </a:xfrm>
          <a:custGeom>
            <a:avLst/>
            <a:gdLst>
              <a:gd name="T0" fmla="*/ 34 w 1319"/>
              <a:gd name="T1" fmla="*/ 118 h 2092"/>
              <a:gd name="T2" fmla="*/ 0 w 1319"/>
              <a:gd name="T3" fmla="*/ 1406 h 2092"/>
              <a:gd name="T4" fmla="*/ 82 w 1319"/>
              <a:gd name="T5" fmla="*/ 2029 h 2092"/>
              <a:gd name="T6" fmla="*/ 176 w 1319"/>
              <a:gd name="T7" fmla="*/ 2052 h 2092"/>
              <a:gd name="T8" fmla="*/ 255 w 1319"/>
              <a:gd name="T9" fmla="*/ 2001 h 2092"/>
              <a:gd name="T10" fmla="*/ 305 w 1319"/>
              <a:gd name="T11" fmla="*/ 2050 h 2092"/>
              <a:gd name="T12" fmla="*/ 230 w 1319"/>
              <a:gd name="T13" fmla="*/ 2092 h 2092"/>
              <a:gd name="T14" fmla="*/ 414 w 1319"/>
              <a:gd name="T15" fmla="*/ 2046 h 2092"/>
              <a:gd name="T16" fmla="*/ 452 w 1319"/>
              <a:gd name="T17" fmla="*/ 1988 h 2092"/>
              <a:gd name="T18" fmla="*/ 424 w 1319"/>
              <a:gd name="T19" fmla="*/ 1953 h 2092"/>
              <a:gd name="T20" fmla="*/ 439 w 1319"/>
              <a:gd name="T21" fmla="*/ 1901 h 2092"/>
              <a:gd name="T22" fmla="*/ 352 w 1319"/>
              <a:gd name="T23" fmla="*/ 1820 h 2092"/>
              <a:gd name="T24" fmla="*/ 355 w 1319"/>
              <a:gd name="T25" fmla="*/ 1753 h 2092"/>
              <a:gd name="T26" fmla="*/ 1319 w 1319"/>
              <a:gd name="T27" fmla="*/ 1668 h 2092"/>
              <a:gd name="T28" fmla="*/ 1238 w 1319"/>
              <a:gd name="T29" fmla="*/ 1339 h 2092"/>
              <a:gd name="T30" fmla="*/ 1291 w 1319"/>
              <a:gd name="T31" fmla="*/ 1141 h 2092"/>
              <a:gd name="T32" fmla="*/ 1166 w 1319"/>
              <a:gd name="T33" fmla="*/ 883 h 2092"/>
              <a:gd name="T34" fmla="*/ 917 w 1319"/>
              <a:gd name="T35" fmla="*/ 0 h 2092"/>
              <a:gd name="T36" fmla="*/ 0 w 1319"/>
              <a:gd name="T37" fmla="*/ 79 h 2092"/>
              <a:gd name="T38" fmla="*/ 34 w 1319"/>
              <a:gd name="T39" fmla="*/ 118 h 20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9"/>
              <a:gd name="T61" fmla="*/ 0 h 2092"/>
              <a:gd name="T62" fmla="*/ 1319 w 1319"/>
              <a:gd name="T63" fmla="*/ 2092 h 20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9" h="2092">
                <a:moveTo>
                  <a:pt x="34" y="118"/>
                </a:moveTo>
                <a:lnTo>
                  <a:pt x="0" y="1406"/>
                </a:lnTo>
                <a:lnTo>
                  <a:pt x="82" y="2029"/>
                </a:lnTo>
                <a:lnTo>
                  <a:pt x="176" y="2052"/>
                </a:lnTo>
                <a:lnTo>
                  <a:pt x="255" y="2001"/>
                </a:lnTo>
                <a:lnTo>
                  <a:pt x="305" y="2050"/>
                </a:lnTo>
                <a:lnTo>
                  <a:pt x="230" y="2092"/>
                </a:lnTo>
                <a:lnTo>
                  <a:pt x="414" y="2046"/>
                </a:lnTo>
                <a:lnTo>
                  <a:pt x="452" y="1988"/>
                </a:lnTo>
                <a:lnTo>
                  <a:pt x="424" y="1953"/>
                </a:lnTo>
                <a:lnTo>
                  <a:pt x="439" y="1901"/>
                </a:lnTo>
                <a:lnTo>
                  <a:pt x="352" y="1820"/>
                </a:lnTo>
                <a:lnTo>
                  <a:pt x="355" y="1753"/>
                </a:lnTo>
                <a:lnTo>
                  <a:pt x="1319" y="1668"/>
                </a:lnTo>
                <a:lnTo>
                  <a:pt x="1238" y="1339"/>
                </a:lnTo>
                <a:lnTo>
                  <a:pt x="1291" y="1141"/>
                </a:lnTo>
                <a:lnTo>
                  <a:pt x="1166" y="883"/>
                </a:lnTo>
                <a:lnTo>
                  <a:pt x="917" y="0"/>
                </a:lnTo>
                <a:lnTo>
                  <a:pt x="0" y="79"/>
                </a:lnTo>
                <a:lnTo>
                  <a:pt x="34" y="118"/>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71" name="Freeform 43"/>
          <p:cNvSpPr>
            <a:spLocks/>
          </p:cNvSpPr>
          <p:nvPr/>
        </p:nvSpPr>
        <p:spPr bwMode="auto">
          <a:xfrm>
            <a:off x="6392863" y="3373438"/>
            <a:ext cx="1265237" cy="582612"/>
          </a:xfrm>
          <a:custGeom>
            <a:avLst/>
            <a:gdLst>
              <a:gd name="T0" fmla="*/ 1 w 2958"/>
              <a:gd name="T1" fmla="*/ 1109 h 1289"/>
              <a:gd name="T2" fmla="*/ 427 w 2958"/>
              <a:gd name="T3" fmla="*/ 1058 h 1289"/>
              <a:gd name="T4" fmla="*/ 679 w 2958"/>
              <a:gd name="T5" fmla="*/ 938 h 1289"/>
              <a:gd name="T6" fmla="*/ 1149 w 2958"/>
              <a:gd name="T7" fmla="*/ 889 h 1289"/>
              <a:gd name="T8" fmla="*/ 1343 w 2958"/>
              <a:gd name="T9" fmla="*/ 1006 h 1289"/>
              <a:gd name="T10" fmla="*/ 1650 w 2958"/>
              <a:gd name="T11" fmla="*/ 964 h 1289"/>
              <a:gd name="T12" fmla="*/ 2117 w 2958"/>
              <a:gd name="T13" fmla="*/ 1289 h 1289"/>
              <a:gd name="T14" fmla="*/ 2295 w 2958"/>
              <a:gd name="T15" fmla="*/ 1249 h 1289"/>
              <a:gd name="T16" fmla="*/ 2556 w 2958"/>
              <a:gd name="T17" fmla="*/ 877 h 1289"/>
              <a:gd name="T18" fmla="*/ 2765 w 2958"/>
              <a:gd name="T19" fmla="*/ 796 h 1289"/>
              <a:gd name="T20" fmla="*/ 2829 w 2958"/>
              <a:gd name="T21" fmla="*/ 687 h 1289"/>
              <a:gd name="T22" fmla="*/ 2602 w 2958"/>
              <a:gd name="T23" fmla="*/ 727 h 1289"/>
              <a:gd name="T24" fmla="*/ 2542 w 2958"/>
              <a:gd name="T25" fmla="*/ 655 h 1289"/>
              <a:gd name="T26" fmla="*/ 2683 w 2958"/>
              <a:gd name="T27" fmla="*/ 619 h 1289"/>
              <a:gd name="T28" fmla="*/ 2679 w 2958"/>
              <a:gd name="T29" fmla="*/ 566 h 1289"/>
              <a:gd name="T30" fmla="*/ 2523 w 2958"/>
              <a:gd name="T31" fmla="*/ 512 h 1289"/>
              <a:gd name="T32" fmla="*/ 2721 w 2958"/>
              <a:gd name="T33" fmla="*/ 443 h 1289"/>
              <a:gd name="T34" fmla="*/ 2709 w 2958"/>
              <a:gd name="T35" fmla="*/ 522 h 1289"/>
              <a:gd name="T36" fmla="*/ 2841 w 2958"/>
              <a:gd name="T37" fmla="*/ 517 h 1289"/>
              <a:gd name="T38" fmla="*/ 2911 w 2958"/>
              <a:gd name="T39" fmla="*/ 384 h 1289"/>
              <a:gd name="T40" fmla="*/ 2958 w 2958"/>
              <a:gd name="T41" fmla="*/ 378 h 1289"/>
              <a:gd name="T42" fmla="*/ 2928 w 2958"/>
              <a:gd name="T43" fmla="*/ 261 h 1289"/>
              <a:gd name="T44" fmla="*/ 2836 w 2958"/>
              <a:gd name="T45" fmla="*/ 378 h 1289"/>
              <a:gd name="T46" fmla="*/ 2750 w 2958"/>
              <a:gd name="T47" fmla="*/ 116 h 1289"/>
              <a:gd name="T48" fmla="*/ 2810 w 2958"/>
              <a:gd name="T49" fmla="*/ 103 h 1289"/>
              <a:gd name="T50" fmla="*/ 2892 w 2958"/>
              <a:gd name="T51" fmla="*/ 176 h 1289"/>
              <a:gd name="T52" fmla="*/ 2831 w 2958"/>
              <a:gd name="T53" fmla="*/ 55 h 1289"/>
              <a:gd name="T54" fmla="*/ 2768 w 2958"/>
              <a:gd name="T55" fmla="*/ 0 h 1289"/>
              <a:gd name="T56" fmla="*/ 1713 w 2958"/>
              <a:gd name="T57" fmla="*/ 200 h 1289"/>
              <a:gd name="T58" fmla="*/ 842 w 2958"/>
              <a:gd name="T59" fmla="*/ 310 h 1289"/>
              <a:gd name="T60" fmla="*/ 720 w 2958"/>
              <a:gd name="T61" fmla="*/ 543 h 1289"/>
              <a:gd name="T62" fmla="*/ 529 w 2958"/>
              <a:gd name="T63" fmla="*/ 584 h 1289"/>
              <a:gd name="T64" fmla="*/ 444 w 2958"/>
              <a:gd name="T65" fmla="*/ 703 h 1289"/>
              <a:gd name="T66" fmla="*/ 107 w 2958"/>
              <a:gd name="T67" fmla="*/ 897 h 1289"/>
              <a:gd name="T68" fmla="*/ 86 w 2958"/>
              <a:gd name="T69" fmla="*/ 974 h 1289"/>
              <a:gd name="T70" fmla="*/ 0 w 2958"/>
              <a:gd name="T71" fmla="*/ 1014 h 1289"/>
              <a:gd name="T72" fmla="*/ 1 w 2958"/>
              <a:gd name="T73" fmla="*/ 1109 h 1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58"/>
              <a:gd name="T112" fmla="*/ 0 h 1289"/>
              <a:gd name="T113" fmla="*/ 2958 w 2958"/>
              <a:gd name="T114" fmla="*/ 1289 h 1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58" h="1289">
                <a:moveTo>
                  <a:pt x="1" y="1109"/>
                </a:moveTo>
                <a:lnTo>
                  <a:pt x="427" y="1058"/>
                </a:lnTo>
                <a:lnTo>
                  <a:pt x="679" y="938"/>
                </a:lnTo>
                <a:lnTo>
                  <a:pt x="1149" y="889"/>
                </a:lnTo>
                <a:lnTo>
                  <a:pt x="1343" y="1006"/>
                </a:lnTo>
                <a:lnTo>
                  <a:pt x="1650" y="964"/>
                </a:lnTo>
                <a:lnTo>
                  <a:pt x="2117" y="1289"/>
                </a:lnTo>
                <a:lnTo>
                  <a:pt x="2295" y="1249"/>
                </a:lnTo>
                <a:lnTo>
                  <a:pt x="2556" y="877"/>
                </a:lnTo>
                <a:lnTo>
                  <a:pt x="2765" y="796"/>
                </a:lnTo>
                <a:lnTo>
                  <a:pt x="2829" y="687"/>
                </a:lnTo>
                <a:lnTo>
                  <a:pt x="2602" y="727"/>
                </a:lnTo>
                <a:lnTo>
                  <a:pt x="2542" y="655"/>
                </a:lnTo>
                <a:lnTo>
                  <a:pt x="2683" y="619"/>
                </a:lnTo>
                <a:lnTo>
                  <a:pt x="2679" y="566"/>
                </a:lnTo>
                <a:lnTo>
                  <a:pt x="2523" y="512"/>
                </a:lnTo>
                <a:lnTo>
                  <a:pt x="2721" y="443"/>
                </a:lnTo>
                <a:lnTo>
                  <a:pt x="2709" y="522"/>
                </a:lnTo>
                <a:lnTo>
                  <a:pt x="2841" y="517"/>
                </a:lnTo>
                <a:lnTo>
                  <a:pt x="2911" y="384"/>
                </a:lnTo>
                <a:lnTo>
                  <a:pt x="2958" y="378"/>
                </a:lnTo>
                <a:lnTo>
                  <a:pt x="2928" y="261"/>
                </a:lnTo>
                <a:lnTo>
                  <a:pt x="2836" y="378"/>
                </a:lnTo>
                <a:lnTo>
                  <a:pt x="2750" y="116"/>
                </a:lnTo>
                <a:lnTo>
                  <a:pt x="2810" y="103"/>
                </a:lnTo>
                <a:lnTo>
                  <a:pt x="2892" y="176"/>
                </a:lnTo>
                <a:lnTo>
                  <a:pt x="2831" y="55"/>
                </a:lnTo>
                <a:lnTo>
                  <a:pt x="2768" y="0"/>
                </a:lnTo>
                <a:lnTo>
                  <a:pt x="1713" y="200"/>
                </a:lnTo>
                <a:lnTo>
                  <a:pt x="842" y="310"/>
                </a:lnTo>
                <a:lnTo>
                  <a:pt x="720" y="543"/>
                </a:lnTo>
                <a:lnTo>
                  <a:pt x="529" y="584"/>
                </a:lnTo>
                <a:lnTo>
                  <a:pt x="444" y="703"/>
                </a:lnTo>
                <a:lnTo>
                  <a:pt x="107" y="897"/>
                </a:lnTo>
                <a:lnTo>
                  <a:pt x="86" y="974"/>
                </a:lnTo>
                <a:lnTo>
                  <a:pt x="0" y="1014"/>
                </a:lnTo>
                <a:lnTo>
                  <a:pt x="1" y="1109"/>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72" name="Freeform 46"/>
          <p:cNvSpPr>
            <a:spLocks/>
          </p:cNvSpPr>
          <p:nvPr/>
        </p:nvSpPr>
        <p:spPr bwMode="auto">
          <a:xfrm>
            <a:off x="6757988" y="2327275"/>
            <a:ext cx="863600" cy="566738"/>
          </a:xfrm>
          <a:custGeom>
            <a:avLst/>
            <a:gdLst>
              <a:gd name="T0" fmla="*/ 160 w 2015"/>
              <a:gd name="T1" fmla="*/ 1258 h 1258"/>
              <a:gd name="T2" fmla="*/ 495 w 2015"/>
              <a:gd name="T3" fmla="*/ 1202 h 1258"/>
              <a:gd name="T4" fmla="*/ 1706 w 2015"/>
              <a:gd name="T5" fmla="*/ 978 h 1258"/>
              <a:gd name="T6" fmla="*/ 1756 w 2015"/>
              <a:gd name="T7" fmla="*/ 921 h 1258"/>
              <a:gd name="T8" fmla="*/ 1827 w 2015"/>
              <a:gd name="T9" fmla="*/ 921 h 1258"/>
              <a:gd name="T10" fmla="*/ 1906 w 2015"/>
              <a:gd name="T11" fmla="*/ 867 h 1258"/>
              <a:gd name="T12" fmla="*/ 2015 w 2015"/>
              <a:gd name="T13" fmla="*/ 722 h 1258"/>
              <a:gd name="T14" fmla="*/ 1821 w 2015"/>
              <a:gd name="T15" fmla="*/ 566 h 1258"/>
              <a:gd name="T16" fmla="*/ 1812 w 2015"/>
              <a:gd name="T17" fmla="*/ 421 h 1258"/>
              <a:gd name="T18" fmla="*/ 1904 w 2015"/>
              <a:gd name="T19" fmla="*/ 219 h 1258"/>
              <a:gd name="T20" fmla="*/ 1773 w 2015"/>
              <a:gd name="T21" fmla="*/ 148 h 1258"/>
              <a:gd name="T22" fmla="*/ 1627 w 2015"/>
              <a:gd name="T23" fmla="*/ 0 h 1258"/>
              <a:gd name="T24" fmla="*/ 290 w 2015"/>
              <a:gd name="T25" fmla="*/ 249 h 1258"/>
              <a:gd name="T26" fmla="*/ 221 w 2015"/>
              <a:gd name="T27" fmla="*/ 148 h 1258"/>
              <a:gd name="T28" fmla="*/ 0 w 2015"/>
              <a:gd name="T29" fmla="*/ 309 h 1258"/>
              <a:gd name="T30" fmla="*/ 160 w 2015"/>
              <a:gd name="T31" fmla="*/ 1258 h 1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5"/>
              <a:gd name="T49" fmla="*/ 0 h 1258"/>
              <a:gd name="T50" fmla="*/ 2015 w 2015"/>
              <a:gd name="T51" fmla="*/ 1258 h 12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5" h="1258">
                <a:moveTo>
                  <a:pt x="160" y="1258"/>
                </a:moveTo>
                <a:lnTo>
                  <a:pt x="495" y="1202"/>
                </a:lnTo>
                <a:lnTo>
                  <a:pt x="1706" y="978"/>
                </a:lnTo>
                <a:lnTo>
                  <a:pt x="1756" y="921"/>
                </a:lnTo>
                <a:lnTo>
                  <a:pt x="1827" y="921"/>
                </a:lnTo>
                <a:lnTo>
                  <a:pt x="1906" y="867"/>
                </a:lnTo>
                <a:lnTo>
                  <a:pt x="2015" y="722"/>
                </a:lnTo>
                <a:lnTo>
                  <a:pt x="1821" y="566"/>
                </a:lnTo>
                <a:lnTo>
                  <a:pt x="1812" y="421"/>
                </a:lnTo>
                <a:lnTo>
                  <a:pt x="1904" y="219"/>
                </a:lnTo>
                <a:lnTo>
                  <a:pt x="1773" y="148"/>
                </a:lnTo>
                <a:lnTo>
                  <a:pt x="1627" y="0"/>
                </a:lnTo>
                <a:lnTo>
                  <a:pt x="290" y="249"/>
                </a:lnTo>
                <a:lnTo>
                  <a:pt x="221" y="148"/>
                </a:lnTo>
                <a:lnTo>
                  <a:pt x="0" y="309"/>
                </a:lnTo>
                <a:lnTo>
                  <a:pt x="160" y="1258"/>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73" name="Freeform 58"/>
          <p:cNvSpPr>
            <a:spLocks/>
          </p:cNvSpPr>
          <p:nvPr/>
        </p:nvSpPr>
        <p:spPr bwMode="auto">
          <a:xfrm>
            <a:off x="7880350" y="1098550"/>
            <a:ext cx="544513" cy="871538"/>
          </a:xfrm>
          <a:custGeom>
            <a:avLst/>
            <a:gdLst>
              <a:gd name="T0" fmla="*/ 0 w 1268"/>
              <a:gd name="T1" fmla="*/ 1046 h 1938"/>
              <a:gd name="T2" fmla="*/ 75 w 1268"/>
              <a:gd name="T3" fmla="*/ 1051 h 1938"/>
              <a:gd name="T4" fmla="*/ 81 w 1268"/>
              <a:gd name="T5" fmla="*/ 926 h 1938"/>
              <a:gd name="T6" fmla="*/ 170 w 1268"/>
              <a:gd name="T7" fmla="*/ 750 h 1938"/>
              <a:gd name="T8" fmla="*/ 128 w 1268"/>
              <a:gd name="T9" fmla="*/ 622 h 1938"/>
              <a:gd name="T10" fmla="*/ 308 w 1268"/>
              <a:gd name="T11" fmla="*/ 18 h 1938"/>
              <a:gd name="T12" fmla="*/ 348 w 1268"/>
              <a:gd name="T13" fmla="*/ 18 h 1938"/>
              <a:gd name="T14" fmla="*/ 366 w 1268"/>
              <a:gd name="T15" fmla="*/ 96 h 1938"/>
              <a:gd name="T16" fmla="*/ 546 w 1268"/>
              <a:gd name="T17" fmla="*/ 28 h 1938"/>
              <a:gd name="T18" fmla="*/ 551 w 1268"/>
              <a:gd name="T19" fmla="*/ 0 h 1938"/>
              <a:gd name="T20" fmla="*/ 694 w 1268"/>
              <a:gd name="T21" fmla="*/ 30 h 1938"/>
              <a:gd name="T22" fmla="*/ 932 w 1268"/>
              <a:gd name="T23" fmla="*/ 632 h 1938"/>
              <a:gd name="T24" fmla="*/ 1041 w 1268"/>
              <a:gd name="T25" fmla="*/ 635 h 1938"/>
              <a:gd name="T26" fmla="*/ 1235 w 1268"/>
              <a:gd name="T27" fmla="*/ 861 h 1938"/>
              <a:gd name="T28" fmla="*/ 1207 w 1268"/>
              <a:gd name="T29" fmla="*/ 903 h 1938"/>
              <a:gd name="T30" fmla="*/ 1268 w 1268"/>
              <a:gd name="T31" fmla="*/ 903 h 1938"/>
              <a:gd name="T32" fmla="*/ 1227 w 1268"/>
              <a:gd name="T33" fmla="*/ 1008 h 1938"/>
              <a:gd name="T34" fmla="*/ 1130 w 1268"/>
              <a:gd name="T35" fmla="*/ 1079 h 1938"/>
              <a:gd name="T36" fmla="*/ 1019 w 1268"/>
              <a:gd name="T37" fmla="*/ 1134 h 1938"/>
              <a:gd name="T38" fmla="*/ 1006 w 1268"/>
              <a:gd name="T39" fmla="*/ 1206 h 1938"/>
              <a:gd name="T40" fmla="*/ 950 w 1268"/>
              <a:gd name="T41" fmla="*/ 1143 h 1938"/>
              <a:gd name="T42" fmla="*/ 850 w 1268"/>
              <a:gd name="T43" fmla="*/ 1222 h 1938"/>
              <a:gd name="T44" fmla="*/ 804 w 1268"/>
              <a:gd name="T45" fmla="*/ 1221 h 1938"/>
              <a:gd name="T46" fmla="*/ 764 w 1268"/>
              <a:gd name="T47" fmla="*/ 1174 h 1938"/>
              <a:gd name="T48" fmla="*/ 738 w 1268"/>
              <a:gd name="T49" fmla="*/ 1406 h 1938"/>
              <a:gd name="T50" fmla="*/ 649 w 1268"/>
              <a:gd name="T51" fmla="*/ 1443 h 1938"/>
              <a:gd name="T52" fmla="*/ 607 w 1268"/>
              <a:gd name="T53" fmla="*/ 1535 h 1938"/>
              <a:gd name="T54" fmla="*/ 551 w 1268"/>
              <a:gd name="T55" fmla="*/ 1533 h 1938"/>
              <a:gd name="T56" fmla="*/ 423 w 1268"/>
              <a:gd name="T57" fmla="*/ 1668 h 1938"/>
              <a:gd name="T58" fmla="*/ 421 w 1268"/>
              <a:gd name="T59" fmla="*/ 1778 h 1938"/>
              <a:gd name="T60" fmla="*/ 386 w 1268"/>
              <a:gd name="T61" fmla="*/ 1821 h 1938"/>
              <a:gd name="T62" fmla="*/ 354 w 1268"/>
              <a:gd name="T63" fmla="*/ 1938 h 1938"/>
              <a:gd name="T64" fmla="*/ 237 w 1268"/>
              <a:gd name="T65" fmla="*/ 1780 h 1938"/>
              <a:gd name="T66" fmla="*/ 0 w 1268"/>
              <a:gd name="T67" fmla="*/ 1046 h 19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8"/>
              <a:gd name="T103" fmla="*/ 0 h 1938"/>
              <a:gd name="T104" fmla="*/ 1268 w 1268"/>
              <a:gd name="T105" fmla="*/ 1938 h 19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8" h="1938">
                <a:moveTo>
                  <a:pt x="0" y="1046"/>
                </a:moveTo>
                <a:lnTo>
                  <a:pt x="75" y="1051"/>
                </a:lnTo>
                <a:lnTo>
                  <a:pt x="81" y="926"/>
                </a:lnTo>
                <a:lnTo>
                  <a:pt x="170" y="750"/>
                </a:lnTo>
                <a:lnTo>
                  <a:pt x="128" y="622"/>
                </a:lnTo>
                <a:lnTo>
                  <a:pt x="308" y="18"/>
                </a:lnTo>
                <a:lnTo>
                  <a:pt x="348" y="18"/>
                </a:lnTo>
                <a:lnTo>
                  <a:pt x="366" y="96"/>
                </a:lnTo>
                <a:lnTo>
                  <a:pt x="546" y="28"/>
                </a:lnTo>
                <a:lnTo>
                  <a:pt x="551" y="0"/>
                </a:lnTo>
                <a:lnTo>
                  <a:pt x="694" y="30"/>
                </a:lnTo>
                <a:lnTo>
                  <a:pt x="932" y="632"/>
                </a:lnTo>
                <a:lnTo>
                  <a:pt x="1041" y="635"/>
                </a:lnTo>
                <a:lnTo>
                  <a:pt x="1235" y="861"/>
                </a:lnTo>
                <a:lnTo>
                  <a:pt x="1207" y="903"/>
                </a:lnTo>
                <a:lnTo>
                  <a:pt x="1268" y="903"/>
                </a:lnTo>
                <a:lnTo>
                  <a:pt x="1227" y="1008"/>
                </a:lnTo>
                <a:lnTo>
                  <a:pt x="1130" y="1079"/>
                </a:lnTo>
                <a:lnTo>
                  <a:pt x="1019" y="1134"/>
                </a:lnTo>
                <a:lnTo>
                  <a:pt x="1006" y="1206"/>
                </a:lnTo>
                <a:lnTo>
                  <a:pt x="950" y="1143"/>
                </a:lnTo>
                <a:lnTo>
                  <a:pt x="850" y="1222"/>
                </a:lnTo>
                <a:lnTo>
                  <a:pt x="804" y="1221"/>
                </a:lnTo>
                <a:lnTo>
                  <a:pt x="764" y="1174"/>
                </a:lnTo>
                <a:lnTo>
                  <a:pt x="738" y="1406"/>
                </a:lnTo>
                <a:lnTo>
                  <a:pt x="649" y="1443"/>
                </a:lnTo>
                <a:lnTo>
                  <a:pt x="607" y="1535"/>
                </a:lnTo>
                <a:lnTo>
                  <a:pt x="551" y="1533"/>
                </a:lnTo>
                <a:lnTo>
                  <a:pt x="423" y="1668"/>
                </a:lnTo>
                <a:lnTo>
                  <a:pt x="421" y="1778"/>
                </a:lnTo>
                <a:lnTo>
                  <a:pt x="386" y="1821"/>
                </a:lnTo>
                <a:lnTo>
                  <a:pt x="354" y="1938"/>
                </a:lnTo>
                <a:lnTo>
                  <a:pt x="237" y="1780"/>
                </a:lnTo>
                <a:lnTo>
                  <a:pt x="0" y="1046"/>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74" name="Freeform 122"/>
          <p:cNvSpPr>
            <a:spLocks/>
          </p:cNvSpPr>
          <p:nvPr/>
        </p:nvSpPr>
        <p:spPr bwMode="auto">
          <a:xfrm rot="88185">
            <a:off x="2509838" y="1866900"/>
            <a:ext cx="1035050" cy="898525"/>
          </a:xfrm>
          <a:custGeom>
            <a:avLst/>
            <a:gdLst>
              <a:gd name="T0" fmla="*/ 127 w 1322"/>
              <a:gd name="T1" fmla="*/ 0 h 1082"/>
              <a:gd name="T2" fmla="*/ 78 w 1322"/>
              <a:gd name="T3" fmla="*/ 404 h 1082"/>
              <a:gd name="T4" fmla="*/ 0 w 1322"/>
              <a:gd name="T5" fmla="*/ 981 h 1082"/>
              <a:gd name="T6" fmla="*/ 382 w 1322"/>
              <a:gd name="T7" fmla="*/ 1014 h 1082"/>
              <a:gd name="T8" fmla="*/ 1278 w 1322"/>
              <a:gd name="T9" fmla="*/ 1082 h 1082"/>
              <a:gd name="T10" fmla="*/ 1322 w 1322"/>
              <a:gd name="T11" fmla="*/ 109 h 1082"/>
              <a:gd name="T12" fmla="*/ 127 w 1322"/>
              <a:gd name="T13" fmla="*/ 0 h 1082"/>
              <a:gd name="T14" fmla="*/ 0 60000 65536"/>
              <a:gd name="T15" fmla="*/ 0 60000 65536"/>
              <a:gd name="T16" fmla="*/ 0 60000 65536"/>
              <a:gd name="T17" fmla="*/ 0 60000 65536"/>
              <a:gd name="T18" fmla="*/ 0 60000 65536"/>
              <a:gd name="T19" fmla="*/ 0 60000 65536"/>
              <a:gd name="T20" fmla="*/ 0 60000 65536"/>
              <a:gd name="T21" fmla="*/ 0 w 1322"/>
              <a:gd name="T22" fmla="*/ 0 h 1082"/>
              <a:gd name="T23" fmla="*/ 1322 w 1322"/>
              <a:gd name="T24" fmla="*/ 1082 h 10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2" h="1082">
                <a:moveTo>
                  <a:pt x="127" y="0"/>
                </a:moveTo>
                <a:lnTo>
                  <a:pt x="78" y="404"/>
                </a:lnTo>
                <a:lnTo>
                  <a:pt x="0" y="981"/>
                </a:lnTo>
                <a:lnTo>
                  <a:pt x="382" y="1014"/>
                </a:lnTo>
                <a:lnTo>
                  <a:pt x="1278" y="1082"/>
                </a:lnTo>
                <a:lnTo>
                  <a:pt x="1322" y="109"/>
                </a:lnTo>
                <a:lnTo>
                  <a:pt x="127" y="0"/>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175" name="Rectangle 185"/>
          <p:cNvSpPr>
            <a:spLocks noChangeArrowheads="1"/>
          </p:cNvSpPr>
          <p:nvPr/>
        </p:nvSpPr>
        <p:spPr bwMode="auto">
          <a:xfrm>
            <a:off x="1835150" y="5593739"/>
            <a:ext cx="228600" cy="228600"/>
          </a:xfrm>
          <a:prstGeom prst="rect">
            <a:avLst/>
          </a:prstGeom>
          <a:solidFill>
            <a:srgbClr val="FFB089"/>
          </a:solidFill>
          <a:ln w="9525">
            <a:solidFill>
              <a:schemeClr val="tx1"/>
            </a:solidFill>
            <a:miter lim="800000"/>
            <a:headEnd/>
            <a:tailEnd/>
          </a:ln>
        </p:spPr>
        <p:txBody>
          <a:bodyPr wrap="none" anchor="ctr"/>
          <a:lstStyle/>
          <a:p>
            <a:endParaRPr lang="en-US"/>
          </a:p>
        </p:txBody>
      </p:sp>
      <p:sp>
        <p:nvSpPr>
          <p:cNvPr id="176" name="Text Box 124"/>
          <p:cNvSpPr txBox="1">
            <a:spLocks noChangeArrowheads="1"/>
          </p:cNvSpPr>
          <p:nvPr/>
        </p:nvSpPr>
        <p:spPr bwMode="auto">
          <a:xfrm>
            <a:off x="7411011" y="6290114"/>
            <a:ext cx="1647987" cy="276999"/>
          </a:xfrm>
          <a:prstGeom prst="rect">
            <a:avLst/>
          </a:prstGeom>
          <a:noFill/>
          <a:ln w="9525">
            <a:noFill/>
            <a:miter lim="800000"/>
            <a:headEnd/>
            <a:tailEnd/>
          </a:ln>
        </p:spPr>
        <p:txBody>
          <a:bodyPr wrap="square">
            <a:spAutoFit/>
          </a:bodyPr>
          <a:lstStyle/>
          <a:p>
            <a:pPr algn="ctr" eaLnBrk="0" hangingPunct="0">
              <a:spcBef>
                <a:spcPct val="50000"/>
              </a:spcBef>
            </a:pPr>
            <a:r>
              <a:rPr lang="en-US" sz="1200" b="1" i="1" dirty="0" smtClean="0"/>
              <a:t>September 2017</a:t>
            </a:r>
            <a:endParaRPr lang="en-US" sz="1200" dirty="0">
              <a:latin typeface="Times New Roman" pitchFamily="18" charset="0"/>
            </a:endParaRPr>
          </a:p>
        </p:txBody>
      </p:sp>
      <p:sp>
        <p:nvSpPr>
          <p:cNvPr id="177" name="Freeform 4"/>
          <p:cNvSpPr>
            <a:spLocks/>
          </p:cNvSpPr>
          <p:nvPr/>
        </p:nvSpPr>
        <p:spPr bwMode="auto">
          <a:xfrm>
            <a:off x="1947863" y="2371725"/>
            <a:ext cx="841375" cy="1074738"/>
          </a:xfrm>
          <a:custGeom>
            <a:avLst/>
            <a:gdLst>
              <a:gd name="T0" fmla="*/ 427 w 1962"/>
              <a:gd name="T1" fmla="*/ 0 h 2388"/>
              <a:gd name="T2" fmla="*/ 1377 w 1962"/>
              <a:gd name="T3" fmla="*/ 174 h 2388"/>
              <a:gd name="T4" fmla="*/ 1308 w 1962"/>
              <a:gd name="T5" fmla="*/ 592 h 2388"/>
              <a:gd name="T6" fmla="*/ 1962 w 1962"/>
              <a:gd name="T7" fmla="*/ 693 h 2388"/>
              <a:gd name="T8" fmla="*/ 1709 w 1962"/>
              <a:gd name="T9" fmla="*/ 2388 h 2388"/>
              <a:gd name="T10" fmla="*/ 0 w 1962"/>
              <a:gd name="T11" fmla="*/ 2103 h 2388"/>
              <a:gd name="T12" fmla="*/ 427 w 1962"/>
              <a:gd name="T13" fmla="*/ 0 h 2388"/>
              <a:gd name="T14" fmla="*/ 0 60000 65536"/>
              <a:gd name="T15" fmla="*/ 0 60000 65536"/>
              <a:gd name="T16" fmla="*/ 0 60000 65536"/>
              <a:gd name="T17" fmla="*/ 0 60000 65536"/>
              <a:gd name="T18" fmla="*/ 0 60000 65536"/>
              <a:gd name="T19" fmla="*/ 0 60000 65536"/>
              <a:gd name="T20" fmla="*/ 0 60000 65536"/>
              <a:gd name="T21" fmla="*/ 0 w 1962"/>
              <a:gd name="T22" fmla="*/ 0 h 2388"/>
              <a:gd name="T23" fmla="*/ 1962 w 1962"/>
              <a:gd name="T24" fmla="*/ 2388 h 2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2" h="2388">
                <a:moveTo>
                  <a:pt x="427" y="0"/>
                </a:moveTo>
                <a:lnTo>
                  <a:pt x="1377" y="174"/>
                </a:lnTo>
                <a:lnTo>
                  <a:pt x="1308" y="592"/>
                </a:lnTo>
                <a:lnTo>
                  <a:pt x="1962" y="693"/>
                </a:lnTo>
                <a:lnTo>
                  <a:pt x="1709" y="2388"/>
                </a:lnTo>
                <a:lnTo>
                  <a:pt x="0" y="2103"/>
                </a:lnTo>
                <a:lnTo>
                  <a:pt x="427" y="0"/>
                </a:lnTo>
                <a:close/>
              </a:path>
            </a:pathLst>
          </a:custGeom>
          <a:solidFill>
            <a:schemeClr val="bg1">
              <a:lumMod val="85000"/>
            </a:schemeClr>
          </a:solidFill>
          <a:ln w="0" cap="flat" cmpd="sng">
            <a:solidFill>
              <a:srgbClr val="000000"/>
            </a:solidFill>
            <a:prstDash val="solid"/>
            <a:round/>
            <a:headEnd type="none" w="med" len="med"/>
            <a:tailEnd type="none" w="med" len="med"/>
          </a:ln>
        </p:spPr>
        <p:txBody>
          <a:bodyPr/>
          <a:lstStyle/>
          <a:p>
            <a:endParaRPr lang="en-US"/>
          </a:p>
        </p:txBody>
      </p:sp>
      <p:sp>
        <p:nvSpPr>
          <p:cNvPr id="178" name="Freeform 6"/>
          <p:cNvSpPr>
            <a:spLocks/>
          </p:cNvSpPr>
          <p:nvPr/>
        </p:nvSpPr>
        <p:spPr bwMode="auto">
          <a:xfrm>
            <a:off x="655638" y="2020888"/>
            <a:ext cx="1179512" cy="2060575"/>
          </a:xfrm>
          <a:custGeom>
            <a:avLst/>
            <a:gdLst>
              <a:gd name="T0" fmla="*/ 97 w 2751"/>
              <a:gd name="T1" fmla="*/ 929 h 4577"/>
              <a:gd name="T2" fmla="*/ 19 w 2751"/>
              <a:gd name="T3" fmla="*/ 1284 h 4577"/>
              <a:gd name="T4" fmla="*/ 283 w 2751"/>
              <a:gd name="T5" fmla="*/ 1860 h 4577"/>
              <a:gd name="T6" fmla="*/ 330 w 2751"/>
              <a:gd name="T7" fmla="*/ 1822 h 4577"/>
              <a:gd name="T8" fmla="*/ 413 w 2751"/>
              <a:gd name="T9" fmla="*/ 2060 h 4577"/>
              <a:gd name="T10" fmla="*/ 281 w 2751"/>
              <a:gd name="T11" fmla="*/ 1894 h 4577"/>
              <a:gd name="T12" fmla="*/ 253 w 2751"/>
              <a:gd name="T13" fmla="*/ 2161 h 4577"/>
              <a:gd name="T14" fmla="*/ 401 w 2751"/>
              <a:gd name="T15" fmla="*/ 2322 h 4577"/>
              <a:gd name="T16" fmla="*/ 301 w 2751"/>
              <a:gd name="T17" fmla="*/ 2544 h 4577"/>
              <a:gd name="T18" fmla="*/ 589 w 2751"/>
              <a:gd name="T19" fmla="*/ 3151 h 4577"/>
              <a:gd name="T20" fmla="*/ 524 w 2751"/>
              <a:gd name="T21" fmla="*/ 3375 h 4577"/>
              <a:gd name="T22" fmla="*/ 906 w 2751"/>
              <a:gd name="T23" fmla="*/ 3552 h 4577"/>
              <a:gd name="T24" fmla="*/ 1044 w 2751"/>
              <a:gd name="T25" fmla="*/ 3730 h 4577"/>
              <a:gd name="T26" fmla="*/ 1203 w 2751"/>
              <a:gd name="T27" fmla="*/ 3791 h 4577"/>
              <a:gd name="T28" fmla="*/ 1205 w 2751"/>
              <a:gd name="T29" fmla="*/ 3900 h 4577"/>
              <a:gd name="T30" fmla="*/ 1310 w 2751"/>
              <a:gd name="T31" fmla="*/ 3927 h 4577"/>
              <a:gd name="T32" fmla="*/ 1531 w 2751"/>
              <a:gd name="T33" fmla="*/ 4272 h 4577"/>
              <a:gd name="T34" fmla="*/ 1534 w 2751"/>
              <a:gd name="T35" fmla="*/ 4520 h 4577"/>
              <a:gd name="T36" fmla="*/ 2511 w 2751"/>
              <a:gd name="T37" fmla="*/ 4577 h 4577"/>
              <a:gd name="T38" fmla="*/ 2448 w 2751"/>
              <a:gd name="T39" fmla="*/ 4476 h 4577"/>
              <a:gd name="T40" fmla="*/ 2478 w 2751"/>
              <a:gd name="T41" fmla="*/ 4328 h 4577"/>
              <a:gd name="T42" fmla="*/ 2636 w 2751"/>
              <a:gd name="T43" fmla="*/ 4078 h 4577"/>
              <a:gd name="T44" fmla="*/ 2751 w 2751"/>
              <a:gd name="T45" fmla="*/ 4007 h 4577"/>
              <a:gd name="T46" fmla="*/ 2685 w 2751"/>
              <a:gd name="T47" fmla="*/ 3920 h 4577"/>
              <a:gd name="T48" fmla="*/ 2640 w 2751"/>
              <a:gd name="T49" fmla="*/ 3674 h 4577"/>
              <a:gd name="T50" fmla="*/ 1235 w 2751"/>
              <a:gd name="T51" fmla="*/ 1573 h 4577"/>
              <a:gd name="T52" fmla="*/ 1565 w 2751"/>
              <a:gd name="T53" fmla="*/ 355 h 4577"/>
              <a:gd name="T54" fmla="*/ 265 w 2751"/>
              <a:gd name="T55" fmla="*/ 0 h 4577"/>
              <a:gd name="T56" fmla="*/ 227 w 2751"/>
              <a:gd name="T57" fmla="*/ 72 h 4577"/>
              <a:gd name="T58" fmla="*/ 0 w 2751"/>
              <a:gd name="T59" fmla="*/ 610 h 4577"/>
              <a:gd name="T60" fmla="*/ 97 w 2751"/>
              <a:gd name="T61" fmla="*/ 929 h 45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1"/>
              <a:gd name="T94" fmla="*/ 0 h 4577"/>
              <a:gd name="T95" fmla="*/ 2751 w 2751"/>
              <a:gd name="T96" fmla="*/ 4577 h 45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1" h="4577">
                <a:moveTo>
                  <a:pt x="97" y="929"/>
                </a:moveTo>
                <a:lnTo>
                  <a:pt x="19" y="1284"/>
                </a:lnTo>
                <a:lnTo>
                  <a:pt x="283" y="1860"/>
                </a:lnTo>
                <a:lnTo>
                  <a:pt x="330" y="1822"/>
                </a:lnTo>
                <a:lnTo>
                  <a:pt x="413" y="2060"/>
                </a:lnTo>
                <a:lnTo>
                  <a:pt x="281" y="1894"/>
                </a:lnTo>
                <a:lnTo>
                  <a:pt x="253" y="2161"/>
                </a:lnTo>
                <a:lnTo>
                  <a:pt x="401" y="2322"/>
                </a:lnTo>
                <a:lnTo>
                  <a:pt x="301" y="2544"/>
                </a:lnTo>
                <a:lnTo>
                  <a:pt x="589" y="3151"/>
                </a:lnTo>
                <a:lnTo>
                  <a:pt x="524" y="3375"/>
                </a:lnTo>
                <a:lnTo>
                  <a:pt x="906" y="3552"/>
                </a:lnTo>
                <a:lnTo>
                  <a:pt x="1044" y="3730"/>
                </a:lnTo>
                <a:lnTo>
                  <a:pt x="1203" y="3791"/>
                </a:lnTo>
                <a:lnTo>
                  <a:pt x="1205" y="3900"/>
                </a:lnTo>
                <a:lnTo>
                  <a:pt x="1310" y="3927"/>
                </a:lnTo>
                <a:lnTo>
                  <a:pt x="1531" y="4272"/>
                </a:lnTo>
                <a:lnTo>
                  <a:pt x="1534" y="4520"/>
                </a:lnTo>
                <a:lnTo>
                  <a:pt x="2511" y="4577"/>
                </a:lnTo>
                <a:lnTo>
                  <a:pt x="2448" y="4476"/>
                </a:lnTo>
                <a:lnTo>
                  <a:pt x="2478" y="4328"/>
                </a:lnTo>
                <a:lnTo>
                  <a:pt x="2636" y="4078"/>
                </a:lnTo>
                <a:lnTo>
                  <a:pt x="2751" y="4007"/>
                </a:lnTo>
                <a:lnTo>
                  <a:pt x="2685" y="3920"/>
                </a:lnTo>
                <a:lnTo>
                  <a:pt x="2640" y="3674"/>
                </a:lnTo>
                <a:lnTo>
                  <a:pt x="1235" y="1573"/>
                </a:lnTo>
                <a:lnTo>
                  <a:pt x="1565" y="355"/>
                </a:lnTo>
                <a:lnTo>
                  <a:pt x="265" y="0"/>
                </a:lnTo>
                <a:lnTo>
                  <a:pt x="227" y="72"/>
                </a:lnTo>
                <a:lnTo>
                  <a:pt x="0" y="610"/>
                </a:lnTo>
                <a:lnTo>
                  <a:pt x="97" y="929"/>
                </a:lnTo>
                <a:close/>
              </a:path>
            </a:pathLst>
          </a:custGeom>
          <a:solidFill>
            <a:schemeClr val="bg1">
              <a:lumMod val="85000"/>
            </a:schemeClr>
          </a:solidFill>
          <a:ln w="0" cap="flat" cmpd="sng">
            <a:solidFill>
              <a:srgbClr val="000000"/>
            </a:solidFill>
            <a:prstDash val="solid"/>
            <a:round/>
            <a:headEnd type="none" w="med" len="med"/>
            <a:tailEnd type="none" w="med" len="med"/>
          </a:ln>
        </p:spPr>
        <p:txBody>
          <a:bodyPr/>
          <a:lstStyle/>
          <a:p>
            <a:endParaRPr lang="en-US"/>
          </a:p>
        </p:txBody>
      </p:sp>
      <p:sp>
        <p:nvSpPr>
          <p:cNvPr id="179" name="Freeform 13"/>
          <p:cNvSpPr>
            <a:spLocks/>
          </p:cNvSpPr>
          <p:nvPr/>
        </p:nvSpPr>
        <p:spPr bwMode="auto">
          <a:xfrm>
            <a:off x="2922588" y="3646488"/>
            <a:ext cx="2079625" cy="2057400"/>
          </a:xfrm>
          <a:custGeom>
            <a:avLst/>
            <a:gdLst>
              <a:gd name="T0" fmla="*/ 0 w 4850"/>
              <a:gd name="T1" fmla="*/ 1783 h 4565"/>
              <a:gd name="T2" fmla="*/ 1320 w 4850"/>
              <a:gd name="T3" fmla="*/ 1907 h 4565"/>
              <a:gd name="T4" fmla="*/ 1501 w 4850"/>
              <a:gd name="T5" fmla="*/ 0 h 4565"/>
              <a:gd name="T6" fmla="*/ 2550 w 4850"/>
              <a:gd name="T7" fmla="*/ 61 h 4565"/>
              <a:gd name="T8" fmla="*/ 2515 w 4850"/>
              <a:gd name="T9" fmla="*/ 882 h 4565"/>
              <a:gd name="T10" fmla="*/ 2616 w 4850"/>
              <a:gd name="T11" fmla="*/ 966 h 4565"/>
              <a:gd name="T12" fmla="*/ 2717 w 4850"/>
              <a:gd name="T13" fmla="*/ 968 h 4565"/>
              <a:gd name="T14" fmla="*/ 2794 w 4850"/>
              <a:gd name="T15" fmla="*/ 1043 h 4565"/>
              <a:gd name="T16" fmla="*/ 2951 w 4850"/>
              <a:gd name="T17" fmla="*/ 1083 h 4565"/>
              <a:gd name="T18" fmla="*/ 3267 w 4850"/>
              <a:gd name="T19" fmla="*/ 1218 h 4565"/>
              <a:gd name="T20" fmla="*/ 3326 w 4850"/>
              <a:gd name="T21" fmla="*/ 1160 h 4565"/>
              <a:gd name="T22" fmla="*/ 3528 w 4850"/>
              <a:gd name="T23" fmla="*/ 1277 h 4565"/>
              <a:gd name="T24" fmla="*/ 3801 w 4850"/>
              <a:gd name="T25" fmla="*/ 1275 h 4565"/>
              <a:gd name="T26" fmla="*/ 3988 w 4850"/>
              <a:gd name="T27" fmla="*/ 1216 h 4565"/>
              <a:gd name="T28" fmla="*/ 4245 w 4850"/>
              <a:gd name="T29" fmla="*/ 1172 h 4565"/>
              <a:gd name="T30" fmla="*/ 4483 w 4850"/>
              <a:gd name="T31" fmla="*/ 1298 h 4565"/>
              <a:gd name="T32" fmla="*/ 4520 w 4850"/>
              <a:gd name="T33" fmla="*/ 1341 h 4565"/>
              <a:gd name="T34" fmla="*/ 4643 w 4850"/>
              <a:gd name="T35" fmla="*/ 1339 h 4565"/>
              <a:gd name="T36" fmla="*/ 4671 w 4850"/>
              <a:gd name="T37" fmla="*/ 2017 h 4565"/>
              <a:gd name="T38" fmla="*/ 4850 w 4850"/>
              <a:gd name="T39" fmla="*/ 2343 h 4565"/>
              <a:gd name="T40" fmla="*/ 4784 w 4850"/>
              <a:gd name="T41" fmla="*/ 2606 h 4565"/>
              <a:gd name="T42" fmla="*/ 4797 w 4850"/>
              <a:gd name="T43" fmla="*/ 2824 h 4565"/>
              <a:gd name="T44" fmla="*/ 4715 w 4850"/>
              <a:gd name="T45" fmla="*/ 2931 h 4565"/>
              <a:gd name="T46" fmla="*/ 4748 w 4850"/>
              <a:gd name="T47" fmla="*/ 2966 h 4565"/>
              <a:gd name="T48" fmla="*/ 4552 w 4850"/>
              <a:gd name="T49" fmla="*/ 3028 h 4565"/>
              <a:gd name="T50" fmla="*/ 4391 w 4850"/>
              <a:gd name="T51" fmla="*/ 3045 h 4565"/>
              <a:gd name="T52" fmla="*/ 4423 w 4850"/>
              <a:gd name="T53" fmla="*/ 2927 h 4565"/>
              <a:gd name="T54" fmla="*/ 4336 w 4850"/>
              <a:gd name="T55" fmla="*/ 2994 h 4565"/>
              <a:gd name="T56" fmla="*/ 4342 w 4850"/>
              <a:gd name="T57" fmla="*/ 3131 h 4565"/>
              <a:gd name="T58" fmla="*/ 4235 w 4850"/>
              <a:gd name="T59" fmla="*/ 3267 h 4565"/>
              <a:gd name="T60" fmla="*/ 3663 w 4850"/>
              <a:gd name="T61" fmla="*/ 3559 h 4565"/>
              <a:gd name="T62" fmla="*/ 3479 w 4850"/>
              <a:gd name="T63" fmla="*/ 3745 h 4565"/>
              <a:gd name="T64" fmla="*/ 3311 w 4850"/>
              <a:gd name="T65" fmla="*/ 4145 h 4565"/>
              <a:gd name="T66" fmla="*/ 3453 w 4850"/>
              <a:gd name="T67" fmla="*/ 4561 h 4565"/>
              <a:gd name="T68" fmla="*/ 3316 w 4850"/>
              <a:gd name="T69" fmla="*/ 4565 h 4565"/>
              <a:gd name="T70" fmla="*/ 2699 w 4850"/>
              <a:gd name="T71" fmla="*/ 4349 h 4565"/>
              <a:gd name="T72" fmla="*/ 2632 w 4850"/>
              <a:gd name="T73" fmla="*/ 4163 h 4565"/>
              <a:gd name="T74" fmla="*/ 2565 w 4850"/>
              <a:gd name="T75" fmla="*/ 4084 h 4565"/>
              <a:gd name="T76" fmla="*/ 2542 w 4850"/>
              <a:gd name="T77" fmla="*/ 3848 h 4565"/>
              <a:gd name="T78" fmla="*/ 2424 w 4850"/>
              <a:gd name="T79" fmla="*/ 3759 h 4565"/>
              <a:gd name="T80" fmla="*/ 2091 w 4850"/>
              <a:gd name="T81" fmla="*/ 3125 h 4565"/>
              <a:gd name="T82" fmla="*/ 1930 w 4850"/>
              <a:gd name="T83" fmla="*/ 3005 h 4565"/>
              <a:gd name="T84" fmla="*/ 1881 w 4850"/>
              <a:gd name="T85" fmla="*/ 2903 h 4565"/>
              <a:gd name="T86" fmla="*/ 1393 w 4850"/>
              <a:gd name="T87" fmla="*/ 2874 h 4565"/>
              <a:gd name="T88" fmla="*/ 1131 w 4850"/>
              <a:gd name="T89" fmla="*/ 3178 h 4565"/>
              <a:gd name="T90" fmla="*/ 690 w 4850"/>
              <a:gd name="T91" fmla="*/ 2864 h 4565"/>
              <a:gd name="T92" fmla="*/ 561 w 4850"/>
              <a:gd name="T93" fmla="*/ 2430 h 4565"/>
              <a:gd name="T94" fmla="*/ 136 w 4850"/>
              <a:gd name="T95" fmla="*/ 2024 h 4565"/>
              <a:gd name="T96" fmla="*/ 86 w 4850"/>
              <a:gd name="T97" fmla="*/ 1897 h 4565"/>
              <a:gd name="T98" fmla="*/ 29 w 4850"/>
              <a:gd name="T99" fmla="*/ 1877 h 4565"/>
              <a:gd name="T100" fmla="*/ 0 w 4850"/>
              <a:gd name="T101" fmla="*/ 1783 h 4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0"/>
              <a:gd name="T154" fmla="*/ 0 h 4565"/>
              <a:gd name="T155" fmla="*/ 4850 w 4850"/>
              <a:gd name="T156" fmla="*/ 4565 h 45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0" h="4565">
                <a:moveTo>
                  <a:pt x="0" y="1783"/>
                </a:moveTo>
                <a:lnTo>
                  <a:pt x="1320" y="1907"/>
                </a:lnTo>
                <a:lnTo>
                  <a:pt x="1501" y="0"/>
                </a:lnTo>
                <a:lnTo>
                  <a:pt x="2550" y="61"/>
                </a:lnTo>
                <a:lnTo>
                  <a:pt x="2515" y="882"/>
                </a:lnTo>
                <a:lnTo>
                  <a:pt x="2616" y="966"/>
                </a:lnTo>
                <a:lnTo>
                  <a:pt x="2717" y="968"/>
                </a:lnTo>
                <a:lnTo>
                  <a:pt x="2794" y="1043"/>
                </a:lnTo>
                <a:lnTo>
                  <a:pt x="2951" y="1083"/>
                </a:lnTo>
                <a:lnTo>
                  <a:pt x="3267" y="1218"/>
                </a:lnTo>
                <a:lnTo>
                  <a:pt x="3326" y="1160"/>
                </a:lnTo>
                <a:lnTo>
                  <a:pt x="3528" y="1277"/>
                </a:lnTo>
                <a:lnTo>
                  <a:pt x="3801" y="1275"/>
                </a:lnTo>
                <a:lnTo>
                  <a:pt x="3988" y="1216"/>
                </a:lnTo>
                <a:lnTo>
                  <a:pt x="4245" y="1172"/>
                </a:lnTo>
                <a:lnTo>
                  <a:pt x="4483" y="1298"/>
                </a:lnTo>
                <a:lnTo>
                  <a:pt x="4520" y="1341"/>
                </a:lnTo>
                <a:lnTo>
                  <a:pt x="4643" y="1339"/>
                </a:lnTo>
                <a:lnTo>
                  <a:pt x="4671" y="2017"/>
                </a:lnTo>
                <a:lnTo>
                  <a:pt x="4850" y="2343"/>
                </a:lnTo>
                <a:lnTo>
                  <a:pt x="4784" y="2606"/>
                </a:lnTo>
                <a:lnTo>
                  <a:pt x="4797" y="2824"/>
                </a:lnTo>
                <a:lnTo>
                  <a:pt x="4715" y="2931"/>
                </a:lnTo>
                <a:lnTo>
                  <a:pt x="4748" y="2966"/>
                </a:lnTo>
                <a:lnTo>
                  <a:pt x="4552" y="3028"/>
                </a:lnTo>
                <a:lnTo>
                  <a:pt x="4391" y="3045"/>
                </a:lnTo>
                <a:lnTo>
                  <a:pt x="4423" y="2927"/>
                </a:lnTo>
                <a:lnTo>
                  <a:pt x="4336" y="2994"/>
                </a:lnTo>
                <a:lnTo>
                  <a:pt x="4342" y="3131"/>
                </a:lnTo>
                <a:lnTo>
                  <a:pt x="4235" y="3267"/>
                </a:lnTo>
                <a:lnTo>
                  <a:pt x="3663" y="3559"/>
                </a:lnTo>
                <a:lnTo>
                  <a:pt x="3479" y="3745"/>
                </a:lnTo>
                <a:lnTo>
                  <a:pt x="3311" y="4145"/>
                </a:lnTo>
                <a:lnTo>
                  <a:pt x="3453" y="4561"/>
                </a:lnTo>
                <a:lnTo>
                  <a:pt x="3316" y="4565"/>
                </a:lnTo>
                <a:lnTo>
                  <a:pt x="2699" y="4349"/>
                </a:lnTo>
                <a:lnTo>
                  <a:pt x="2632" y="4163"/>
                </a:lnTo>
                <a:lnTo>
                  <a:pt x="2565" y="4084"/>
                </a:lnTo>
                <a:lnTo>
                  <a:pt x="2542" y="3848"/>
                </a:lnTo>
                <a:lnTo>
                  <a:pt x="2424" y="3759"/>
                </a:lnTo>
                <a:lnTo>
                  <a:pt x="2091" y="3125"/>
                </a:lnTo>
                <a:lnTo>
                  <a:pt x="1930" y="3005"/>
                </a:lnTo>
                <a:lnTo>
                  <a:pt x="1881" y="2903"/>
                </a:lnTo>
                <a:lnTo>
                  <a:pt x="1393" y="2874"/>
                </a:lnTo>
                <a:lnTo>
                  <a:pt x="1131" y="3178"/>
                </a:lnTo>
                <a:lnTo>
                  <a:pt x="690" y="2864"/>
                </a:lnTo>
                <a:lnTo>
                  <a:pt x="561" y="2430"/>
                </a:lnTo>
                <a:lnTo>
                  <a:pt x="136" y="2024"/>
                </a:lnTo>
                <a:lnTo>
                  <a:pt x="86" y="1897"/>
                </a:lnTo>
                <a:lnTo>
                  <a:pt x="29" y="1877"/>
                </a:lnTo>
                <a:lnTo>
                  <a:pt x="0" y="1783"/>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80" name="Freeform 35"/>
          <p:cNvSpPr>
            <a:spLocks/>
          </p:cNvSpPr>
          <p:nvPr/>
        </p:nvSpPr>
        <p:spPr bwMode="auto">
          <a:xfrm>
            <a:off x="7062788" y="5748338"/>
            <a:ext cx="73025" cy="42862"/>
          </a:xfrm>
          <a:custGeom>
            <a:avLst/>
            <a:gdLst>
              <a:gd name="T0" fmla="*/ 0 w 170"/>
              <a:gd name="T1" fmla="*/ 89 h 95"/>
              <a:gd name="T2" fmla="*/ 15 w 170"/>
              <a:gd name="T3" fmla="*/ 46 h 95"/>
              <a:gd name="T4" fmla="*/ 67 w 170"/>
              <a:gd name="T5" fmla="*/ 35 h 95"/>
              <a:gd name="T6" fmla="*/ 146 w 170"/>
              <a:gd name="T7" fmla="*/ 0 h 95"/>
              <a:gd name="T8" fmla="*/ 170 w 170"/>
              <a:gd name="T9" fmla="*/ 33 h 95"/>
              <a:gd name="T10" fmla="*/ 83 w 170"/>
              <a:gd name="T11" fmla="*/ 53 h 95"/>
              <a:gd name="T12" fmla="*/ 55 w 170"/>
              <a:gd name="T13" fmla="*/ 55 h 95"/>
              <a:gd name="T14" fmla="*/ 55 w 170"/>
              <a:gd name="T15" fmla="*/ 95 h 95"/>
              <a:gd name="T16" fmla="*/ 0 w 170"/>
              <a:gd name="T17" fmla="*/ 89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95"/>
              <a:gd name="T29" fmla="*/ 170 w 170"/>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95">
                <a:moveTo>
                  <a:pt x="0" y="89"/>
                </a:moveTo>
                <a:lnTo>
                  <a:pt x="15" y="46"/>
                </a:lnTo>
                <a:lnTo>
                  <a:pt x="67" y="35"/>
                </a:lnTo>
                <a:lnTo>
                  <a:pt x="146" y="0"/>
                </a:lnTo>
                <a:lnTo>
                  <a:pt x="170" y="33"/>
                </a:lnTo>
                <a:lnTo>
                  <a:pt x="83" y="53"/>
                </a:lnTo>
                <a:lnTo>
                  <a:pt x="55" y="55"/>
                </a:lnTo>
                <a:lnTo>
                  <a:pt x="55" y="95"/>
                </a:lnTo>
                <a:lnTo>
                  <a:pt x="0" y="89"/>
                </a:lnTo>
                <a:close/>
              </a:path>
            </a:pathLst>
          </a:custGeom>
          <a:noFill/>
          <a:ln w="0">
            <a:solidFill>
              <a:srgbClr val="000000"/>
            </a:solidFill>
            <a:prstDash val="solid"/>
            <a:round/>
            <a:headEnd/>
            <a:tailEnd/>
          </a:ln>
        </p:spPr>
        <p:txBody>
          <a:bodyPr/>
          <a:lstStyle/>
          <a:p>
            <a:endParaRPr lang="en-US"/>
          </a:p>
        </p:txBody>
      </p:sp>
      <p:sp>
        <p:nvSpPr>
          <p:cNvPr id="181" name="Freeform 36"/>
          <p:cNvSpPr>
            <a:spLocks/>
          </p:cNvSpPr>
          <p:nvPr/>
        </p:nvSpPr>
        <p:spPr bwMode="auto">
          <a:xfrm>
            <a:off x="7154863" y="5689600"/>
            <a:ext cx="92075" cy="66675"/>
          </a:xfrm>
          <a:custGeom>
            <a:avLst/>
            <a:gdLst>
              <a:gd name="T0" fmla="*/ 18 w 218"/>
              <a:gd name="T1" fmla="*/ 148 h 148"/>
              <a:gd name="T2" fmla="*/ 218 w 218"/>
              <a:gd name="T3" fmla="*/ 0 h 148"/>
              <a:gd name="T4" fmla="*/ 0 w 218"/>
              <a:gd name="T5" fmla="*/ 128 h 148"/>
              <a:gd name="T6" fmla="*/ 18 w 218"/>
              <a:gd name="T7" fmla="*/ 148 h 148"/>
              <a:gd name="T8" fmla="*/ 0 60000 65536"/>
              <a:gd name="T9" fmla="*/ 0 60000 65536"/>
              <a:gd name="T10" fmla="*/ 0 60000 65536"/>
              <a:gd name="T11" fmla="*/ 0 60000 65536"/>
              <a:gd name="T12" fmla="*/ 0 w 218"/>
              <a:gd name="T13" fmla="*/ 0 h 148"/>
              <a:gd name="T14" fmla="*/ 218 w 218"/>
              <a:gd name="T15" fmla="*/ 148 h 148"/>
            </a:gdLst>
            <a:ahLst/>
            <a:cxnLst>
              <a:cxn ang="T8">
                <a:pos x="T0" y="T1"/>
              </a:cxn>
              <a:cxn ang="T9">
                <a:pos x="T2" y="T3"/>
              </a:cxn>
              <a:cxn ang="T10">
                <a:pos x="T4" y="T5"/>
              </a:cxn>
              <a:cxn ang="T11">
                <a:pos x="T6" y="T7"/>
              </a:cxn>
            </a:cxnLst>
            <a:rect l="T12" t="T13" r="T14" b="T15"/>
            <a:pathLst>
              <a:path w="218" h="148">
                <a:moveTo>
                  <a:pt x="18" y="148"/>
                </a:moveTo>
                <a:lnTo>
                  <a:pt x="218" y="0"/>
                </a:lnTo>
                <a:lnTo>
                  <a:pt x="0" y="128"/>
                </a:lnTo>
                <a:lnTo>
                  <a:pt x="18" y="148"/>
                </a:lnTo>
                <a:close/>
              </a:path>
            </a:pathLst>
          </a:custGeom>
          <a:noFill/>
          <a:ln w="0">
            <a:solidFill>
              <a:srgbClr val="000000"/>
            </a:solidFill>
            <a:prstDash val="solid"/>
            <a:round/>
            <a:headEnd/>
            <a:tailEnd/>
          </a:ln>
        </p:spPr>
        <p:txBody>
          <a:bodyPr/>
          <a:lstStyle/>
          <a:p>
            <a:endParaRPr lang="en-US"/>
          </a:p>
        </p:txBody>
      </p:sp>
      <p:sp>
        <p:nvSpPr>
          <p:cNvPr id="182" name="Freeform 37"/>
          <p:cNvSpPr>
            <a:spLocks/>
          </p:cNvSpPr>
          <p:nvPr/>
        </p:nvSpPr>
        <p:spPr bwMode="auto">
          <a:xfrm>
            <a:off x="7250113" y="5634038"/>
            <a:ext cx="22225" cy="55562"/>
          </a:xfrm>
          <a:custGeom>
            <a:avLst/>
            <a:gdLst>
              <a:gd name="T0" fmla="*/ 21 w 59"/>
              <a:gd name="T1" fmla="*/ 125 h 125"/>
              <a:gd name="T2" fmla="*/ 46 w 59"/>
              <a:gd name="T3" fmla="*/ 90 h 125"/>
              <a:gd name="T4" fmla="*/ 59 w 59"/>
              <a:gd name="T5" fmla="*/ 0 h 125"/>
              <a:gd name="T6" fmla="*/ 30 w 59"/>
              <a:gd name="T7" fmla="*/ 84 h 125"/>
              <a:gd name="T8" fmla="*/ 0 w 59"/>
              <a:gd name="T9" fmla="*/ 113 h 125"/>
              <a:gd name="T10" fmla="*/ 21 w 59"/>
              <a:gd name="T11" fmla="*/ 125 h 125"/>
              <a:gd name="T12" fmla="*/ 0 60000 65536"/>
              <a:gd name="T13" fmla="*/ 0 60000 65536"/>
              <a:gd name="T14" fmla="*/ 0 60000 65536"/>
              <a:gd name="T15" fmla="*/ 0 60000 65536"/>
              <a:gd name="T16" fmla="*/ 0 60000 65536"/>
              <a:gd name="T17" fmla="*/ 0 60000 65536"/>
              <a:gd name="T18" fmla="*/ 0 w 59"/>
              <a:gd name="T19" fmla="*/ 0 h 125"/>
              <a:gd name="T20" fmla="*/ 59 w 59"/>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59" h="125">
                <a:moveTo>
                  <a:pt x="21" y="125"/>
                </a:moveTo>
                <a:lnTo>
                  <a:pt x="46" y="90"/>
                </a:lnTo>
                <a:lnTo>
                  <a:pt x="59" y="0"/>
                </a:lnTo>
                <a:lnTo>
                  <a:pt x="30" y="84"/>
                </a:lnTo>
                <a:lnTo>
                  <a:pt x="0" y="113"/>
                </a:lnTo>
                <a:lnTo>
                  <a:pt x="21" y="125"/>
                </a:lnTo>
                <a:close/>
              </a:path>
            </a:pathLst>
          </a:custGeom>
          <a:noFill/>
          <a:ln w="0">
            <a:solidFill>
              <a:srgbClr val="000000"/>
            </a:solidFill>
            <a:prstDash val="solid"/>
            <a:round/>
            <a:headEnd/>
            <a:tailEnd/>
          </a:ln>
        </p:spPr>
        <p:txBody>
          <a:bodyPr/>
          <a:lstStyle/>
          <a:p>
            <a:endParaRPr lang="en-US"/>
          </a:p>
        </p:txBody>
      </p:sp>
      <p:sp>
        <p:nvSpPr>
          <p:cNvPr id="183" name="Freeform 42"/>
          <p:cNvSpPr>
            <a:spLocks/>
          </p:cNvSpPr>
          <p:nvPr/>
        </p:nvSpPr>
        <p:spPr bwMode="auto">
          <a:xfrm>
            <a:off x="7554913" y="3074988"/>
            <a:ext cx="63500" cy="163512"/>
          </a:xfrm>
          <a:custGeom>
            <a:avLst/>
            <a:gdLst>
              <a:gd name="T0" fmla="*/ 0 w 145"/>
              <a:gd name="T1" fmla="*/ 365 h 365"/>
              <a:gd name="T2" fmla="*/ 51 w 145"/>
              <a:gd name="T3" fmla="*/ 262 h 365"/>
              <a:gd name="T4" fmla="*/ 104 w 145"/>
              <a:gd name="T5" fmla="*/ 199 h 365"/>
              <a:gd name="T6" fmla="*/ 145 w 145"/>
              <a:gd name="T7" fmla="*/ 0 h 365"/>
              <a:gd name="T8" fmla="*/ 59 w 145"/>
              <a:gd name="T9" fmla="*/ 46 h 365"/>
              <a:gd name="T10" fmla="*/ 2 w 145"/>
              <a:gd name="T11" fmla="*/ 236 h 365"/>
              <a:gd name="T12" fmla="*/ 0 w 145"/>
              <a:gd name="T13" fmla="*/ 365 h 365"/>
              <a:gd name="T14" fmla="*/ 0 60000 65536"/>
              <a:gd name="T15" fmla="*/ 0 60000 65536"/>
              <a:gd name="T16" fmla="*/ 0 60000 65536"/>
              <a:gd name="T17" fmla="*/ 0 60000 65536"/>
              <a:gd name="T18" fmla="*/ 0 60000 65536"/>
              <a:gd name="T19" fmla="*/ 0 60000 65536"/>
              <a:gd name="T20" fmla="*/ 0 60000 65536"/>
              <a:gd name="T21" fmla="*/ 0 w 145"/>
              <a:gd name="T22" fmla="*/ 0 h 365"/>
              <a:gd name="T23" fmla="*/ 145 w 14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365">
                <a:moveTo>
                  <a:pt x="0" y="365"/>
                </a:moveTo>
                <a:lnTo>
                  <a:pt x="51" y="262"/>
                </a:lnTo>
                <a:lnTo>
                  <a:pt x="104" y="199"/>
                </a:lnTo>
                <a:lnTo>
                  <a:pt x="145" y="0"/>
                </a:lnTo>
                <a:lnTo>
                  <a:pt x="59" y="46"/>
                </a:lnTo>
                <a:lnTo>
                  <a:pt x="2" y="236"/>
                </a:lnTo>
                <a:lnTo>
                  <a:pt x="0" y="365"/>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84" name="Freeform 47"/>
          <p:cNvSpPr>
            <a:spLocks/>
          </p:cNvSpPr>
          <p:nvPr/>
        </p:nvSpPr>
        <p:spPr bwMode="auto">
          <a:xfrm>
            <a:off x="7529513" y="2425700"/>
            <a:ext cx="190500" cy="463550"/>
          </a:xfrm>
          <a:custGeom>
            <a:avLst/>
            <a:gdLst>
              <a:gd name="T0" fmla="*/ 26 w 437"/>
              <a:gd name="T1" fmla="*/ 702 h 1028"/>
              <a:gd name="T2" fmla="*/ 105 w 437"/>
              <a:gd name="T3" fmla="*/ 648 h 1028"/>
              <a:gd name="T4" fmla="*/ 214 w 437"/>
              <a:gd name="T5" fmla="*/ 503 h 1028"/>
              <a:gd name="T6" fmla="*/ 20 w 437"/>
              <a:gd name="T7" fmla="*/ 347 h 1028"/>
              <a:gd name="T8" fmla="*/ 11 w 437"/>
              <a:gd name="T9" fmla="*/ 202 h 1028"/>
              <a:gd name="T10" fmla="*/ 103 w 437"/>
              <a:gd name="T11" fmla="*/ 0 h 1028"/>
              <a:gd name="T12" fmla="*/ 399 w 437"/>
              <a:gd name="T13" fmla="*/ 98 h 1028"/>
              <a:gd name="T14" fmla="*/ 402 w 437"/>
              <a:gd name="T15" fmla="*/ 137 h 1028"/>
              <a:gd name="T16" fmla="*/ 368 w 437"/>
              <a:gd name="T17" fmla="*/ 250 h 1028"/>
              <a:gd name="T18" fmla="*/ 337 w 437"/>
              <a:gd name="T19" fmla="*/ 278 h 1028"/>
              <a:gd name="T20" fmla="*/ 329 w 437"/>
              <a:gd name="T21" fmla="*/ 335 h 1028"/>
              <a:gd name="T22" fmla="*/ 363 w 437"/>
              <a:gd name="T23" fmla="*/ 353 h 1028"/>
              <a:gd name="T24" fmla="*/ 434 w 437"/>
              <a:gd name="T25" fmla="*/ 335 h 1028"/>
              <a:gd name="T26" fmla="*/ 437 w 437"/>
              <a:gd name="T27" fmla="*/ 513 h 1028"/>
              <a:gd name="T28" fmla="*/ 432 w 437"/>
              <a:gd name="T29" fmla="*/ 620 h 1028"/>
              <a:gd name="T30" fmla="*/ 437 w 437"/>
              <a:gd name="T31" fmla="*/ 678 h 1028"/>
              <a:gd name="T32" fmla="*/ 410 w 437"/>
              <a:gd name="T33" fmla="*/ 735 h 1028"/>
              <a:gd name="T34" fmla="*/ 384 w 437"/>
              <a:gd name="T35" fmla="*/ 737 h 1028"/>
              <a:gd name="T36" fmla="*/ 394 w 437"/>
              <a:gd name="T37" fmla="*/ 787 h 1028"/>
              <a:gd name="T38" fmla="*/ 287 w 437"/>
              <a:gd name="T39" fmla="*/ 1028 h 1028"/>
              <a:gd name="T40" fmla="*/ 256 w 437"/>
              <a:gd name="T41" fmla="*/ 1028 h 1028"/>
              <a:gd name="T42" fmla="*/ 248 w 437"/>
              <a:gd name="T43" fmla="*/ 937 h 1028"/>
              <a:gd name="T44" fmla="*/ 172 w 437"/>
              <a:gd name="T45" fmla="*/ 941 h 1028"/>
              <a:gd name="T46" fmla="*/ 22 w 437"/>
              <a:gd name="T47" fmla="*/ 842 h 1028"/>
              <a:gd name="T48" fmla="*/ 0 w 437"/>
              <a:gd name="T49" fmla="*/ 761 h 1028"/>
              <a:gd name="T50" fmla="*/ 26 w 437"/>
              <a:gd name="T51" fmla="*/ 702 h 10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7"/>
              <a:gd name="T79" fmla="*/ 0 h 1028"/>
              <a:gd name="T80" fmla="*/ 437 w 437"/>
              <a:gd name="T81" fmla="*/ 1028 h 10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7" h="1028">
                <a:moveTo>
                  <a:pt x="26" y="702"/>
                </a:moveTo>
                <a:lnTo>
                  <a:pt x="105" y="648"/>
                </a:lnTo>
                <a:lnTo>
                  <a:pt x="214" y="503"/>
                </a:lnTo>
                <a:lnTo>
                  <a:pt x="20" y="347"/>
                </a:lnTo>
                <a:lnTo>
                  <a:pt x="11" y="202"/>
                </a:lnTo>
                <a:lnTo>
                  <a:pt x="103" y="0"/>
                </a:lnTo>
                <a:lnTo>
                  <a:pt x="399" y="98"/>
                </a:lnTo>
                <a:lnTo>
                  <a:pt x="402" y="137"/>
                </a:lnTo>
                <a:lnTo>
                  <a:pt x="368" y="250"/>
                </a:lnTo>
                <a:lnTo>
                  <a:pt x="337" y="278"/>
                </a:lnTo>
                <a:lnTo>
                  <a:pt x="329" y="335"/>
                </a:lnTo>
                <a:lnTo>
                  <a:pt x="363" y="353"/>
                </a:lnTo>
                <a:lnTo>
                  <a:pt x="434" y="335"/>
                </a:lnTo>
                <a:lnTo>
                  <a:pt x="437" y="513"/>
                </a:lnTo>
                <a:lnTo>
                  <a:pt x="432" y="620"/>
                </a:lnTo>
                <a:lnTo>
                  <a:pt x="437" y="678"/>
                </a:lnTo>
                <a:lnTo>
                  <a:pt x="410" y="735"/>
                </a:lnTo>
                <a:lnTo>
                  <a:pt x="384" y="737"/>
                </a:lnTo>
                <a:lnTo>
                  <a:pt x="394" y="787"/>
                </a:lnTo>
                <a:lnTo>
                  <a:pt x="287" y="1028"/>
                </a:lnTo>
                <a:lnTo>
                  <a:pt x="256" y="1028"/>
                </a:lnTo>
                <a:lnTo>
                  <a:pt x="248" y="937"/>
                </a:lnTo>
                <a:lnTo>
                  <a:pt x="172" y="941"/>
                </a:lnTo>
                <a:lnTo>
                  <a:pt x="22" y="842"/>
                </a:lnTo>
                <a:lnTo>
                  <a:pt x="0" y="761"/>
                </a:lnTo>
                <a:lnTo>
                  <a:pt x="26" y="702"/>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85" name="Freeform 51"/>
          <p:cNvSpPr>
            <a:spLocks/>
          </p:cNvSpPr>
          <p:nvPr/>
        </p:nvSpPr>
        <p:spPr bwMode="auto">
          <a:xfrm>
            <a:off x="7710488" y="2209800"/>
            <a:ext cx="257175" cy="247650"/>
          </a:xfrm>
          <a:custGeom>
            <a:avLst/>
            <a:gdLst>
              <a:gd name="T0" fmla="*/ 53 w 597"/>
              <a:gd name="T1" fmla="*/ 398 h 551"/>
              <a:gd name="T2" fmla="*/ 48 w 597"/>
              <a:gd name="T3" fmla="*/ 551 h 551"/>
              <a:gd name="T4" fmla="*/ 97 w 597"/>
              <a:gd name="T5" fmla="*/ 538 h 551"/>
              <a:gd name="T6" fmla="*/ 211 w 597"/>
              <a:gd name="T7" fmla="*/ 459 h 551"/>
              <a:gd name="T8" fmla="*/ 249 w 597"/>
              <a:gd name="T9" fmla="*/ 386 h 551"/>
              <a:gd name="T10" fmla="*/ 273 w 597"/>
              <a:gd name="T11" fmla="*/ 398 h 551"/>
              <a:gd name="T12" fmla="*/ 429 w 597"/>
              <a:gd name="T13" fmla="*/ 357 h 551"/>
              <a:gd name="T14" fmla="*/ 433 w 597"/>
              <a:gd name="T15" fmla="*/ 328 h 551"/>
              <a:gd name="T16" fmla="*/ 459 w 597"/>
              <a:gd name="T17" fmla="*/ 342 h 551"/>
              <a:gd name="T18" fmla="*/ 489 w 597"/>
              <a:gd name="T19" fmla="*/ 319 h 551"/>
              <a:gd name="T20" fmla="*/ 536 w 597"/>
              <a:gd name="T21" fmla="*/ 312 h 551"/>
              <a:gd name="T22" fmla="*/ 597 w 597"/>
              <a:gd name="T23" fmla="*/ 280 h 551"/>
              <a:gd name="T24" fmla="*/ 540 w 597"/>
              <a:gd name="T25" fmla="*/ 0 h 551"/>
              <a:gd name="T26" fmla="*/ 0 w 597"/>
              <a:gd name="T27" fmla="*/ 112 h 551"/>
              <a:gd name="T28" fmla="*/ 53 w 597"/>
              <a:gd name="T29" fmla="*/ 398 h 5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7"/>
              <a:gd name="T46" fmla="*/ 0 h 551"/>
              <a:gd name="T47" fmla="*/ 597 w 597"/>
              <a:gd name="T48" fmla="*/ 551 h 5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7" h="551">
                <a:moveTo>
                  <a:pt x="53" y="398"/>
                </a:moveTo>
                <a:lnTo>
                  <a:pt x="48" y="551"/>
                </a:lnTo>
                <a:lnTo>
                  <a:pt x="97" y="538"/>
                </a:lnTo>
                <a:lnTo>
                  <a:pt x="211" y="459"/>
                </a:lnTo>
                <a:lnTo>
                  <a:pt x="249" y="386"/>
                </a:lnTo>
                <a:lnTo>
                  <a:pt x="273" y="398"/>
                </a:lnTo>
                <a:lnTo>
                  <a:pt x="429" y="357"/>
                </a:lnTo>
                <a:lnTo>
                  <a:pt x="433" y="328"/>
                </a:lnTo>
                <a:lnTo>
                  <a:pt x="459" y="342"/>
                </a:lnTo>
                <a:lnTo>
                  <a:pt x="489" y="319"/>
                </a:lnTo>
                <a:lnTo>
                  <a:pt x="536" y="312"/>
                </a:lnTo>
                <a:lnTo>
                  <a:pt x="597" y="280"/>
                </a:lnTo>
                <a:lnTo>
                  <a:pt x="540" y="0"/>
                </a:lnTo>
                <a:lnTo>
                  <a:pt x="0" y="112"/>
                </a:lnTo>
                <a:lnTo>
                  <a:pt x="53" y="398"/>
                </a:lnTo>
                <a:close/>
              </a:path>
            </a:pathLst>
          </a:custGeom>
          <a:solidFill>
            <a:schemeClr val="bg1">
              <a:lumMod val="85000"/>
            </a:schemeClr>
          </a:solidFill>
          <a:ln w="0" cap="flat" cmpd="sng">
            <a:solidFill>
              <a:srgbClr val="000000"/>
            </a:solidFill>
            <a:prstDash val="solid"/>
            <a:round/>
            <a:headEnd type="none" w="med" len="med"/>
            <a:tailEnd type="none" w="med" len="med"/>
          </a:ln>
        </p:spPr>
        <p:txBody>
          <a:bodyPr/>
          <a:lstStyle/>
          <a:p>
            <a:endParaRPr lang="en-US"/>
          </a:p>
        </p:txBody>
      </p:sp>
      <p:sp>
        <p:nvSpPr>
          <p:cNvPr id="186" name="Freeform 52"/>
          <p:cNvSpPr>
            <a:spLocks/>
          </p:cNvSpPr>
          <p:nvPr/>
        </p:nvSpPr>
        <p:spPr bwMode="auto">
          <a:xfrm>
            <a:off x="7942263" y="2195513"/>
            <a:ext cx="114300" cy="139700"/>
          </a:xfrm>
          <a:custGeom>
            <a:avLst/>
            <a:gdLst>
              <a:gd name="T0" fmla="*/ 57 w 266"/>
              <a:gd name="T1" fmla="*/ 310 h 310"/>
              <a:gd name="T2" fmla="*/ 169 w 266"/>
              <a:gd name="T3" fmla="*/ 267 h 310"/>
              <a:gd name="T4" fmla="*/ 175 w 266"/>
              <a:gd name="T5" fmla="*/ 145 h 310"/>
              <a:gd name="T6" fmla="*/ 202 w 266"/>
              <a:gd name="T7" fmla="*/ 174 h 310"/>
              <a:gd name="T8" fmla="*/ 212 w 266"/>
              <a:gd name="T9" fmla="*/ 234 h 310"/>
              <a:gd name="T10" fmla="*/ 234 w 266"/>
              <a:gd name="T11" fmla="*/ 231 h 310"/>
              <a:gd name="T12" fmla="*/ 266 w 266"/>
              <a:gd name="T13" fmla="*/ 174 h 310"/>
              <a:gd name="T14" fmla="*/ 234 w 266"/>
              <a:gd name="T15" fmla="*/ 106 h 310"/>
              <a:gd name="T16" fmla="*/ 174 w 266"/>
              <a:gd name="T17" fmla="*/ 94 h 310"/>
              <a:gd name="T18" fmla="*/ 133 w 266"/>
              <a:gd name="T19" fmla="*/ 9 h 310"/>
              <a:gd name="T20" fmla="*/ 95 w 266"/>
              <a:gd name="T21" fmla="*/ 0 h 310"/>
              <a:gd name="T22" fmla="*/ 0 w 266"/>
              <a:gd name="T23" fmla="*/ 30 h 310"/>
              <a:gd name="T24" fmla="*/ 57 w 266"/>
              <a:gd name="T25" fmla="*/ 310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310"/>
              <a:gd name="T41" fmla="*/ 266 w 266"/>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310">
                <a:moveTo>
                  <a:pt x="57" y="310"/>
                </a:moveTo>
                <a:lnTo>
                  <a:pt x="169" y="267"/>
                </a:lnTo>
                <a:lnTo>
                  <a:pt x="175" y="145"/>
                </a:lnTo>
                <a:lnTo>
                  <a:pt x="202" y="174"/>
                </a:lnTo>
                <a:lnTo>
                  <a:pt x="212" y="234"/>
                </a:lnTo>
                <a:lnTo>
                  <a:pt x="234" y="231"/>
                </a:lnTo>
                <a:lnTo>
                  <a:pt x="266" y="174"/>
                </a:lnTo>
                <a:lnTo>
                  <a:pt x="234" y="106"/>
                </a:lnTo>
                <a:lnTo>
                  <a:pt x="174" y="94"/>
                </a:lnTo>
                <a:lnTo>
                  <a:pt x="133" y="9"/>
                </a:lnTo>
                <a:lnTo>
                  <a:pt x="95" y="0"/>
                </a:lnTo>
                <a:lnTo>
                  <a:pt x="0" y="30"/>
                </a:lnTo>
                <a:lnTo>
                  <a:pt x="57" y="310"/>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87" name="Freeform 53"/>
          <p:cNvSpPr>
            <a:spLocks/>
          </p:cNvSpPr>
          <p:nvPr/>
        </p:nvSpPr>
        <p:spPr bwMode="auto">
          <a:xfrm>
            <a:off x="7710488" y="2017713"/>
            <a:ext cx="498475" cy="257175"/>
          </a:xfrm>
          <a:custGeom>
            <a:avLst/>
            <a:gdLst>
              <a:gd name="T0" fmla="*/ 2 w 1158"/>
              <a:gd name="T1" fmla="*/ 535 h 569"/>
              <a:gd name="T2" fmla="*/ 542 w 1158"/>
              <a:gd name="T3" fmla="*/ 423 h 569"/>
              <a:gd name="T4" fmla="*/ 637 w 1158"/>
              <a:gd name="T5" fmla="*/ 393 h 569"/>
              <a:gd name="T6" fmla="*/ 675 w 1158"/>
              <a:gd name="T7" fmla="*/ 402 h 569"/>
              <a:gd name="T8" fmla="*/ 716 w 1158"/>
              <a:gd name="T9" fmla="*/ 487 h 569"/>
              <a:gd name="T10" fmla="*/ 776 w 1158"/>
              <a:gd name="T11" fmla="*/ 499 h 569"/>
              <a:gd name="T12" fmla="*/ 808 w 1158"/>
              <a:gd name="T13" fmla="*/ 567 h 569"/>
              <a:gd name="T14" fmla="*/ 847 w 1158"/>
              <a:gd name="T15" fmla="*/ 569 h 569"/>
              <a:gd name="T16" fmla="*/ 892 w 1158"/>
              <a:gd name="T17" fmla="*/ 505 h 569"/>
              <a:gd name="T18" fmla="*/ 905 w 1158"/>
              <a:gd name="T19" fmla="*/ 450 h 569"/>
              <a:gd name="T20" fmla="*/ 951 w 1158"/>
              <a:gd name="T21" fmla="*/ 523 h 569"/>
              <a:gd name="T22" fmla="*/ 1158 w 1158"/>
              <a:gd name="T23" fmla="*/ 456 h 569"/>
              <a:gd name="T24" fmla="*/ 1148 w 1158"/>
              <a:gd name="T25" fmla="*/ 377 h 569"/>
              <a:gd name="T26" fmla="*/ 1092 w 1158"/>
              <a:gd name="T27" fmla="*/ 278 h 569"/>
              <a:gd name="T28" fmla="*/ 1057 w 1158"/>
              <a:gd name="T29" fmla="*/ 264 h 569"/>
              <a:gd name="T30" fmla="*/ 1023 w 1158"/>
              <a:gd name="T31" fmla="*/ 268 h 569"/>
              <a:gd name="T32" fmla="*/ 1028 w 1158"/>
              <a:gd name="T33" fmla="*/ 290 h 569"/>
              <a:gd name="T34" fmla="*/ 1079 w 1158"/>
              <a:gd name="T35" fmla="*/ 293 h 569"/>
              <a:gd name="T36" fmla="*/ 1097 w 1158"/>
              <a:gd name="T37" fmla="*/ 392 h 569"/>
              <a:gd name="T38" fmla="*/ 1010 w 1158"/>
              <a:gd name="T39" fmla="*/ 430 h 569"/>
              <a:gd name="T40" fmla="*/ 892 w 1158"/>
              <a:gd name="T41" fmla="*/ 351 h 569"/>
              <a:gd name="T42" fmla="*/ 851 w 1158"/>
              <a:gd name="T43" fmla="*/ 262 h 569"/>
              <a:gd name="T44" fmla="*/ 793 w 1158"/>
              <a:gd name="T45" fmla="*/ 237 h 569"/>
              <a:gd name="T46" fmla="*/ 790 w 1158"/>
              <a:gd name="T47" fmla="*/ 264 h 569"/>
              <a:gd name="T48" fmla="*/ 737 w 1158"/>
              <a:gd name="T49" fmla="*/ 218 h 569"/>
              <a:gd name="T50" fmla="*/ 780 w 1158"/>
              <a:gd name="T51" fmla="*/ 155 h 569"/>
              <a:gd name="T52" fmla="*/ 819 w 1158"/>
              <a:gd name="T53" fmla="*/ 99 h 569"/>
              <a:gd name="T54" fmla="*/ 748 w 1158"/>
              <a:gd name="T55" fmla="*/ 0 h 569"/>
              <a:gd name="T56" fmla="*/ 639 w 1158"/>
              <a:gd name="T57" fmla="*/ 81 h 569"/>
              <a:gd name="T58" fmla="*/ 251 w 1158"/>
              <a:gd name="T59" fmla="*/ 179 h 569"/>
              <a:gd name="T60" fmla="*/ 0 w 1158"/>
              <a:gd name="T61" fmla="*/ 232 h 569"/>
              <a:gd name="T62" fmla="*/ 2 w 1158"/>
              <a:gd name="T63" fmla="*/ 535 h 5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8"/>
              <a:gd name="T97" fmla="*/ 0 h 569"/>
              <a:gd name="T98" fmla="*/ 1158 w 1158"/>
              <a:gd name="T99" fmla="*/ 569 h 5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8" h="569">
                <a:moveTo>
                  <a:pt x="2" y="535"/>
                </a:moveTo>
                <a:lnTo>
                  <a:pt x="542" y="423"/>
                </a:lnTo>
                <a:lnTo>
                  <a:pt x="637" y="393"/>
                </a:lnTo>
                <a:lnTo>
                  <a:pt x="675" y="402"/>
                </a:lnTo>
                <a:lnTo>
                  <a:pt x="716" y="487"/>
                </a:lnTo>
                <a:lnTo>
                  <a:pt x="776" y="499"/>
                </a:lnTo>
                <a:lnTo>
                  <a:pt x="808" y="567"/>
                </a:lnTo>
                <a:lnTo>
                  <a:pt x="847" y="569"/>
                </a:lnTo>
                <a:lnTo>
                  <a:pt x="892" y="505"/>
                </a:lnTo>
                <a:lnTo>
                  <a:pt x="905" y="450"/>
                </a:lnTo>
                <a:lnTo>
                  <a:pt x="951" y="523"/>
                </a:lnTo>
                <a:lnTo>
                  <a:pt x="1158" y="456"/>
                </a:lnTo>
                <a:lnTo>
                  <a:pt x="1148" y="377"/>
                </a:lnTo>
                <a:lnTo>
                  <a:pt x="1092" y="278"/>
                </a:lnTo>
                <a:lnTo>
                  <a:pt x="1057" y="264"/>
                </a:lnTo>
                <a:lnTo>
                  <a:pt x="1023" y="268"/>
                </a:lnTo>
                <a:lnTo>
                  <a:pt x="1028" y="290"/>
                </a:lnTo>
                <a:lnTo>
                  <a:pt x="1079" y="293"/>
                </a:lnTo>
                <a:lnTo>
                  <a:pt x="1097" y="392"/>
                </a:lnTo>
                <a:lnTo>
                  <a:pt x="1010" y="430"/>
                </a:lnTo>
                <a:lnTo>
                  <a:pt x="892" y="351"/>
                </a:lnTo>
                <a:lnTo>
                  <a:pt x="851" y="262"/>
                </a:lnTo>
                <a:lnTo>
                  <a:pt x="793" y="237"/>
                </a:lnTo>
                <a:lnTo>
                  <a:pt x="790" y="264"/>
                </a:lnTo>
                <a:lnTo>
                  <a:pt x="737" y="218"/>
                </a:lnTo>
                <a:lnTo>
                  <a:pt x="780" y="155"/>
                </a:lnTo>
                <a:lnTo>
                  <a:pt x="819" y="99"/>
                </a:lnTo>
                <a:lnTo>
                  <a:pt x="748" y="0"/>
                </a:lnTo>
                <a:lnTo>
                  <a:pt x="639" y="81"/>
                </a:lnTo>
                <a:lnTo>
                  <a:pt x="251" y="179"/>
                </a:lnTo>
                <a:lnTo>
                  <a:pt x="0" y="232"/>
                </a:lnTo>
                <a:lnTo>
                  <a:pt x="2" y="535"/>
                </a:lnTo>
                <a:close/>
              </a:path>
            </a:pathLst>
          </a:custGeom>
          <a:solidFill>
            <a:schemeClr val="bg1">
              <a:lumMod val="85000"/>
            </a:schemeClr>
          </a:solidFill>
          <a:ln w="0" cap="flat" cmpd="sng">
            <a:solidFill>
              <a:srgbClr val="000000"/>
            </a:solidFill>
            <a:prstDash val="solid"/>
            <a:round/>
            <a:headEnd type="none" w="med" len="med"/>
            <a:tailEnd type="none" w="med" len="med"/>
          </a:ln>
        </p:spPr>
        <p:txBody>
          <a:bodyPr/>
          <a:lstStyle/>
          <a:p>
            <a:endParaRPr lang="en-US"/>
          </a:p>
        </p:txBody>
      </p:sp>
      <p:sp>
        <p:nvSpPr>
          <p:cNvPr id="188" name="Freeform 56"/>
          <p:cNvSpPr>
            <a:spLocks/>
          </p:cNvSpPr>
          <p:nvPr/>
        </p:nvSpPr>
        <p:spPr bwMode="auto">
          <a:xfrm>
            <a:off x="7599363" y="1639888"/>
            <a:ext cx="241300" cy="482600"/>
          </a:xfrm>
          <a:custGeom>
            <a:avLst/>
            <a:gdLst>
              <a:gd name="T0" fmla="*/ 88 w 557"/>
              <a:gd name="T1" fmla="*/ 438 h 1071"/>
              <a:gd name="T2" fmla="*/ 110 w 557"/>
              <a:gd name="T3" fmla="*/ 632 h 1071"/>
              <a:gd name="T4" fmla="*/ 254 w 557"/>
              <a:gd name="T5" fmla="*/ 1071 h 1071"/>
              <a:gd name="T6" fmla="*/ 505 w 557"/>
              <a:gd name="T7" fmla="*/ 1018 h 1071"/>
              <a:gd name="T8" fmla="*/ 486 w 557"/>
              <a:gd name="T9" fmla="*/ 390 h 1071"/>
              <a:gd name="T10" fmla="*/ 549 w 557"/>
              <a:gd name="T11" fmla="*/ 269 h 1071"/>
              <a:gd name="T12" fmla="*/ 557 w 557"/>
              <a:gd name="T13" fmla="*/ 0 h 1071"/>
              <a:gd name="T14" fmla="*/ 0 w 557"/>
              <a:gd name="T15" fmla="*/ 135 h 1071"/>
              <a:gd name="T16" fmla="*/ 88 w 557"/>
              <a:gd name="T17" fmla="*/ 438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7"/>
              <a:gd name="T28" fmla="*/ 0 h 1071"/>
              <a:gd name="T29" fmla="*/ 557 w 557"/>
              <a:gd name="T30" fmla="*/ 1071 h 10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7" h="1071">
                <a:moveTo>
                  <a:pt x="88" y="438"/>
                </a:moveTo>
                <a:lnTo>
                  <a:pt x="110" y="632"/>
                </a:lnTo>
                <a:lnTo>
                  <a:pt x="254" y="1071"/>
                </a:lnTo>
                <a:lnTo>
                  <a:pt x="505" y="1018"/>
                </a:lnTo>
                <a:lnTo>
                  <a:pt x="486" y="390"/>
                </a:lnTo>
                <a:lnTo>
                  <a:pt x="549" y="269"/>
                </a:lnTo>
                <a:lnTo>
                  <a:pt x="557" y="0"/>
                </a:lnTo>
                <a:lnTo>
                  <a:pt x="0" y="135"/>
                </a:lnTo>
                <a:lnTo>
                  <a:pt x="88" y="438"/>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89" name="Freeform 57"/>
          <p:cNvSpPr>
            <a:spLocks/>
          </p:cNvSpPr>
          <p:nvPr/>
        </p:nvSpPr>
        <p:spPr bwMode="auto">
          <a:xfrm>
            <a:off x="7810500" y="1570038"/>
            <a:ext cx="222250" cy="530225"/>
          </a:xfrm>
          <a:custGeom>
            <a:avLst/>
            <a:gdLst>
              <a:gd name="T0" fmla="*/ 0 w 522"/>
              <a:gd name="T1" fmla="*/ 546 h 1174"/>
              <a:gd name="T2" fmla="*/ 63 w 522"/>
              <a:gd name="T3" fmla="*/ 425 h 1174"/>
              <a:gd name="T4" fmla="*/ 71 w 522"/>
              <a:gd name="T5" fmla="*/ 156 h 1174"/>
              <a:gd name="T6" fmla="*/ 68 w 522"/>
              <a:gd name="T7" fmla="*/ 55 h 1174"/>
              <a:gd name="T8" fmla="*/ 168 w 522"/>
              <a:gd name="T9" fmla="*/ 0 h 1174"/>
              <a:gd name="T10" fmla="*/ 405 w 522"/>
              <a:gd name="T11" fmla="*/ 734 h 1174"/>
              <a:gd name="T12" fmla="*/ 522 w 522"/>
              <a:gd name="T13" fmla="*/ 890 h 1174"/>
              <a:gd name="T14" fmla="*/ 516 w 522"/>
              <a:gd name="T15" fmla="*/ 995 h 1174"/>
              <a:gd name="T16" fmla="*/ 407 w 522"/>
              <a:gd name="T17" fmla="*/ 1076 h 1174"/>
              <a:gd name="T18" fmla="*/ 19 w 522"/>
              <a:gd name="T19" fmla="*/ 1174 h 1174"/>
              <a:gd name="T20" fmla="*/ 0 w 522"/>
              <a:gd name="T21" fmla="*/ 546 h 1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2"/>
              <a:gd name="T34" fmla="*/ 0 h 1174"/>
              <a:gd name="T35" fmla="*/ 522 w 522"/>
              <a:gd name="T36" fmla="*/ 1174 h 1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2" h="1174">
                <a:moveTo>
                  <a:pt x="0" y="546"/>
                </a:moveTo>
                <a:lnTo>
                  <a:pt x="63" y="425"/>
                </a:lnTo>
                <a:lnTo>
                  <a:pt x="71" y="156"/>
                </a:lnTo>
                <a:lnTo>
                  <a:pt x="68" y="55"/>
                </a:lnTo>
                <a:lnTo>
                  <a:pt x="168" y="0"/>
                </a:lnTo>
                <a:lnTo>
                  <a:pt x="405" y="734"/>
                </a:lnTo>
                <a:lnTo>
                  <a:pt x="522" y="890"/>
                </a:lnTo>
                <a:lnTo>
                  <a:pt x="516" y="995"/>
                </a:lnTo>
                <a:lnTo>
                  <a:pt x="407" y="1076"/>
                </a:lnTo>
                <a:lnTo>
                  <a:pt x="19" y="1174"/>
                </a:lnTo>
                <a:lnTo>
                  <a:pt x="0" y="546"/>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90" name="Text Box 59"/>
          <p:cNvSpPr txBox="1">
            <a:spLocks noChangeArrowheads="1"/>
          </p:cNvSpPr>
          <p:nvPr/>
        </p:nvSpPr>
        <p:spPr bwMode="auto">
          <a:xfrm>
            <a:off x="817563" y="3219450"/>
            <a:ext cx="854075" cy="244475"/>
          </a:xfrm>
          <a:prstGeom prst="rect">
            <a:avLst/>
          </a:prstGeom>
          <a:noFill/>
          <a:ln w="9525">
            <a:noFill/>
            <a:miter lim="800000"/>
            <a:headEnd/>
            <a:tailEnd/>
          </a:ln>
        </p:spPr>
        <p:txBody>
          <a:bodyPr>
            <a:spAutoFit/>
          </a:bodyPr>
          <a:lstStyle/>
          <a:p>
            <a:pPr eaLnBrk="0" hangingPunct="0">
              <a:spcBef>
                <a:spcPct val="50000"/>
              </a:spcBef>
            </a:pPr>
            <a:r>
              <a:rPr lang="en-US" sz="1000" b="1">
                <a:latin typeface="Arial Narrow" pitchFamily="34" charset="0"/>
              </a:rPr>
              <a:t>CALIFORNIA</a:t>
            </a:r>
          </a:p>
        </p:txBody>
      </p:sp>
      <p:sp>
        <p:nvSpPr>
          <p:cNvPr id="191" name="Text Box 60"/>
          <p:cNvSpPr txBox="1">
            <a:spLocks noChangeArrowheads="1"/>
          </p:cNvSpPr>
          <p:nvPr/>
        </p:nvSpPr>
        <p:spPr bwMode="auto">
          <a:xfrm>
            <a:off x="1296988" y="2584450"/>
            <a:ext cx="644525"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NEVADA</a:t>
            </a:r>
          </a:p>
        </p:txBody>
      </p:sp>
      <p:sp>
        <p:nvSpPr>
          <p:cNvPr id="192" name="Freeform 2"/>
          <p:cNvSpPr>
            <a:spLocks/>
          </p:cNvSpPr>
          <p:nvPr/>
        </p:nvSpPr>
        <p:spPr bwMode="auto">
          <a:xfrm>
            <a:off x="1028700" y="795338"/>
            <a:ext cx="995363" cy="739775"/>
          </a:xfrm>
          <a:custGeom>
            <a:avLst/>
            <a:gdLst>
              <a:gd name="T0" fmla="*/ 87 w 2318"/>
              <a:gd name="T1" fmla="*/ 359 h 1641"/>
              <a:gd name="T2" fmla="*/ 54 w 2318"/>
              <a:gd name="T3" fmla="*/ 809 h 1641"/>
              <a:gd name="T4" fmla="*/ 108 w 2318"/>
              <a:gd name="T5" fmla="*/ 809 h 1641"/>
              <a:gd name="T6" fmla="*/ 80 w 2318"/>
              <a:gd name="T7" fmla="*/ 903 h 1641"/>
              <a:gd name="T8" fmla="*/ 38 w 2318"/>
              <a:gd name="T9" fmla="*/ 849 h 1641"/>
              <a:gd name="T10" fmla="*/ 0 w 2318"/>
              <a:gd name="T11" fmla="*/ 969 h 1641"/>
              <a:gd name="T12" fmla="*/ 164 w 2318"/>
              <a:gd name="T13" fmla="*/ 1058 h 1641"/>
              <a:gd name="T14" fmla="*/ 172 w 2318"/>
              <a:gd name="T15" fmla="*/ 1100 h 1641"/>
              <a:gd name="T16" fmla="*/ 214 w 2318"/>
              <a:gd name="T17" fmla="*/ 1104 h 1641"/>
              <a:gd name="T18" fmla="*/ 424 w 2318"/>
              <a:gd name="T19" fmla="*/ 1436 h 1641"/>
              <a:gd name="T20" fmla="*/ 659 w 2318"/>
              <a:gd name="T21" fmla="*/ 1425 h 1641"/>
              <a:gd name="T22" fmla="*/ 835 w 2318"/>
              <a:gd name="T23" fmla="*/ 1504 h 1641"/>
              <a:gd name="T24" fmla="*/ 917 w 2318"/>
              <a:gd name="T25" fmla="*/ 1487 h 1641"/>
              <a:gd name="T26" fmla="*/ 1448 w 2318"/>
              <a:gd name="T27" fmla="*/ 1504 h 1641"/>
              <a:gd name="T28" fmla="*/ 2053 w 2318"/>
              <a:gd name="T29" fmla="*/ 1641 h 1641"/>
              <a:gd name="T30" fmla="*/ 2065 w 2318"/>
              <a:gd name="T31" fmla="*/ 1461 h 1641"/>
              <a:gd name="T32" fmla="*/ 2318 w 2318"/>
              <a:gd name="T33" fmla="*/ 408 h 1641"/>
              <a:gd name="T34" fmla="*/ 713 w 2318"/>
              <a:gd name="T35" fmla="*/ 0 h 1641"/>
              <a:gd name="T36" fmla="*/ 729 w 2318"/>
              <a:gd name="T37" fmla="*/ 312 h 1641"/>
              <a:gd name="T38" fmla="*/ 646 w 2318"/>
              <a:gd name="T39" fmla="*/ 564 h 1641"/>
              <a:gd name="T40" fmla="*/ 636 w 2318"/>
              <a:gd name="T41" fmla="*/ 694 h 1641"/>
              <a:gd name="T42" fmla="*/ 468 w 2318"/>
              <a:gd name="T43" fmla="*/ 740 h 1641"/>
              <a:gd name="T44" fmla="*/ 452 w 2318"/>
              <a:gd name="T45" fmla="*/ 676 h 1641"/>
              <a:gd name="T46" fmla="*/ 593 w 2318"/>
              <a:gd name="T47" fmla="*/ 592 h 1641"/>
              <a:gd name="T48" fmla="*/ 583 w 2318"/>
              <a:gd name="T49" fmla="*/ 522 h 1641"/>
              <a:gd name="T50" fmla="*/ 458 w 2318"/>
              <a:gd name="T51" fmla="*/ 540 h 1641"/>
              <a:gd name="T52" fmla="*/ 554 w 2318"/>
              <a:gd name="T53" fmla="*/ 461 h 1641"/>
              <a:gd name="T54" fmla="*/ 621 w 2318"/>
              <a:gd name="T55" fmla="*/ 403 h 1641"/>
              <a:gd name="T56" fmla="*/ 98 w 2318"/>
              <a:gd name="T57" fmla="*/ 79 h 1641"/>
              <a:gd name="T58" fmla="*/ 57 w 2318"/>
              <a:gd name="T59" fmla="*/ 173 h 1641"/>
              <a:gd name="T60" fmla="*/ 87 w 2318"/>
              <a:gd name="T61" fmla="*/ 359 h 16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18"/>
              <a:gd name="T94" fmla="*/ 0 h 1641"/>
              <a:gd name="T95" fmla="*/ 2318 w 2318"/>
              <a:gd name="T96" fmla="*/ 1641 h 16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18" h="1641">
                <a:moveTo>
                  <a:pt x="87" y="359"/>
                </a:moveTo>
                <a:lnTo>
                  <a:pt x="54" y="809"/>
                </a:lnTo>
                <a:lnTo>
                  <a:pt x="108" y="809"/>
                </a:lnTo>
                <a:lnTo>
                  <a:pt x="80" y="903"/>
                </a:lnTo>
                <a:lnTo>
                  <a:pt x="38" y="849"/>
                </a:lnTo>
                <a:lnTo>
                  <a:pt x="0" y="969"/>
                </a:lnTo>
                <a:lnTo>
                  <a:pt x="164" y="1058"/>
                </a:lnTo>
                <a:lnTo>
                  <a:pt x="172" y="1100"/>
                </a:lnTo>
                <a:lnTo>
                  <a:pt x="214" y="1104"/>
                </a:lnTo>
                <a:lnTo>
                  <a:pt x="424" y="1436"/>
                </a:lnTo>
                <a:lnTo>
                  <a:pt x="659" y="1425"/>
                </a:lnTo>
                <a:lnTo>
                  <a:pt x="835" y="1504"/>
                </a:lnTo>
                <a:lnTo>
                  <a:pt x="917" y="1487"/>
                </a:lnTo>
                <a:lnTo>
                  <a:pt x="1448" y="1504"/>
                </a:lnTo>
                <a:lnTo>
                  <a:pt x="2053" y="1641"/>
                </a:lnTo>
                <a:lnTo>
                  <a:pt x="2065" y="1461"/>
                </a:lnTo>
                <a:lnTo>
                  <a:pt x="2318" y="408"/>
                </a:lnTo>
                <a:lnTo>
                  <a:pt x="713" y="0"/>
                </a:lnTo>
                <a:lnTo>
                  <a:pt x="729" y="312"/>
                </a:lnTo>
                <a:lnTo>
                  <a:pt x="646" y="564"/>
                </a:lnTo>
                <a:lnTo>
                  <a:pt x="636" y="694"/>
                </a:lnTo>
                <a:lnTo>
                  <a:pt x="468" y="740"/>
                </a:lnTo>
                <a:lnTo>
                  <a:pt x="452" y="676"/>
                </a:lnTo>
                <a:lnTo>
                  <a:pt x="593" y="592"/>
                </a:lnTo>
                <a:lnTo>
                  <a:pt x="583" y="522"/>
                </a:lnTo>
                <a:lnTo>
                  <a:pt x="458" y="540"/>
                </a:lnTo>
                <a:lnTo>
                  <a:pt x="554" y="461"/>
                </a:lnTo>
                <a:lnTo>
                  <a:pt x="621" y="403"/>
                </a:lnTo>
                <a:lnTo>
                  <a:pt x="98" y="79"/>
                </a:lnTo>
                <a:lnTo>
                  <a:pt x="57" y="173"/>
                </a:lnTo>
                <a:lnTo>
                  <a:pt x="87" y="359"/>
                </a:lnTo>
                <a:close/>
              </a:path>
            </a:pathLst>
          </a:custGeom>
          <a:solidFill>
            <a:srgbClr val="FFFC8C"/>
          </a:solidFill>
          <a:ln w="0">
            <a:solidFill>
              <a:srgbClr val="000000"/>
            </a:solidFill>
            <a:prstDash val="solid"/>
            <a:round/>
            <a:headEnd/>
            <a:tailEnd/>
          </a:ln>
        </p:spPr>
        <p:txBody>
          <a:bodyPr/>
          <a:lstStyle/>
          <a:p>
            <a:endParaRPr lang="en-US"/>
          </a:p>
        </p:txBody>
      </p:sp>
      <p:sp>
        <p:nvSpPr>
          <p:cNvPr id="193" name="Freeform 5"/>
          <p:cNvSpPr>
            <a:spLocks/>
          </p:cNvSpPr>
          <p:nvPr/>
        </p:nvSpPr>
        <p:spPr bwMode="auto">
          <a:xfrm>
            <a:off x="768350" y="1250950"/>
            <a:ext cx="1185863" cy="1031875"/>
          </a:xfrm>
          <a:custGeom>
            <a:avLst/>
            <a:gdLst>
              <a:gd name="T0" fmla="*/ 0 w 2762"/>
              <a:gd name="T1" fmla="*/ 1703 h 2285"/>
              <a:gd name="T2" fmla="*/ 122 w 2762"/>
              <a:gd name="T3" fmla="*/ 1125 h 2285"/>
              <a:gd name="T4" fmla="*/ 259 w 2762"/>
              <a:gd name="T5" fmla="*/ 956 h 2285"/>
              <a:gd name="T6" fmla="*/ 598 w 2762"/>
              <a:gd name="T7" fmla="*/ 0 h 2285"/>
              <a:gd name="T8" fmla="*/ 771 w 2762"/>
              <a:gd name="T9" fmla="*/ 48 h 2285"/>
              <a:gd name="T10" fmla="*/ 779 w 2762"/>
              <a:gd name="T11" fmla="*/ 91 h 2285"/>
              <a:gd name="T12" fmla="*/ 821 w 2762"/>
              <a:gd name="T13" fmla="*/ 97 h 2285"/>
              <a:gd name="T14" fmla="*/ 1031 w 2762"/>
              <a:gd name="T15" fmla="*/ 428 h 2285"/>
              <a:gd name="T16" fmla="*/ 1266 w 2762"/>
              <a:gd name="T17" fmla="*/ 418 h 2285"/>
              <a:gd name="T18" fmla="*/ 1442 w 2762"/>
              <a:gd name="T19" fmla="*/ 497 h 2285"/>
              <a:gd name="T20" fmla="*/ 1524 w 2762"/>
              <a:gd name="T21" fmla="*/ 479 h 2285"/>
              <a:gd name="T22" fmla="*/ 2055 w 2762"/>
              <a:gd name="T23" fmla="*/ 497 h 2285"/>
              <a:gd name="T24" fmla="*/ 2660 w 2762"/>
              <a:gd name="T25" fmla="*/ 634 h 2285"/>
              <a:gd name="T26" fmla="*/ 2693 w 2762"/>
              <a:gd name="T27" fmla="*/ 706 h 2285"/>
              <a:gd name="T28" fmla="*/ 2762 w 2762"/>
              <a:gd name="T29" fmla="*/ 810 h 2285"/>
              <a:gd name="T30" fmla="*/ 2559 w 2762"/>
              <a:gd name="T31" fmla="*/ 1119 h 2285"/>
              <a:gd name="T32" fmla="*/ 2430 w 2762"/>
              <a:gd name="T33" fmla="*/ 1236 h 2285"/>
              <a:gd name="T34" fmla="*/ 2412 w 2762"/>
              <a:gd name="T35" fmla="*/ 1319 h 2285"/>
              <a:gd name="T36" fmla="*/ 2484 w 2762"/>
              <a:gd name="T37" fmla="*/ 1405 h 2285"/>
              <a:gd name="T38" fmla="*/ 2402 w 2762"/>
              <a:gd name="T39" fmla="*/ 1594 h 2285"/>
              <a:gd name="T40" fmla="*/ 2236 w 2762"/>
              <a:gd name="T41" fmla="*/ 2285 h 2285"/>
              <a:gd name="T42" fmla="*/ 1300 w 2762"/>
              <a:gd name="T43" fmla="*/ 2058 h 2285"/>
              <a:gd name="T44" fmla="*/ 0 w 2762"/>
              <a:gd name="T45" fmla="*/ 1703 h 2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62"/>
              <a:gd name="T70" fmla="*/ 0 h 2285"/>
              <a:gd name="T71" fmla="*/ 2762 w 2762"/>
              <a:gd name="T72" fmla="*/ 2285 h 22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62" h="2285">
                <a:moveTo>
                  <a:pt x="0" y="1703"/>
                </a:moveTo>
                <a:lnTo>
                  <a:pt x="122" y="1125"/>
                </a:lnTo>
                <a:lnTo>
                  <a:pt x="259" y="956"/>
                </a:lnTo>
                <a:lnTo>
                  <a:pt x="598" y="0"/>
                </a:lnTo>
                <a:lnTo>
                  <a:pt x="771" y="48"/>
                </a:lnTo>
                <a:lnTo>
                  <a:pt x="779" y="91"/>
                </a:lnTo>
                <a:lnTo>
                  <a:pt x="821" y="97"/>
                </a:lnTo>
                <a:lnTo>
                  <a:pt x="1031" y="428"/>
                </a:lnTo>
                <a:lnTo>
                  <a:pt x="1266" y="418"/>
                </a:lnTo>
                <a:lnTo>
                  <a:pt x="1442" y="497"/>
                </a:lnTo>
                <a:lnTo>
                  <a:pt x="1524" y="479"/>
                </a:lnTo>
                <a:lnTo>
                  <a:pt x="2055" y="497"/>
                </a:lnTo>
                <a:lnTo>
                  <a:pt x="2660" y="634"/>
                </a:lnTo>
                <a:lnTo>
                  <a:pt x="2693" y="706"/>
                </a:lnTo>
                <a:lnTo>
                  <a:pt x="2762" y="810"/>
                </a:lnTo>
                <a:lnTo>
                  <a:pt x="2559" y="1119"/>
                </a:lnTo>
                <a:lnTo>
                  <a:pt x="2430" y="1236"/>
                </a:lnTo>
                <a:lnTo>
                  <a:pt x="2412" y="1319"/>
                </a:lnTo>
                <a:lnTo>
                  <a:pt x="2484" y="1405"/>
                </a:lnTo>
                <a:lnTo>
                  <a:pt x="2402" y="1594"/>
                </a:lnTo>
                <a:lnTo>
                  <a:pt x="2236" y="2285"/>
                </a:lnTo>
                <a:lnTo>
                  <a:pt x="1300" y="2058"/>
                </a:lnTo>
                <a:lnTo>
                  <a:pt x="0" y="1703"/>
                </a:lnTo>
                <a:close/>
              </a:path>
            </a:pathLst>
          </a:custGeom>
          <a:solidFill>
            <a:srgbClr val="FFB089"/>
          </a:solidFill>
          <a:ln w="0" cap="flat" cmpd="sng">
            <a:solidFill>
              <a:srgbClr val="000000"/>
            </a:solidFill>
            <a:prstDash val="solid"/>
            <a:round/>
            <a:headEnd type="none" w="med" len="med"/>
            <a:tailEnd type="none" w="med" len="med"/>
          </a:ln>
        </p:spPr>
        <p:txBody>
          <a:bodyPr/>
          <a:lstStyle/>
          <a:p>
            <a:endParaRPr lang="en-US"/>
          </a:p>
        </p:txBody>
      </p:sp>
      <p:sp>
        <p:nvSpPr>
          <p:cNvPr id="194" name="Freeform 8"/>
          <p:cNvSpPr>
            <a:spLocks/>
          </p:cNvSpPr>
          <p:nvPr/>
        </p:nvSpPr>
        <p:spPr bwMode="auto">
          <a:xfrm>
            <a:off x="1728788" y="981075"/>
            <a:ext cx="885825" cy="1466850"/>
          </a:xfrm>
          <a:custGeom>
            <a:avLst/>
            <a:gdLst>
              <a:gd name="T0" fmla="*/ 0 w 2073"/>
              <a:gd name="T1" fmla="*/ 2885 h 3253"/>
              <a:gd name="T2" fmla="*/ 166 w 2073"/>
              <a:gd name="T3" fmla="*/ 2194 h 3253"/>
              <a:gd name="T4" fmla="*/ 248 w 2073"/>
              <a:gd name="T5" fmla="*/ 2005 h 3253"/>
              <a:gd name="T6" fmla="*/ 176 w 2073"/>
              <a:gd name="T7" fmla="*/ 1919 h 3253"/>
              <a:gd name="T8" fmla="*/ 194 w 2073"/>
              <a:gd name="T9" fmla="*/ 1836 h 3253"/>
              <a:gd name="T10" fmla="*/ 323 w 2073"/>
              <a:gd name="T11" fmla="*/ 1719 h 3253"/>
              <a:gd name="T12" fmla="*/ 526 w 2073"/>
              <a:gd name="T13" fmla="*/ 1410 h 3253"/>
              <a:gd name="T14" fmla="*/ 457 w 2073"/>
              <a:gd name="T15" fmla="*/ 1306 h 3253"/>
              <a:gd name="T16" fmla="*/ 424 w 2073"/>
              <a:gd name="T17" fmla="*/ 1234 h 3253"/>
              <a:gd name="T18" fmla="*/ 436 w 2073"/>
              <a:gd name="T19" fmla="*/ 1054 h 3253"/>
              <a:gd name="T20" fmla="*/ 689 w 2073"/>
              <a:gd name="T21" fmla="*/ 0 h 3253"/>
              <a:gd name="T22" fmla="*/ 966 w 2073"/>
              <a:gd name="T23" fmla="*/ 61 h 3253"/>
              <a:gd name="T24" fmla="*/ 871 w 2073"/>
              <a:gd name="T25" fmla="*/ 470 h 3253"/>
              <a:gd name="T26" fmla="*/ 935 w 2073"/>
              <a:gd name="T27" fmla="*/ 615 h 3253"/>
              <a:gd name="T28" fmla="*/ 940 w 2073"/>
              <a:gd name="T29" fmla="*/ 709 h 3253"/>
              <a:gd name="T30" fmla="*/ 907 w 2073"/>
              <a:gd name="T31" fmla="*/ 725 h 3253"/>
              <a:gd name="T32" fmla="*/ 1012 w 2073"/>
              <a:gd name="T33" fmla="*/ 824 h 3253"/>
              <a:gd name="T34" fmla="*/ 1121 w 2073"/>
              <a:gd name="T35" fmla="*/ 1084 h 3253"/>
              <a:gd name="T36" fmla="*/ 1157 w 2073"/>
              <a:gd name="T37" fmla="*/ 1321 h 3253"/>
              <a:gd name="T38" fmla="*/ 1174 w 2073"/>
              <a:gd name="T39" fmla="*/ 1448 h 3253"/>
              <a:gd name="T40" fmla="*/ 1095 w 2073"/>
              <a:gd name="T41" fmla="*/ 1569 h 3253"/>
              <a:gd name="T42" fmla="*/ 1149 w 2073"/>
              <a:gd name="T43" fmla="*/ 1624 h 3253"/>
              <a:gd name="T44" fmla="*/ 1293 w 2073"/>
              <a:gd name="T45" fmla="*/ 1545 h 3253"/>
              <a:gd name="T46" fmla="*/ 1392 w 2073"/>
              <a:gd name="T47" fmla="*/ 1959 h 3253"/>
              <a:gd name="T48" fmla="*/ 1457 w 2073"/>
              <a:gd name="T49" fmla="*/ 1982 h 3253"/>
              <a:gd name="T50" fmla="*/ 1471 w 2073"/>
              <a:gd name="T51" fmla="*/ 2102 h 3253"/>
              <a:gd name="T52" fmla="*/ 1657 w 2073"/>
              <a:gd name="T53" fmla="*/ 2151 h 3253"/>
              <a:gd name="T54" fmla="*/ 1950 w 2073"/>
              <a:gd name="T55" fmla="*/ 2153 h 3253"/>
              <a:gd name="T56" fmla="*/ 2073 w 2073"/>
              <a:gd name="T57" fmla="*/ 2206 h 3253"/>
              <a:gd name="T58" fmla="*/ 1895 w 2073"/>
              <a:gd name="T59" fmla="*/ 3253 h 3253"/>
              <a:gd name="T60" fmla="*/ 942 w 2073"/>
              <a:gd name="T61" fmla="*/ 3082 h 3253"/>
              <a:gd name="T62" fmla="*/ 0 w 2073"/>
              <a:gd name="T63" fmla="*/ 2885 h 3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3"/>
              <a:gd name="T97" fmla="*/ 0 h 3253"/>
              <a:gd name="T98" fmla="*/ 2073 w 2073"/>
              <a:gd name="T99" fmla="*/ 3253 h 3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3" h="3253">
                <a:moveTo>
                  <a:pt x="0" y="2885"/>
                </a:moveTo>
                <a:lnTo>
                  <a:pt x="166" y="2194"/>
                </a:lnTo>
                <a:lnTo>
                  <a:pt x="248" y="2005"/>
                </a:lnTo>
                <a:lnTo>
                  <a:pt x="176" y="1919"/>
                </a:lnTo>
                <a:lnTo>
                  <a:pt x="194" y="1836"/>
                </a:lnTo>
                <a:lnTo>
                  <a:pt x="323" y="1719"/>
                </a:lnTo>
                <a:lnTo>
                  <a:pt x="526" y="1410"/>
                </a:lnTo>
                <a:lnTo>
                  <a:pt x="457" y="1306"/>
                </a:lnTo>
                <a:lnTo>
                  <a:pt x="424" y="1234"/>
                </a:lnTo>
                <a:lnTo>
                  <a:pt x="436" y="1054"/>
                </a:lnTo>
                <a:lnTo>
                  <a:pt x="689" y="0"/>
                </a:lnTo>
                <a:lnTo>
                  <a:pt x="966" y="61"/>
                </a:lnTo>
                <a:lnTo>
                  <a:pt x="871" y="470"/>
                </a:lnTo>
                <a:lnTo>
                  <a:pt x="935" y="615"/>
                </a:lnTo>
                <a:lnTo>
                  <a:pt x="940" y="709"/>
                </a:lnTo>
                <a:lnTo>
                  <a:pt x="907" y="725"/>
                </a:lnTo>
                <a:lnTo>
                  <a:pt x="1012" y="824"/>
                </a:lnTo>
                <a:lnTo>
                  <a:pt x="1121" y="1084"/>
                </a:lnTo>
                <a:lnTo>
                  <a:pt x="1157" y="1321"/>
                </a:lnTo>
                <a:lnTo>
                  <a:pt x="1174" y="1448"/>
                </a:lnTo>
                <a:lnTo>
                  <a:pt x="1095" y="1569"/>
                </a:lnTo>
                <a:lnTo>
                  <a:pt x="1149" y="1624"/>
                </a:lnTo>
                <a:lnTo>
                  <a:pt x="1293" y="1545"/>
                </a:lnTo>
                <a:lnTo>
                  <a:pt x="1392" y="1959"/>
                </a:lnTo>
                <a:lnTo>
                  <a:pt x="1457" y="1982"/>
                </a:lnTo>
                <a:lnTo>
                  <a:pt x="1471" y="2102"/>
                </a:lnTo>
                <a:lnTo>
                  <a:pt x="1657" y="2151"/>
                </a:lnTo>
                <a:lnTo>
                  <a:pt x="1950" y="2153"/>
                </a:lnTo>
                <a:lnTo>
                  <a:pt x="2073" y="2206"/>
                </a:lnTo>
                <a:lnTo>
                  <a:pt x="1895" y="3253"/>
                </a:lnTo>
                <a:lnTo>
                  <a:pt x="942" y="3082"/>
                </a:lnTo>
                <a:lnTo>
                  <a:pt x="0" y="2885"/>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95" name="Freeform 10"/>
          <p:cNvSpPr>
            <a:spLocks/>
          </p:cNvSpPr>
          <p:nvPr/>
        </p:nvSpPr>
        <p:spPr bwMode="auto">
          <a:xfrm>
            <a:off x="1665288" y="3317875"/>
            <a:ext cx="1016000" cy="1200150"/>
          </a:xfrm>
          <a:custGeom>
            <a:avLst/>
            <a:gdLst>
              <a:gd name="T0" fmla="*/ 152 w 2366"/>
              <a:gd name="T1" fmla="*/ 1695 h 2665"/>
              <a:gd name="T2" fmla="*/ 89 w 2366"/>
              <a:gd name="T3" fmla="*/ 1594 h 2665"/>
              <a:gd name="T4" fmla="*/ 119 w 2366"/>
              <a:gd name="T5" fmla="*/ 1446 h 2665"/>
              <a:gd name="T6" fmla="*/ 277 w 2366"/>
              <a:gd name="T7" fmla="*/ 1196 h 2665"/>
              <a:gd name="T8" fmla="*/ 392 w 2366"/>
              <a:gd name="T9" fmla="*/ 1125 h 2665"/>
              <a:gd name="T10" fmla="*/ 326 w 2366"/>
              <a:gd name="T11" fmla="*/ 1038 h 2665"/>
              <a:gd name="T12" fmla="*/ 281 w 2366"/>
              <a:gd name="T13" fmla="*/ 792 h 2665"/>
              <a:gd name="T14" fmla="*/ 334 w 2366"/>
              <a:gd name="T15" fmla="*/ 346 h 2665"/>
              <a:gd name="T16" fmla="*/ 413 w 2366"/>
              <a:gd name="T17" fmla="*/ 317 h 2665"/>
              <a:gd name="T18" fmla="*/ 544 w 2366"/>
              <a:gd name="T19" fmla="*/ 396 h 2665"/>
              <a:gd name="T20" fmla="*/ 657 w 2366"/>
              <a:gd name="T21" fmla="*/ 0 h 2665"/>
              <a:gd name="T22" fmla="*/ 2366 w 2366"/>
              <a:gd name="T23" fmla="*/ 285 h 2665"/>
              <a:gd name="T24" fmla="*/ 2009 w 2366"/>
              <a:gd name="T25" fmla="*/ 2665 h 2665"/>
              <a:gd name="T26" fmla="*/ 1485 w 2366"/>
              <a:gd name="T27" fmla="*/ 2589 h 2665"/>
              <a:gd name="T28" fmla="*/ 1158 w 2366"/>
              <a:gd name="T29" fmla="*/ 2499 h 2665"/>
              <a:gd name="T30" fmla="*/ 489 w 2366"/>
              <a:gd name="T31" fmla="*/ 2234 h 2665"/>
              <a:gd name="T32" fmla="*/ 0 w 2366"/>
              <a:gd name="T33" fmla="*/ 1824 h 2665"/>
              <a:gd name="T34" fmla="*/ 152 w 2366"/>
              <a:gd name="T35" fmla="*/ 1695 h 2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6"/>
              <a:gd name="T55" fmla="*/ 0 h 2665"/>
              <a:gd name="T56" fmla="*/ 2366 w 2366"/>
              <a:gd name="T57" fmla="*/ 2665 h 26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6" h="2665">
                <a:moveTo>
                  <a:pt x="152" y="1695"/>
                </a:moveTo>
                <a:lnTo>
                  <a:pt x="89" y="1594"/>
                </a:lnTo>
                <a:lnTo>
                  <a:pt x="119" y="1446"/>
                </a:lnTo>
                <a:lnTo>
                  <a:pt x="277" y="1196"/>
                </a:lnTo>
                <a:lnTo>
                  <a:pt x="392" y="1125"/>
                </a:lnTo>
                <a:lnTo>
                  <a:pt x="326" y="1038"/>
                </a:lnTo>
                <a:lnTo>
                  <a:pt x="281" y="792"/>
                </a:lnTo>
                <a:lnTo>
                  <a:pt x="334" y="346"/>
                </a:lnTo>
                <a:lnTo>
                  <a:pt x="413" y="317"/>
                </a:lnTo>
                <a:lnTo>
                  <a:pt x="544" y="396"/>
                </a:lnTo>
                <a:lnTo>
                  <a:pt x="657" y="0"/>
                </a:lnTo>
                <a:lnTo>
                  <a:pt x="2366" y="285"/>
                </a:lnTo>
                <a:lnTo>
                  <a:pt x="2009" y="2665"/>
                </a:lnTo>
                <a:lnTo>
                  <a:pt x="1485" y="2589"/>
                </a:lnTo>
                <a:lnTo>
                  <a:pt x="1158" y="2499"/>
                </a:lnTo>
                <a:lnTo>
                  <a:pt x="489" y="2234"/>
                </a:lnTo>
                <a:lnTo>
                  <a:pt x="0" y="1824"/>
                </a:lnTo>
                <a:lnTo>
                  <a:pt x="152" y="1695"/>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96" name="Freeform 11"/>
          <p:cNvSpPr>
            <a:spLocks/>
          </p:cNvSpPr>
          <p:nvPr/>
        </p:nvSpPr>
        <p:spPr bwMode="auto">
          <a:xfrm>
            <a:off x="2681288" y="2682875"/>
            <a:ext cx="1084262" cy="873125"/>
          </a:xfrm>
          <a:custGeom>
            <a:avLst/>
            <a:gdLst>
              <a:gd name="T0" fmla="*/ 253 w 2532"/>
              <a:gd name="T1" fmla="*/ 0 h 1939"/>
              <a:gd name="T2" fmla="*/ 1876 w 2532"/>
              <a:gd name="T3" fmla="*/ 177 h 1939"/>
              <a:gd name="T4" fmla="*/ 2532 w 2532"/>
              <a:gd name="T5" fmla="*/ 233 h 1939"/>
              <a:gd name="T6" fmla="*/ 2503 w 2532"/>
              <a:gd name="T7" fmla="*/ 654 h 1939"/>
              <a:gd name="T8" fmla="*/ 2414 w 2532"/>
              <a:gd name="T9" fmla="*/ 1939 h 1939"/>
              <a:gd name="T10" fmla="*/ 2085 w 2532"/>
              <a:gd name="T11" fmla="*/ 1915 h 1939"/>
              <a:gd name="T12" fmla="*/ 1048 w 2532"/>
              <a:gd name="T13" fmla="*/ 1826 h 1939"/>
              <a:gd name="T14" fmla="*/ 0 w 2532"/>
              <a:gd name="T15" fmla="*/ 1695 h 1939"/>
              <a:gd name="T16" fmla="*/ 253 w 2532"/>
              <a:gd name="T17" fmla="*/ 0 h 19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2"/>
              <a:gd name="T28" fmla="*/ 0 h 1939"/>
              <a:gd name="T29" fmla="*/ 2532 w 2532"/>
              <a:gd name="T30" fmla="*/ 1939 h 19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2" h="1939">
                <a:moveTo>
                  <a:pt x="253" y="0"/>
                </a:moveTo>
                <a:lnTo>
                  <a:pt x="1876" y="177"/>
                </a:lnTo>
                <a:lnTo>
                  <a:pt x="2532" y="233"/>
                </a:lnTo>
                <a:lnTo>
                  <a:pt x="2503" y="654"/>
                </a:lnTo>
                <a:lnTo>
                  <a:pt x="2414" y="1939"/>
                </a:lnTo>
                <a:lnTo>
                  <a:pt x="2085" y="1915"/>
                </a:lnTo>
                <a:lnTo>
                  <a:pt x="1048" y="1826"/>
                </a:lnTo>
                <a:lnTo>
                  <a:pt x="0" y="1695"/>
                </a:lnTo>
                <a:lnTo>
                  <a:pt x="253" y="0"/>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97" name="Freeform 34"/>
          <p:cNvSpPr>
            <a:spLocks/>
          </p:cNvSpPr>
          <p:nvPr/>
        </p:nvSpPr>
        <p:spPr bwMode="auto">
          <a:xfrm>
            <a:off x="5942013" y="4621213"/>
            <a:ext cx="1366837" cy="1042987"/>
          </a:xfrm>
          <a:custGeom>
            <a:avLst/>
            <a:gdLst>
              <a:gd name="T0" fmla="*/ 0 w 3148"/>
              <a:gd name="T1" fmla="*/ 223 h 2319"/>
              <a:gd name="T2" fmla="*/ 87 w 3148"/>
              <a:gd name="T3" fmla="*/ 304 h 2319"/>
              <a:gd name="T4" fmla="*/ 72 w 3148"/>
              <a:gd name="T5" fmla="*/ 356 h 2319"/>
              <a:gd name="T6" fmla="*/ 100 w 3148"/>
              <a:gd name="T7" fmla="*/ 391 h 2319"/>
              <a:gd name="T8" fmla="*/ 62 w 3148"/>
              <a:gd name="T9" fmla="*/ 449 h 2319"/>
              <a:gd name="T10" fmla="*/ 432 w 3148"/>
              <a:gd name="T11" fmla="*/ 324 h 2319"/>
              <a:gd name="T12" fmla="*/ 903 w 3148"/>
              <a:gd name="T13" fmla="*/ 618 h 2319"/>
              <a:gd name="T14" fmla="*/ 1289 w 3148"/>
              <a:gd name="T15" fmla="*/ 412 h 2319"/>
              <a:gd name="T16" fmla="*/ 1513 w 3148"/>
              <a:gd name="T17" fmla="*/ 460 h 2319"/>
              <a:gd name="T18" fmla="*/ 1794 w 3148"/>
              <a:gd name="T19" fmla="*/ 735 h 2319"/>
              <a:gd name="T20" fmla="*/ 1895 w 3148"/>
              <a:gd name="T21" fmla="*/ 740 h 2319"/>
              <a:gd name="T22" fmla="*/ 1988 w 3148"/>
              <a:gd name="T23" fmla="*/ 929 h 2319"/>
              <a:gd name="T24" fmla="*/ 1966 w 3148"/>
              <a:gd name="T25" fmla="*/ 1299 h 2319"/>
              <a:gd name="T26" fmla="*/ 2029 w 3148"/>
              <a:gd name="T27" fmla="*/ 1340 h 2319"/>
              <a:gd name="T28" fmla="*/ 2040 w 3148"/>
              <a:gd name="T29" fmla="*/ 1275 h 2319"/>
              <a:gd name="T30" fmla="*/ 2134 w 3148"/>
              <a:gd name="T31" fmla="*/ 1273 h 2319"/>
              <a:gd name="T32" fmla="*/ 2042 w 3148"/>
              <a:gd name="T33" fmla="*/ 1449 h 2319"/>
              <a:gd name="T34" fmla="*/ 2283 w 3148"/>
              <a:gd name="T35" fmla="*/ 1691 h 2319"/>
              <a:gd name="T36" fmla="*/ 2321 w 3148"/>
              <a:gd name="T37" fmla="*/ 1620 h 2319"/>
              <a:gd name="T38" fmla="*/ 2338 w 3148"/>
              <a:gd name="T39" fmla="*/ 1790 h 2319"/>
              <a:gd name="T40" fmla="*/ 2417 w 3148"/>
              <a:gd name="T41" fmla="*/ 1827 h 2319"/>
              <a:gd name="T42" fmla="*/ 2502 w 3148"/>
              <a:gd name="T43" fmla="*/ 2034 h 2319"/>
              <a:gd name="T44" fmla="*/ 2583 w 3148"/>
              <a:gd name="T45" fmla="*/ 2034 h 2319"/>
              <a:gd name="T46" fmla="*/ 2768 w 3148"/>
              <a:gd name="T47" fmla="*/ 2225 h 2319"/>
              <a:gd name="T48" fmla="*/ 2869 w 3148"/>
              <a:gd name="T49" fmla="*/ 2241 h 2319"/>
              <a:gd name="T50" fmla="*/ 2869 w 3148"/>
              <a:gd name="T51" fmla="*/ 2269 h 2319"/>
              <a:gd name="T52" fmla="*/ 2795 w 3148"/>
              <a:gd name="T53" fmla="*/ 2319 h 2319"/>
              <a:gd name="T54" fmla="*/ 2958 w 3148"/>
              <a:gd name="T55" fmla="*/ 2299 h 2319"/>
              <a:gd name="T56" fmla="*/ 3061 w 3148"/>
              <a:gd name="T57" fmla="*/ 2253 h 2319"/>
              <a:gd name="T58" fmla="*/ 3117 w 3148"/>
              <a:gd name="T59" fmla="*/ 1983 h 2319"/>
              <a:gd name="T60" fmla="*/ 3148 w 3148"/>
              <a:gd name="T61" fmla="*/ 1996 h 2319"/>
              <a:gd name="T62" fmla="*/ 3120 w 3148"/>
              <a:gd name="T63" fmla="*/ 1624 h 2319"/>
              <a:gd name="T64" fmla="*/ 3084 w 3148"/>
              <a:gd name="T65" fmla="*/ 1513 h 2319"/>
              <a:gd name="T66" fmla="*/ 2742 w 3148"/>
              <a:gd name="T67" fmla="*/ 972 h 2319"/>
              <a:gd name="T68" fmla="*/ 2476 w 3148"/>
              <a:gd name="T69" fmla="*/ 459 h 2319"/>
              <a:gd name="T70" fmla="*/ 2313 w 3148"/>
              <a:gd name="T71" fmla="*/ 39 h 2319"/>
              <a:gd name="T72" fmla="*/ 2271 w 3148"/>
              <a:gd name="T73" fmla="*/ 29 h 2319"/>
              <a:gd name="T74" fmla="*/ 2127 w 3148"/>
              <a:gd name="T75" fmla="*/ 0 h 2319"/>
              <a:gd name="T76" fmla="*/ 2085 w 3148"/>
              <a:gd name="T77" fmla="*/ 47 h 2319"/>
              <a:gd name="T78" fmla="*/ 2108 w 3148"/>
              <a:gd name="T79" fmla="*/ 205 h 2319"/>
              <a:gd name="T80" fmla="*/ 2047 w 3148"/>
              <a:gd name="T81" fmla="*/ 197 h 2319"/>
              <a:gd name="T82" fmla="*/ 2037 w 3148"/>
              <a:gd name="T83" fmla="*/ 126 h 2319"/>
              <a:gd name="T84" fmla="*/ 1039 w 3148"/>
              <a:gd name="T85" fmla="*/ 184 h 2319"/>
              <a:gd name="T86" fmla="*/ 967 w 3148"/>
              <a:gd name="T87" fmla="*/ 71 h 2319"/>
              <a:gd name="T88" fmla="*/ 3 w 3148"/>
              <a:gd name="T89" fmla="*/ 156 h 2319"/>
              <a:gd name="T90" fmla="*/ 0 w 3148"/>
              <a:gd name="T91" fmla="*/ 223 h 2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8"/>
              <a:gd name="T139" fmla="*/ 0 h 2319"/>
              <a:gd name="T140" fmla="*/ 3148 w 3148"/>
              <a:gd name="T141" fmla="*/ 2319 h 2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8" h="2319">
                <a:moveTo>
                  <a:pt x="0" y="223"/>
                </a:moveTo>
                <a:lnTo>
                  <a:pt x="87" y="304"/>
                </a:lnTo>
                <a:lnTo>
                  <a:pt x="72" y="356"/>
                </a:lnTo>
                <a:lnTo>
                  <a:pt x="100" y="391"/>
                </a:lnTo>
                <a:lnTo>
                  <a:pt x="62" y="449"/>
                </a:lnTo>
                <a:lnTo>
                  <a:pt x="432" y="324"/>
                </a:lnTo>
                <a:lnTo>
                  <a:pt x="903" y="618"/>
                </a:lnTo>
                <a:lnTo>
                  <a:pt x="1289" y="412"/>
                </a:lnTo>
                <a:lnTo>
                  <a:pt x="1513" y="460"/>
                </a:lnTo>
                <a:lnTo>
                  <a:pt x="1794" y="735"/>
                </a:lnTo>
                <a:lnTo>
                  <a:pt x="1895" y="740"/>
                </a:lnTo>
                <a:lnTo>
                  <a:pt x="1988" y="929"/>
                </a:lnTo>
                <a:lnTo>
                  <a:pt x="1966" y="1299"/>
                </a:lnTo>
                <a:lnTo>
                  <a:pt x="2029" y="1340"/>
                </a:lnTo>
                <a:lnTo>
                  <a:pt x="2040" y="1275"/>
                </a:lnTo>
                <a:lnTo>
                  <a:pt x="2134" y="1273"/>
                </a:lnTo>
                <a:lnTo>
                  <a:pt x="2042" y="1449"/>
                </a:lnTo>
                <a:lnTo>
                  <a:pt x="2283" y="1691"/>
                </a:lnTo>
                <a:lnTo>
                  <a:pt x="2321" y="1620"/>
                </a:lnTo>
                <a:lnTo>
                  <a:pt x="2338" y="1790"/>
                </a:lnTo>
                <a:lnTo>
                  <a:pt x="2417" y="1827"/>
                </a:lnTo>
                <a:lnTo>
                  <a:pt x="2502" y="2034"/>
                </a:lnTo>
                <a:lnTo>
                  <a:pt x="2583" y="2034"/>
                </a:lnTo>
                <a:lnTo>
                  <a:pt x="2768" y="2225"/>
                </a:lnTo>
                <a:lnTo>
                  <a:pt x="2869" y="2241"/>
                </a:lnTo>
                <a:lnTo>
                  <a:pt x="2869" y="2269"/>
                </a:lnTo>
                <a:lnTo>
                  <a:pt x="2795" y="2319"/>
                </a:lnTo>
                <a:lnTo>
                  <a:pt x="2958" y="2299"/>
                </a:lnTo>
                <a:lnTo>
                  <a:pt x="3061" y="2253"/>
                </a:lnTo>
                <a:lnTo>
                  <a:pt x="3117" y="1983"/>
                </a:lnTo>
                <a:lnTo>
                  <a:pt x="3148" y="1996"/>
                </a:lnTo>
                <a:lnTo>
                  <a:pt x="3120" y="1624"/>
                </a:lnTo>
                <a:lnTo>
                  <a:pt x="3084" y="1513"/>
                </a:lnTo>
                <a:lnTo>
                  <a:pt x="2742" y="972"/>
                </a:lnTo>
                <a:lnTo>
                  <a:pt x="2476" y="459"/>
                </a:lnTo>
                <a:lnTo>
                  <a:pt x="2313" y="39"/>
                </a:lnTo>
                <a:lnTo>
                  <a:pt x="2271" y="29"/>
                </a:lnTo>
                <a:lnTo>
                  <a:pt x="2127" y="0"/>
                </a:lnTo>
                <a:lnTo>
                  <a:pt x="2085" y="47"/>
                </a:lnTo>
                <a:lnTo>
                  <a:pt x="2108" y="205"/>
                </a:lnTo>
                <a:lnTo>
                  <a:pt x="2047" y="197"/>
                </a:lnTo>
                <a:lnTo>
                  <a:pt x="2037" y="126"/>
                </a:lnTo>
                <a:lnTo>
                  <a:pt x="1039" y="184"/>
                </a:lnTo>
                <a:lnTo>
                  <a:pt x="967" y="71"/>
                </a:lnTo>
                <a:lnTo>
                  <a:pt x="3" y="156"/>
                </a:lnTo>
                <a:lnTo>
                  <a:pt x="0" y="223"/>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198" name="Freeform 40"/>
          <p:cNvSpPr>
            <a:spLocks/>
          </p:cNvSpPr>
          <p:nvPr/>
        </p:nvSpPr>
        <p:spPr bwMode="auto">
          <a:xfrm>
            <a:off x="6970713" y="2767013"/>
            <a:ext cx="674687" cy="344487"/>
          </a:xfrm>
          <a:custGeom>
            <a:avLst/>
            <a:gdLst>
              <a:gd name="T0" fmla="*/ 0 w 1577"/>
              <a:gd name="T1" fmla="*/ 224 h 759"/>
              <a:gd name="T2" fmla="*/ 38 w 1577"/>
              <a:gd name="T3" fmla="*/ 440 h 759"/>
              <a:gd name="T4" fmla="*/ 160 w 1577"/>
              <a:gd name="T5" fmla="*/ 307 h 759"/>
              <a:gd name="T6" fmla="*/ 347 w 1577"/>
              <a:gd name="T7" fmla="*/ 252 h 759"/>
              <a:gd name="T8" fmla="*/ 382 w 1577"/>
              <a:gd name="T9" fmla="*/ 196 h 759"/>
              <a:gd name="T10" fmla="*/ 487 w 1577"/>
              <a:gd name="T11" fmla="*/ 186 h 759"/>
              <a:gd name="T12" fmla="*/ 617 w 1577"/>
              <a:gd name="T13" fmla="*/ 290 h 759"/>
              <a:gd name="T14" fmla="*/ 709 w 1577"/>
              <a:gd name="T15" fmla="*/ 315 h 759"/>
              <a:gd name="T16" fmla="*/ 880 w 1577"/>
              <a:gd name="T17" fmla="*/ 468 h 759"/>
              <a:gd name="T18" fmla="*/ 819 w 1577"/>
              <a:gd name="T19" fmla="*/ 612 h 759"/>
              <a:gd name="T20" fmla="*/ 842 w 1577"/>
              <a:gd name="T21" fmla="*/ 677 h 759"/>
              <a:gd name="T22" fmla="*/ 911 w 1577"/>
              <a:gd name="T23" fmla="*/ 649 h 759"/>
              <a:gd name="T24" fmla="*/ 982 w 1577"/>
              <a:gd name="T25" fmla="*/ 649 h 759"/>
              <a:gd name="T26" fmla="*/ 1017 w 1577"/>
              <a:gd name="T27" fmla="*/ 695 h 759"/>
              <a:gd name="T28" fmla="*/ 1095 w 1577"/>
              <a:gd name="T29" fmla="*/ 695 h 759"/>
              <a:gd name="T30" fmla="*/ 1128 w 1577"/>
              <a:gd name="T31" fmla="*/ 683 h 759"/>
              <a:gd name="T32" fmla="*/ 1074 w 1577"/>
              <a:gd name="T33" fmla="*/ 545 h 759"/>
              <a:gd name="T34" fmla="*/ 1066 w 1577"/>
              <a:gd name="T35" fmla="*/ 307 h 759"/>
              <a:gd name="T36" fmla="*/ 1000 w 1577"/>
              <a:gd name="T37" fmla="*/ 269 h 759"/>
              <a:gd name="T38" fmla="*/ 1128 w 1577"/>
              <a:gd name="T39" fmla="*/ 157 h 759"/>
              <a:gd name="T40" fmla="*/ 1133 w 1577"/>
              <a:gd name="T41" fmla="*/ 89 h 759"/>
              <a:gd name="T42" fmla="*/ 1207 w 1577"/>
              <a:gd name="T43" fmla="*/ 95 h 759"/>
              <a:gd name="T44" fmla="*/ 1114 w 1577"/>
              <a:gd name="T45" fmla="*/ 246 h 759"/>
              <a:gd name="T46" fmla="*/ 1168 w 1577"/>
              <a:gd name="T47" fmla="*/ 425 h 759"/>
              <a:gd name="T48" fmla="*/ 1192 w 1577"/>
              <a:gd name="T49" fmla="*/ 473 h 759"/>
              <a:gd name="T50" fmla="*/ 1230 w 1577"/>
              <a:gd name="T51" fmla="*/ 497 h 759"/>
              <a:gd name="T52" fmla="*/ 1156 w 1577"/>
              <a:gd name="T53" fmla="*/ 494 h 759"/>
              <a:gd name="T54" fmla="*/ 1181 w 1577"/>
              <a:gd name="T55" fmla="*/ 604 h 759"/>
              <a:gd name="T56" fmla="*/ 1308 w 1577"/>
              <a:gd name="T57" fmla="*/ 678 h 759"/>
              <a:gd name="T58" fmla="*/ 1338 w 1577"/>
              <a:gd name="T59" fmla="*/ 695 h 759"/>
              <a:gd name="T60" fmla="*/ 1375 w 1577"/>
              <a:gd name="T61" fmla="*/ 695 h 759"/>
              <a:gd name="T62" fmla="*/ 1357 w 1577"/>
              <a:gd name="T63" fmla="*/ 759 h 759"/>
              <a:gd name="T64" fmla="*/ 1511 w 1577"/>
              <a:gd name="T65" fmla="*/ 683 h 759"/>
              <a:gd name="T66" fmla="*/ 1541 w 1577"/>
              <a:gd name="T67" fmla="*/ 581 h 759"/>
              <a:gd name="T68" fmla="*/ 1577 w 1577"/>
              <a:gd name="T69" fmla="*/ 483 h 759"/>
              <a:gd name="T70" fmla="*/ 1357 w 1577"/>
              <a:gd name="T71" fmla="*/ 525 h 759"/>
              <a:gd name="T72" fmla="*/ 1211 w 1577"/>
              <a:gd name="T73" fmla="*/ 0 h 759"/>
              <a:gd name="T74" fmla="*/ 0 w 1577"/>
              <a:gd name="T75" fmla="*/ 224 h 7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7"/>
              <a:gd name="T115" fmla="*/ 0 h 759"/>
              <a:gd name="T116" fmla="*/ 1577 w 1577"/>
              <a:gd name="T117" fmla="*/ 759 h 7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7" h="759">
                <a:moveTo>
                  <a:pt x="0" y="224"/>
                </a:moveTo>
                <a:lnTo>
                  <a:pt x="38" y="440"/>
                </a:lnTo>
                <a:lnTo>
                  <a:pt x="160" y="307"/>
                </a:lnTo>
                <a:lnTo>
                  <a:pt x="347" y="252"/>
                </a:lnTo>
                <a:lnTo>
                  <a:pt x="382" y="196"/>
                </a:lnTo>
                <a:lnTo>
                  <a:pt x="487" y="186"/>
                </a:lnTo>
                <a:lnTo>
                  <a:pt x="617" y="290"/>
                </a:lnTo>
                <a:lnTo>
                  <a:pt x="709" y="315"/>
                </a:lnTo>
                <a:lnTo>
                  <a:pt x="880" y="468"/>
                </a:lnTo>
                <a:lnTo>
                  <a:pt x="819" y="612"/>
                </a:lnTo>
                <a:lnTo>
                  <a:pt x="842" y="677"/>
                </a:lnTo>
                <a:lnTo>
                  <a:pt x="911" y="649"/>
                </a:lnTo>
                <a:lnTo>
                  <a:pt x="982" y="649"/>
                </a:lnTo>
                <a:lnTo>
                  <a:pt x="1017" y="695"/>
                </a:lnTo>
                <a:lnTo>
                  <a:pt x="1095" y="695"/>
                </a:lnTo>
                <a:lnTo>
                  <a:pt x="1128" y="683"/>
                </a:lnTo>
                <a:lnTo>
                  <a:pt x="1074" y="545"/>
                </a:lnTo>
                <a:lnTo>
                  <a:pt x="1066" y="307"/>
                </a:lnTo>
                <a:lnTo>
                  <a:pt x="1000" y="269"/>
                </a:lnTo>
                <a:lnTo>
                  <a:pt x="1128" y="157"/>
                </a:lnTo>
                <a:lnTo>
                  <a:pt x="1133" y="89"/>
                </a:lnTo>
                <a:lnTo>
                  <a:pt x="1207" y="95"/>
                </a:lnTo>
                <a:lnTo>
                  <a:pt x="1114" y="246"/>
                </a:lnTo>
                <a:lnTo>
                  <a:pt x="1168" y="425"/>
                </a:lnTo>
                <a:lnTo>
                  <a:pt x="1192" y="473"/>
                </a:lnTo>
                <a:lnTo>
                  <a:pt x="1230" y="497"/>
                </a:lnTo>
                <a:lnTo>
                  <a:pt x="1156" y="494"/>
                </a:lnTo>
                <a:lnTo>
                  <a:pt x="1181" y="604"/>
                </a:lnTo>
                <a:lnTo>
                  <a:pt x="1308" y="678"/>
                </a:lnTo>
                <a:lnTo>
                  <a:pt x="1338" y="695"/>
                </a:lnTo>
                <a:lnTo>
                  <a:pt x="1375" y="695"/>
                </a:lnTo>
                <a:lnTo>
                  <a:pt x="1357" y="759"/>
                </a:lnTo>
                <a:lnTo>
                  <a:pt x="1511" y="683"/>
                </a:lnTo>
                <a:lnTo>
                  <a:pt x="1541" y="581"/>
                </a:lnTo>
                <a:lnTo>
                  <a:pt x="1577" y="483"/>
                </a:lnTo>
                <a:lnTo>
                  <a:pt x="1357" y="525"/>
                </a:lnTo>
                <a:lnTo>
                  <a:pt x="1211" y="0"/>
                </a:lnTo>
                <a:lnTo>
                  <a:pt x="0" y="224"/>
                </a:lnTo>
                <a:close/>
              </a:path>
            </a:pathLst>
          </a:custGeom>
          <a:solidFill>
            <a:schemeClr val="bg1">
              <a:lumMod val="85000"/>
            </a:schemeClr>
          </a:solidFill>
          <a:ln w="0" cap="flat" cmpd="sng">
            <a:solidFill>
              <a:srgbClr val="000000"/>
            </a:solidFill>
            <a:prstDash val="solid"/>
            <a:round/>
            <a:headEnd type="none" w="med" len="med"/>
            <a:tailEnd type="none" w="med" len="med"/>
          </a:ln>
        </p:spPr>
        <p:txBody>
          <a:bodyPr/>
          <a:lstStyle/>
          <a:p>
            <a:endParaRPr lang="en-US"/>
          </a:p>
        </p:txBody>
      </p:sp>
      <p:sp>
        <p:nvSpPr>
          <p:cNvPr id="199" name="Freeform 48"/>
          <p:cNvSpPr>
            <a:spLocks/>
          </p:cNvSpPr>
          <p:nvPr/>
        </p:nvSpPr>
        <p:spPr bwMode="auto">
          <a:xfrm>
            <a:off x="6853238" y="1700213"/>
            <a:ext cx="880744" cy="804863"/>
          </a:xfrm>
          <a:custGeom>
            <a:avLst/>
            <a:gdLst>
              <a:gd name="T0" fmla="*/ 69 w 2055"/>
              <a:gd name="T1" fmla="*/ 1639 h 1786"/>
              <a:gd name="T2" fmla="*/ 1406 w 2055"/>
              <a:gd name="T3" fmla="*/ 1390 h 1786"/>
              <a:gd name="T4" fmla="*/ 1552 w 2055"/>
              <a:gd name="T5" fmla="*/ 1538 h 1786"/>
              <a:gd name="T6" fmla="*/ 1683 w 2055"/>
              <a:gd name="T7" fmla="*/ 1609 h 1786"/>
              <a:gd name="T8" fmla="*/ 1979 w 2055"/>
              <a:gd name="T9" fmla="*/ 1707 h 1786"/>
              <a:gd name="T10" fmla="*/ 2002 w 2055"/>
              <a:gd name="T11" fmla="*/ 1786 h 1786"/>
              <a:gd name="T12" fmla="*/ 2050 w 2055"/>
              <a:gd name="T13" fmla="*/ 1678 h 1786"/>
              <a:gd name="T14" fmla="*/ 2055 w 2055"/>
              <a:gd name="T15" fmla="*/ 1525 h 1786"/>
              <a:gd name="T16" fmla="*/ 2002 w 2055"/>
              <a:gd name="T17" fmla="*/ 1239 h 1786"/>
              <a:gd name="T18" fmla="*/ 2000 w 2055"/>
              <a:gd name="T19" fmla="*/ 936 h 1786"/>
              <a:gd name="T20" fmla="*/ 1856 w 2055"/>
              <a:gd name="T21" fmla="*/ 497 h 1786"/>
              <a:gd name="T22" fmla="*/ 1834 w 2055"/>
              <a:gd name="T23" fmla="*/ 303 h 1786"/>
              <a:gd name="T24" fmla="*/ 1746 w 2055"/>
              <a:gd name="T25" fmla="*/ 0 h 1786"/>
              <a:gd name="T26" fmla="*/ 1309 w 2055"/>
              <a:gd name="T27" fmla="*/ 97 h 1786"/>
              <a:gd name="T28" fmla="*/ 1067 w 2055"/>
              <a:gd name="T29" fmla="*/ 354 h 1786"/>
              <a:gd name="T30" fmla="*/ 1057 w 2055"/>
              <a:gd name="T31" fmla="*/ 418 h 1786"/>
              <a:gd name="T32" fmla="*/ 915 w 2055"/>
              <a:gd name="T33" fmla="*/ 573 h 1786"/>
              <a:gd name="T34" fmla="*/ 955 w 2055"/>
              <a:gd name="T35" fmla="*/ 627 h 1786"/>
              <a:gd name="T36" fmla="*/ 980 w 2055"/>
              <a:gd name="T37" fmla="*/ 665 h 1786"/>
              <a:gd name="T38" fmla="*/ 957 w 2055"/>
              <a:gd name="T39" fmla="*/ 681 h 1786"/>
              <a:gd name="T40" fmla="*/ 1001 w 2055"/>
              <a:gd name="T41" fmla="*/ 740 h 1786"/>
              <a:gd name="T42" fmla="*/ 1006 w 2055"/>
              <a:gd name="T43" fmla="*/ 793 h 1786"/>
              <a:gd name="T44" fmla="*/ 874 w 2055"/>
              <a:gd name="T45" fmla="*/ 918 h 1786"/>
              <a:gd name="T46" fmla="*/ 677 w 2055"/>
              <a:gd name="T47" fmla="*/ 976 h 1786"/>
              <a:gd name="T48" fmla="*/ 628 w 2055"/>
              <a:gd name="T49" fmla="*/ 1010 h 1786"/>
              <a:gd name="T50" fmla="*/ 551 w 2055"/>
              <a:gd name="T51" fmla="*/ 980 h 1786"/>
              <a:gd name="T52" fmla="*/ 330 w 2055"/>
              <a:gd name="T53" fmla="*/ 1005 h 1786"/>
              <a:gd name="T54" fmla="*/ 166 w 2055"/>
              <a:gd name="T55" fmla="*/ 1069 h 1786"/>
              <a:gd name="T56" fmla="*/ 166 w 2055"/>
              <a:gd name="T57" fmla="*/ 1152 h 1786"/>
              <a:gd name="T58" fmla="*/ 199 w 2055"/>
              <a:gd name="T59" fmla="*/ 1209 h 1786"/>
              <a:gd name="T60" fmla="*/ 223 w 2055"/>
              <a:gd name="T61" fmla="*/ 1206 h 1786"/>
              <a:gd name="T62" fmla="*/ 243 w 2055"/>
              <a:gd name="T63" fmla="*/ 1277 h 1786"/>
              <a:gd name="T64" fmla="*/ 202 w 2055"/>
              <a:gd name="T65" fmla="*/ 1310 h 1786"/>
              <a:gd name="T66" fmla="*/ 184 w 2055"/>
              <a:gd name="T67" fmla="*/ 1370 h 1786"/>
              <a:gd name="T68" fmla="*/ 0 w 2055"/>
              <a:gd name="T69" fmla="*/ 1538 h 1786"/>
              <a:gd name="T70" fmla="*/ 69 w 2055"/>
              <a:gd name="T71" fmla="*/ 1639 h 17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5"/>
              <a:gd name="T109" fmla="*/ 0 h 1786"/>
              <a:gd name="T110" fmla="*/ 2055 w 2055"/>
              <a:gd name="T111" fmla="*/ 1786 h 17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5" h="1786">
                <a:moveTo>
                  <a:pt x="69" y="1639"/>
                </a:moveTo>
                <a:lnTo>
                  <a:pt x="1406" y="1390"/>
                </a:lnTo>
                <a:lnTo>
                  <a:pt x="1552" y="1538"/>
                </a:lnTo>
                <a:lnTo>
                  <a:pt x="1683" y="1609"/>
                </a:lnTo>
                <a:lnTo>
                  <a:pt x="1979" y="1707"/>
                </a:lnTo>
                <a:lnTo>
                  <a:pt x="2002" y="1786"/>
                </a:lnTo>
                <a:lnTo>
                  <a:pt x="2050" y="1678"/>
                </a:lnTo>
                <a:lnTo>
                  <a:pt x="2055" y="1525"/>
                </a:lnTo>
                <a:lnTo>
                  <a:pt x="2002" y="1239"/>
                </a:lnTo>
                <a:lnTo>
                  <a:pt x="2000" y="936"/>
                </a:lnTo>
                <a:lnTo>
                  <a:pt x="1856" y="497"/>
                </a:lnTo>
                <a:lnTo>
                  <a:pt x="1834" y="303"/>
                </a:lnTo>
                <a:lnTo>
                  <a:pt x="1746" y="0"/>
                </a:lnTo>
                <a:lnTo>
                  <a:pt x="1309" y="97"/>
                </a:lnTo>
                <a:lnTo>
                  <a:pt x="1067" y="354"/>
                </a:lnTo>
                <a:lnTo>
                  <a:pt x="1057" y="418"/>
                </a:lnTo>
                <a:lnTo>
                  <a:pt x="915" y="573"/>
                </a:lnTo>
                <a:lnTo>
                  <a:pt x="955" y="627"/>
                </a:lnTo>
                <a:lnTo>
                  <a:pt x="980" y="665"/>
                </a:lnTo>
                <a:lnTo>
                  <a:pt x="957" y="681"/>
                </a:lnTo>
                <a:lnTo>
                  <a:pt x="1001" y="740"/>
                </a:lnTo>
                <a:lnTo>
                  <a:pt x="1006" y="793"/>
                </a:lnTo>
                <a:lnTo>
                  <a:pt x="874" y="918"/>
                </a:lnTo>
                <a:lnTo>
                  <a:pt x="677" y="976"/>
                </a:lnTo>
                <a:lnTo>
                  <a:pt x="628" y="1010"/>
                </a:lnTo>
                <a:lnTo>
                  <a:pt x="551" y="980"/>
                </a:lnTo>
                <a:lnTo>
                  <a:pt x="330" y="1005"/>
                </a:lnTo>
                <a:lnTo>
                  <a:pt x="166" y="1069"/>
                </a:lnTo>
                <a:lnTo>
                  <a:pt x="166" y="1152"/>
                </a:lnTo>
                <a:lnTo>
                  <a:pt x="199" y="1209"/>
                </a:lnTo>
                <a:lnTo>
                  <a:pt x="223" y="1206"/>
                </a:lnTo>
                <a:lnTo>
                  <a:pt x="243" y="1277"/>
                </a:lnTo>
                <a:lnTo>
                  <a:pt x="202" y="1310"/>
                </a:lnTo>
                <a:lnTo>
                  <a:pt x="184" y="1370"/>
                </a:lnTo>
                <a:lnTo>
                  <a:pt x="0" y="1538"/>
                </a:lnTo>
                <a:lnTo>
                  <a:pt x="69" y="1639"/>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200" name="Freeform 49"/>
          <p:cNvSpPr>
            <a:spLocks/>
          </p:cNvSpPr>
          <p:nvPr/>
        </p:nvSpPr>
        <p:spPr bwMode="auto">
          <a:xfrm>
            <a:off x="7671980" y="2538413"/>
            <a:ext cx="25437" cy="38100"/>
          </a:xfrm>
          <a:custGeom>
            <a:avLst/>
            <a:gdLst>
              <a:gd name="T0" fmla="*/ 0 w 59"/>
              <a:gd name="T1" fmla="*/ 85 h 85"/>
              <a:gd name="T2" fmla="*/ 8 w 59"/>
              <a:gd name="T3" fmla="*/ 28 h 85"/>
              <a:gd name="T4" fmla="*/ 39 w 59"/>
              <a:gd name="T5" fmla="*/ 0 h 85"/>
              <a:gd name="T6" fmla="*/ 59 w 59"/>
              <a:gd name="T7" fmla="*/ 20 h 85"/>
              <a:gd name="T8" fmla="*/ 0 w 59"/>
              <a:gd name="T9" fmla="*/ 85 h 85"/>
              <a:gd name="T10" fmla="*/ 0 60000 65536"/>
              <a:gd name="T11" fmla="*/ 0 60000 65536"/>
              <a:gd name="T12" fmla="*/ 0 60000 65536"/>
              <a:gd name="T13" fmla="*/ 0 60000 65536"/>
              <a:gd name="T14" fmla="*/ 0 60000 65536"/>
              <a:gd name="T15" fmla="*/ 0 w 59"/>
              <a:gd name="T16" fmla="*/ 0 h 85"/>
              <a:gd name="T17" fmla="*/ 59 w 59"/>
              <a:gd name="T18" fmla="*/ 85 h 85"/>
            </a:gdLst>
            <a:ahLst/>
            <a:cxnLst>
              <a:cxn ang="T10">
                <a:pos x="T0" y="T1"/>
              </a:cxn>
              <a:cxn ang="T11">
                <a:pos x="T2" y="T3"/>
              </a:cxn>
              <a:cxn ang="T12">
                <a:pos x="T4" y="T5"/>
              </a:cxn>
              <a:cxn ang="T13">
                <a:pos x="T6" y="T7"/>
              </a:cxn>
              <a:cxn ang="T14">
                <a:pos x="T8" y="T9"/>
              </a:cxn>
            </a:cxnLst>
            <a:rect l="T15" t="T16" r="T17" b="T18"/>
            <a:pathLst>
              <a:path w="59" h="85">
                <a:moveTo>
                  <a:pt x="0" y="85"/>
                </a:moveTo>
                <a:lnTo>
                  <a:pt x="8" y="28"/>
                </a:lnTo>
                <a:lnTo>
                  <a:pt x="39" y="0"/>
                </a:lnTo>
                <a:lnTo>
                  <a:pt x="59" y="20"/>
                </a:lnTo>
                <a:lnTo>
                  <a:pt x="0" y="85"/>
                </a:lnTo>
                <a:close/>
              </a:path>
            </a:pathLst>
          </a:custGeom>
          <a:solidFill>
            <a:schemeClr val="bg1">
              <a:lumMod val="85000"/>
            </a:schemeClr>
          </a:solidFill>
          <a:ln w="0">
            <a:solidFill>
              <a:srgbClr val="000000"/>
            </a:solidFill>
            <a:prstDash val="solid"/>
            <a:round/>
            <a:headEnd/>
            <a:tailEnd/>
          </a:ln>
        </p:spPr>
        <p:txBody>
          <a:bodyPr/>
          <a:lstStyle/>
          <a:p>
            <a:endParaRPr lang="en-US"/>
          </a:p>
        </p:txBody>
      </p:sp>
      <p:sp>
        <p:nvSpPr>
          <p:cNvPr id="201" name="Freeform 50"/>
          <p:cNvSpPr>
            <a:spLocks/>
          </p:cNvSpPr>
          <p:nvPr/>
        </p:nvSpPr>
        <p:spPr bwMode="auto">
          <a:xfrm>
            <a:off x="7679929" y="2382838"/>
            <a:ext cx="275034" cy="165100"/>
          </a:xfrm>
          <a:custGeom>
            <a:avLst/>
            <a:gdLst>
              <a:gd name="T0" fmla="*/ 46 w 638"/>
              <a:gd name="T1" fmla="*/ 368 h 368"/>
              <a:gd name="T2" fmla="*/ 273 w 638"/>
              <a:gd name="T3" fmla="*/ 240 h 368"/>
              <a:gd name="T4" fmla="*/ 424 w 638"/>
              <a:gd name="T5" fmla="*/ 171 h 368"/>
              <a:gd name="T6" fmla="*/ 263 w 638"/>
              <a:gd name="T7" fmla="*/ 284 h 368"/>
              <a:gd name="T8" fmla="*/ 278 w 638"/>
              <a:gd name="T9" fmla="*/ 291 h 368"/>
              <a:gd name="T10" fmla="*/ 517 w 638"/>
              <a:gd name="T11" fmla="*/ 125 h 368"/>
              <a:gd name="T12" fmla="*/ 638 w 638"/>
              <a:gd name="T13" fmla="*/ 20 h 368"/>
              <a:gd name="T14" fmla="*/ 627 w 638"/>
              <a:gd name="T15" fmla="*/ 1 h 368"/>
              <a:gd name="T16" fmla="*/ 515 w 638"/>
              <a:gd name="T17" fmla="*/ 62 h 368"/>
              <a:gd name="T18" fmla="*/ 503 w 638"/>
              <a:gd name="T19" fmla="*/ 56 h 368"/>
              <a:gd name="T20" fmla="*/ 452 w 638"/>
              <a:gd name="T21" fmla="*/ 125 h 368"/>
              <a:gd name="T22" fmla="*/ 418 w 638"/>
              <a:gd name="T23" fmla="*/ 125 h 368"/>
              <a:gd name="T24" fmla="*/ 499 w 638"/>
              <a:gd name="T25" fmla="*/ 0 h 368"/>
              <a:gd name="T26" fmla="*/ 414 w 638"/>
              <a:gd name="T27" fmla="*/ 95 h 368"/>
              <a:gd name="T28" fmla="*/ 123 w 638"/>
              <a:gd name="T29" fmla="*/ 195 h 368"/>
              <a:gd name="T30" fmla="*/ 73 w 638"/>
              <a:gd name="T31" fmla="*/ 264 h 368"/>
              <a:gd name="T32" fmla="*/ 26 w 638"/>
              <a:gd name="T33" fmla="*/ 281 h 368"/>
              <a:gd name="T34" fmla="*/ 0 w 638"/>
              <a:gd name="T35" fmla="*/ 330 h 368"/>
              <a:gd name="T36" fmla="*/ 46 w 638"/>
              <a:gd name="T37" fmla="*/ 368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8"/>
              <a:gd name="T58" fmla="*/ 0 h 368"/>
              <a:gd name="T59" fmla="*/ 638 w 638"/>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8" h="368">
                <a:moveTo>
                  <a:pt x="46" y="368"/>
                </a:moveTo>
                <a:lnTo>
                  <a:pt x="273" y="240"/>
                </a:lnTo>
                <a:lnTo>
                  <a:pt x="424" y="171"/>
                </a:lnTo>
                <a:lnTo>
                  <a:pt x="263" y="284"/>
                </a:lnTo>
                <a:lnTo>
                  <a:pt x="278" y="291"/>
                </a:lnTo>
                <a:lnTo>
                  <a:pt x="517" y="125"/>
                </a:lnTo>
                <a:lnTo>
                  <a:pt x="638" y="20"/>
                </a:lnTo>
                <a:lnTo>
                  <a:pt x="627" y="1"/>
                </a:lnTo>
                <a:lnTo>
                  <a:pt x="515" y="62"/>
                </a:lnTo>
                <a:lnTo>
                  <a:pt x="503" y="56"/>
                </a:lnTo>
                <a:lnTo>
                  <a:pt x="452" y="125"/>
                </a:lnTo>
                <a:lnTo>
                  <a:pt x="418" y="125"/>
                </a:lnTo>
                <a:lnTo>
                  <a:pt x="499" y="0"/>
                </a:lnTo>
                <a:lnTo>
                  <a:pt x="414" y="95"/>
                </a:lnTo>
                <a:lnTo>
                  <a:pt x="123" y="195"/>
                </a:lnTo>
                <a:lnTo>
                  <a:pt x="73" y="264"/>
                </a:lnTo>
                <a:lnTo>
                  <a:pt x="26" y="281"/>
                </a:lnTo>
                <a:lnTo>
                  <a:pt x="0" y="330"/>
                </a:lnTo>
                <a:lnTo>
                  <a:pt x="46" y="368"/>
                </a:lnTo>
                <a:close/>
              </a:path>
            </a:pathLst>
          </a:custGeom>
          <a:solidFill>
            <a:srgbClr val="FFFC8C"/>
          </a:solidFill>
          <a:ln w="0" cap="flat" cmpd="sng">
            <a:solidFill>
              <a:srgbClr val="000000"/>
            </a:solidFill>
            <a:prstDash val="solid"/>
            <a:round/>
            <a:headEnd type="none" w="med" len="med"/>
            <a:tailEnd type="none" w="med" len="med"/>
          </a:ln>
        </p:spPr>
        <p:txBody>
          <a:bodyPr/>
          <a:lstStyle/>
          <a:p>
            <a:endParaRPr lang="en-US"/>
          </a:p>
        </p:txBody>
      </p:sp>
      <p:sp>
        <p:nvSpPr>
          <p:cNvPr id="202" name="Text Box 61"/>
          <p:cNvSpPr txBox="1">
            <a:spLocks noChangeArrowheads="1"/>
          </p:cNvSpPr>
          <p:nvPr/>
        </p:nvSpPr>
        <p:spPr bwMode="auto">
          <a:xfrm>
            <a:off x="869950" y="1657350"/>
            <a:ext cx="855663" cy="214313"/>
          </a:xfrm>
          <a:prstGeom prst="rect">
            <a:avLst/>
          </a:prstGeom>
          <a:solidFill>
            <a:srgbClr val="FFB089"/>
          </a:solidFill>
          <a:ln w="9525">
            <a:noFill/>
            <a:miter lim="800000"/>
            <a:headEnd/>
            <a:tailEnd/>
          </a:ln>
        </p:spPr>
        <p:txBody>
          <a:bodyPr>
            <a:spAutoFit/>
          </a:bodyPr>
          <a:lstStyle/>
          <a:p>
            <a:pPr algn="ctr" eaLnBrk="0" hangingPunct="0">
              <a:lnSpc>
                <a:spcPct val="80000"/>
              </a:lnSpc>
              <a:spcBef>
                <a:spcPct val="50000"/>
              </a:spcBef>
            </a:pPr>
            <a:r>
              <a:rPr lang="en-US" sz="1000" b="1">
                <a:latin typeface="Arial Narrow" pitchFamily="34" charset="0"/>
              </a:rPr>
              <a:t>OREGON</a:t>
            </a:r>
          </a:p>
        </p:txBody>
      </p:sp>
      <p:sp>
        <p:nvSpPr>
          <p:cNvPr id="203" name="Text Box 62"/>
          <p:cNvSpPr txBox="1">
            <a:spLocks noChangeArrowheads="1"/>
          </p:cNvSpPr>
          <p:nvPr/>
        </p:nvSpPr>
        <p:spPr bwMode="auto">
          <a:xfrm>
            <a:off x="1041400" y="1166813"/>
            <a:ext cx="946150" cy="198437"/>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a:latin typeface="Arial Narrow" pitchFamily="34" charset="0"/>
              </a:rPr>
              <a:t>WASHINGTON</a:t>
            </a:r>
          </a:p>
        </p:txBody>
      </p:sp>
      <p:sp>
        <p:nvSpPr>
          <p:cNvPr id="204" name="Text Box 63"/>
          <p:cNvSpPr txBox="1">
            <a:spLocks noChangeArrowheads="1"/>
          </p:cNvSpPr>
          <p:nvPr/>
        </p:nvSpPr>
        <p:spPr bwMode="auto">
          <a:xfrm>
            <a:off x="1868488" y="3765550"/>
            <a:ext cx="996950" cy="198438"/>
          </a:xfrm>
          <a:prstGeom prst="rect">
            <a:avLst/>
          </a:prstGeom>
          <a:noFill/>
          <a:ln w="9525">
            <a:noFill/>
            <a:miter lim="800000"/>
            <a:headEnd/>
            <a:tailEnd/>
          </a:ln>
        </p:spPr>
        <p:txBody>
          <a:bodyPr>
            <a:spAutoFit/>
          </a:bodyPr>
          <a:lstStyle/>
          <a:p>
            <a:pPr eaLnBrk="0" hangingPunct="0">
              <a:lnSpc>
                <a:spcPct val="70000"/>
              </a:lnSpc>
              <a:spcBef>
                <a:spcPct val="50000"/>
              </a:spcBef>
            </a:pPr>
            <a:r>
              <a:rPr lang="en-US" sz="1000" b="1" dirty="0">
                <a:latin typeface="Arial Narrow" pitchFamily="34" charset="0"/>
              </a:rPr>
              <a:t>ARIZONA</a:t>
            </a:r>
          </a:p>
        </p:txBody>
      </p:sp>
      <p:sp>
        <p:nvSpPr>
          <p:cNvPr id="205" name="Text Box 64"/>
          <p:cNvSpPr txBox="1">
            <a:spLocks noChangeArrowheads="1"/>
          </p:cNvSpPr>
          <p:nvPr/>
        </p:nvSpPr>
        <p:spPr bwMode="auto">
          <a:xfrm>
            <a:off x="2582863" y="3884613"/>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NEW MEXICO</a:t>
            </a:r>
          </a:p>
        </p:txBody>
      </p:sp>
      <p:sp>
        <p:nvSpPr>
          <p:cNvPr id="206" name="Text Box 65"/>
          <p:cNvSpPr txBox="1">
            <a:spLocks noChangeArrowheads="1"/>
          </p:cNvSpPr>
          <p:nvPr/>
        </p:nvSpPr>
        <p:spPr bwMode="auto">
          <a:xfrm>
            <a:off x="3649663" y="4508500"/>
            <a:ext cx="998537"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TEXAS</a:t>
            </a:r>
          </a:p>
        </p:txBody>
      </p:sp>
      <p:sp>
        <p:nvSpPr>
          <p:cNvPr id="207" name="Text Box 66"/>
          <p:cNvSpPr txBox="1">
            <a:spLocks noChangeArrowheads="1"/>
          </p:cNvSpPr>
          <p:nvPr/>
        </p:nvSpPr>
        <p:spPr bwMode="auto">
          <a:xfrm>
            <a:off x="3917950" y="3735388"/>
            <a:ext cx="996950" cy="244475"/>
          </a:xfrm>
          <a:prstGeom prst="rect">
            <a:avLst/>
          </a:prstGeom>
          <a:noFill/>
          <a:ln w="9525" algn="ctr">
            <a:noFill/>
            <a:miter lim="800000"/>
            <a:headEnd/>
            <a:tailEnd/>
          </a:ln>
        </p:spPr>
        <p:txBody>
          <a:bodyPr>
            <a:spAutoFit/>
          </a:bodyPr>
          <a:lstStyle/>
          <a:p>
            <a:pPr algn="ctr" eaLnBrk="0" hangingPunct="0">
              <a:spcBef>
                <a:spcPct val="50000"/>
              </a:spcBef>
            </a:pPr>
            <a:r>
              <a:rPr lang="en-US" sz="1000" b="1">
                <a:latin typeface="Arial Narrow" pitchFamily="34" charset="0"/>
              </a:rPr>
              <a:t>OKLAHOMA</a:t>
            </a:r>
            <a:endParaRPr lang="en-US" sz="1300" b="1">
              <a:latin typeface="Arial Narrow" pitchFamily="34" charset="0"/>
            </a:endParaRPr>
          </a:p>
        </p:txBody>
      </p:sp>
      <p:sp>
        <p:nvSpPr>
          <p:cNvPr id="208" name="Text Box 67"/>
          <p:cNvSpPr txBox="1">
            <a:spLocks noChangeArrowheads="1"/>
          </p:cNvSpPr>
          <p:nvPr/>
        </p:nvSpPr>
        <p:spPr bwMode="auto">
          <a:xfrm>
            <a:off x="2030413" y="2833688"/>
            <a:ext cx="71120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UTAH</a:t>
            </a:r>
          </a:p>
        </p:txBody>
      </p:sp>
      <p:sp>
        <p:nvSpPr>
          <p:cNvPr id="209" name="Text Box 68"/>
          <p:cNvSpPr txBox="1">
            <a:spLocks noChangeArrowheads="1"/>
          </p:cNvSpPr>
          <p:nvPr/>
        </p:nvSpPr>
        <p:spPr bwMode="auto">
          <a:xfrm>
            <a:off x="2722563" y="3028950"/>
            <a:ext cx="998537" cy="198438"/>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a:latin typeface="Arial Narrow" pitchFamily="34" charset="0"/>
              </a:rPr>
              <a:t>COLORADO</a:t>
            </a:r>
          </a:p>
        </p:txBody>
      </p:sp>
      <p:sp>
        <p:nvSpPr>
          <p:cNvPr id="210" name="Text Box 69"/>
          <p:cNvSpPr txBox="1">
            <a:spLocks noChangeArrowheads="1"/>
          </p:cNvSpPr>
          <p:nvPr/>
        </p:nvSpPr>
        <p:spPr bwMode="auto">
          <a:xfrm>
            <a:off x="3721100" y="3154363"/>
            <a:ext cx="998538"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KANSAS</a:t>
            </a:r>
          </a:p>
        </p:txBody>
      </p:sp>
      <p:sp>
        <p:nvSpPr>
          <p:cNvPr id="211" name="Text Box 70"/>
          <p:cNvSpPr txBox="1">
            <a:spLocks noChangeArrowheads="1"/>
          </p:cNvSpPr>
          <p:nvPr/>
        </p:nvSpPr>
        <p:spPr bwMode="auto">
          <a:xfrm>
            <a:off x="3579813" y="2554288"/>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NEBRASKA</a:t>
            </a:r>
          </a:p>
        </p:txBody>
      </p:sp>
      <p:sp>
        <p:nvSpPr>
          <p:cNvPr id="212" name="Text Box 71"/>
          <p:cNvSpPr txBox="1">
            <a:spLocks noChangeArrowheads="1"/>
          </p:cNvSpPr>
          <p:nvPr/>
        </p:nvSpPr>
        <p:spPr bwMode="auto">
          <a:xfrm>
            <a:off x="1725613" y="1898650"/>
            <a:ext cx="712787" cy="198438"/>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a:latin typeface="Arial Narrow" pitchFamily="34" charset="0"/>
              </a:rPr>
              <a:t>IDAHO</a:t>
            </a:r>
          </a:p>
        </p:txBody>
      </p:sp>
      <p:sp>
        <p:nvSpPr>
          <p:cNvPr id="213" name="Text Box 72"/>
          <p:cNvSpPr txBox="1">
            <a:spLocks noChangeArrowheads="1"/>
          </p:cNvSpPr>
          <p:nvPr/>
        </p:nvSpPr>
        <p:spPr bwMode="auto">
          <a:xfrm>
            <a:off x="2366963" y="1428750"/>
            <a:ext cx="998537"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MONTANA</a:t>
            </a:r>
          </a:p>
        </p:txBody>
      </p:sp>
      <p:sp>
        <p:nvSpPr>
          <p:cNvPr id="214" name="Text Box 73"/>
          <p:cNvSpPr txBox="1">
            <a:spLocks noChangeArrowheads="1"/>
          </p:cNvSpPr>
          <p:nvPr/>
        </p:nvSpPr>
        <p:spPr bwMode="auto">
          <a:xfrm>
            <a:off x="3551238" y="1395413"/>
            <a:ext cx="1000125" cy="3968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NORTH DAKOTA</a:t>
            </a:r>
          </a:p>
        </p:txBody>
      </p:sp>
      <p:sp>
        <p:nvSpPr>
          <p:cNvPr id="215" name="Text Box 74"/>
          <p:cNvSpPr txBox="1">
            <a:spLocks noChangeArrowheads="1"/>
          </p:cNvSpPr>
          <p:nvPr/>
        </p:nvSpPr>
        <p:spPr bwMode="auto">
          <a:xfrm>
            <a:off x="3506788" y="2012950"/>
            <a:ext cx="1069975"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SOUTH DAKOTA</a:t>
            </a:r>
          </a:p>
        </p:txBody>
      </p:sp>
      <p:sp>
        <p:nvSpPr>
          <p:cNvPr id="216" name="Text Box 75"/>
          <p:cNvSpPr txBox="1">
            <a:spLocks noChangeArrowheads="1"/>
          </p:cNvSpPr>
          <p:nvPr/>
        </p:nvSpPr>
        <p:spPr bwMode="auto">
          <a:xfrm>
            <a:off x="4433888" y="1470025"/>
            <a:ext cx="855662"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MINNESOTA</a:t>
            </a:r>
          </a:p>
        </p:txBody>
      </p:sp>
      <p:sp>
        <p:nvSpPr>
          <p:cNvPr id="217" name="Text Box 76"/>
          <p:cNvSpPr txBox="1">
            <a:spLocks noChangeArrowheads="1"/>
          </p:cNvSpPr>
          <p:nvPr/>
        </p:nvSpPr>
        <p:spPr bwMode="auto">
          <a:xfrm>
            <a:off x="4433888" y="2482850"/>
            <a:ext cx="1000125"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IOWA</a:t>
            </a:r>
          </a:p>
        </p:txBody>
      </p:sp>
      <p:sp>
        <p:nvSpPr>
          <p:cNvPr id="218" name="Text Box 77"/>
          <p:cNvSpPr txBox="1">
            <a:spLocks noChangeArrowheads="1"/>
          </p:cNvSpPr>
          <p:nvPr/>
        </p:nvSpPr>
        <p:spPr bwMode="auto">
          <a:xfrm>
            <a:off x="4735513" y="3157538"/>
            <a:ext cx="784225"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MISSOURI</a:t>
            </a:r>
          </a:p>
        </p:txBody>
      </p:sp>
      <p:sp>
        <p:nvSpPr>
          <p:cNvPr id="219" name="Text Box 78"/>
          <p:cNvSpPr txBox="1">
            <a:spLocks noChangeArrowheads="1"/>
          </p:cNvSpPr>
          <p:nvPr/>
        </p:nvSpPr>
        <p:spPr bwMode="auto">
          <a:xfrm>
            <a:off x="4665663" y="3848100"/>
            <a:ext cx="998537" cy="214313"/>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000" b="1">
                <a:latin typeface="Arial Narrow" pitchFamily="34" charset="0"/>
              </a:rPr>
              <a:t>ARKANSAS</a:t>
            </a:r>
          </a:p>
        </p:txBody>
      </p:sp>
      <p:sp>
        <p:nvSpPr>
          <p:cNvPr id="220" name="Text Box 79"/>
          <p:cNvSpPr txBox="1">
            <a:spLocks noChangeArrowheads="1"/>
          </p:cNvSpPr>
          <p:nvPr/>
        </p:nvSpPr>
        <p:spPr bwMode="auto">
          <a:xfrm>
            <a:off x="4783138" y="4668838"/>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LOUISIANA</a:t>
            </a:r>
          </a:p>
        </p:txBody>
      </p:sp>
      <p:sp>
        <p:nvSpPr>
          <p:cNvPr id="221" name="Text Box 80"/>
          <p:cNvSpPr txBox="1">
            <a:spLocks noChangeArrowheads="1"/>
          </p:cNvSpPr>
          <p:nvPr/>
        </p:nvSpPr>
        <p:spPr bwMode="auto">
          <a:xfrm>
            <a:off x="5075238" y="4222750"/>
            <a:ext cx="1000125"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MS</a:t>
            </a:r>
          </a:p>
        </p:txBody>
      </p:sp>
      <p:sp>
        <p:nvSpPr>
          <p:cNvPr id="222" name="Text Box 81"/>
          <p:cNvSpPr txBox="1">
            <a:spLocks noChangeArrowheads="1"/>
          </p:cNvSpPr>
          <p:nvPr/>
        </p:nvSpPr>
        <p:spPr bwMode="auto">
          <a:xfrm>
            <a:off x="5700713" y="4240213"/>
            <a:ext cx="711200" cy="201465"/>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dirty="0" smtClean="0">
                <a:latin typeface="Arial Narrow" pitchFamily="34" charset="0"/>
              </a:rPr>
              <a:t>AL</a:t>
            </a:r>
            <a:endParaRPr lang="en-US" sz="1000" b="1" dirty="0">
              <a:latin typeface="Arial Narrow" pitchFamily="34" charset="0"/>
            </a:endParaRPr>
          </a:p>
        </p:txBody>
      </p:sp>
      <p:sp>
        <p:nvSpPr>
          <p:cNvPr id="223" name="Text Box 82"/>
          <p:cNvSpPr txBox="1">
            <a:spLocks noChangeArrowheads="1"/>
          </p:cNvSpPr>
          <p:nvPr/>
        </p:nvSpPr>
        <p:spPr bwMode="auto">
          <a:xfrm>
            <a:off x="6113221" y="4173538"/>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GEORGIA</a:t>
            </a:r>
          </a:p>
        </p:txBody>
      </p:sp>
      <p:sp>
        <p:nvSpPr>
          <p:cNvPr id="224" name="Text Box 83"/>
          <p:cNvSpPr txBox="1">
            <a:spLocks noChangeArrowheads="1"/>
          </p:cNvSpPr>
          <p:nvPr/>
        </p:nvSpPr>
        <p:spPr bwMode="auto">
          <a:xfrm>
            <a:off x="6492799" y="4952679"/>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FLORIDA</a:t>
            </a:r>
          </a:p>
        </p:txBody>
      </p:sp>
      <p:sp>
        <p:nvSpPr>
          <p:cNvPr id="225" name="Text Box 84"/>
          <p:cNvSpPr txBox="1">
            <a:spLocks noChangeArrowheads="1"/>
          </p:cNvSpPr>
          <p:nvPr/>
        </p:nvSpPr>
        <p:spPr bwMode="auto">
          <a:xfrm>
            <a:off x="6540500" y="3811588"/>
            <a:ext cx="784225" cy="304800"/>
          </a:xfrm>
          <a:prstGeom prst="rect">
            <a:avLst/>
          </a:prstGeom>
          <a:noFill/>
          <a:ln w="9525">
            <a:noFill/>
            <a:miter lim="800000"/>
            <a:headEnd/>
            <a:tailEnd/>
          </a:ln>
        </p:spPr>
        <p:txBody>
          <a:bodyPr wrap="square">
            <a:spAutoFit/>
          </a:bodyPr>
          <a:lstStyle/>
          <a:p>
            <a:pPr algn="ctr" eaLnBrk="0" hangingPunct="0">
              <a:lnSpc>
                <a:spcPct val="70000"/>
              </a:lnSpc>
              <a:spcBef>
                <a:spcPct val="50000"/>
              </a:spcBef>
            </a:pPr>
            <a:r>
              <a:rPr lang="en-US" sz="1000" b="1" dirty="0">
                <a:latin typeface="Arial Narrow" pitchFamily="34" charset="0"/>
              </a:rPr>
              <a:t>SOUTH CAROLINA</a:t>
            </a:r>
          </a:p>
        </p:txBody>
      </p:sp>
      <p:sp>
        <p:nvSpPr>
          <p:cNvPr id="226" name="Text Box 85"/>
          <p:cNvSpPr txBox="1">
            <a:spLocks noChangeArrowheads="1"/>
          </p:cNvSpPr>
          <p:nvPr/>
        </p:nvSpPr>
        <p:spPr bwMode="auto">
          <a:xfrm>
            <a:off x="6446838" y="3581400"/>
            <a:ext cx="1211262"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NORTH CAROLINA</a:t>
            </a:r>
          </a:p>
        </p:txBody>
      </p:sp>
      <p:sp>
        <p:nvSpPr>
          <p:cNvPr id="227" name="Text Box 86"/>
          <p:cNvSpPr txBox="1">
            <a:spLocks noChangeArrowheads="1"/>
          </p:cNvSpPr>
          <p:nvPr/>
        </p:nvSpPr>
        <p:spPr bwMode="auto">
          <a:xfrm>
            <a:off x="5503863" y="3648075"/>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TENNESSEE</a:t>
            </a:r>
          </a:p>
        </p:txBody>
      </p:sp>
      <p:sp>
        <p:nvSpPr>
          <p:cNvPr id="228" name="Text Box 87"/>
          <p:cNvSpPr txBox="1">
            <a:spLocks noChangeArrowheads="1"/>
          </p:cNvSpPr>
          <p:nvPr/>
        </p:nvSpPr>
        <p:spPr bwMode="auto">
          <a:xfrm>
            <a:off x="5718175" y="3321672"/>
            <a:ext cx="996950" cy="222250"/>
          </a:xfrm>
          <a:prstGeom prst="rect">
            <a:avLst/>
          </a:prstGeom>
          <a:noFill/>
          <a:ln w="9525">
            <a:noFill/>
            <a:miter lim="800000"/>
            <a:headEnd/>
            <a:tailEnd/>
          </a:ln>
        </p:spPr>
        <p:txBody>
          <a:bodyPr>
            <a:spAutoFit/>
          </a:bodyPr>
          <a:lstStyle/>
          <a:p>
            <a:pPr algn="ctr" eaLnBrk="0" hangingPunct="0">
              <a:lnSpc>
                <a:spcPct val="85000"/>
              </a:lnSpc>
              <a:spcBef>
                <a:spcPct val="50000"/>
              </a:spcBef>
            </a:pPr>
            <a:r>
              <a:rPr lang="en-US" sz="1000" b="1" dirty="0">
                <a:latin typeface="Arial Narrow" pitchFamily="34" charset="0"/>
              </a:rPr>
              <a:t>KENTUCKY</a:t>
            </a:r>
          </a:p>
        </p:txBody>
      </p:sp>
      <p:sp>
        <p:nvSpPr>
          <p:cNvPr id="229" name="Text Box 88"/>
          <p:cNvSpPr txBox="1">
            <a:spLocks noChangeArrowheads="1"/>
          </p:cNvSpPr>
          <p:nvPr/>
        </p:nvSpPr>
        <p:spPr bwMode="auto">
          <a:xfrm>
            <a:off x="5192713" y="2868613"/>
            <a:ext cx="71120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ILLINOIS</a:t>
            </a:r>
          </a:p>
        </p:txBody>
      </p:sp>
      <p:sp>
        <p:nvSpPr>
          <p:cNvPr id="230" name="Text Box 89"/>
          <p:cNvSpPr txBox="1">
            <a:spLocks noChangeArrowheads="1"/>
          </p:cNvSpPr>
          <p:nvPr/>
        </p:nvSpPr>
        <p:spPr bwMode="auto">
          <a:xfrm>
            <a:off x="4881563" y="1944688"/>
            <a:ext cx="99695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WISCONSIN</a:t>
            </a:r>
          </a:p>
        </p:txBody>
      </p:sp>
      <p:sp>
        <p:nvSpPr>
          <p:cNvPr id="231" name="Text Box 90"/>
          <p:cNvSpPr txBox="1">
            <a:spLocks noChangeArrowheads="1"/>
          </p:cNvSpPr>
          <p:nvPr/>
        </p:nvSpPr>
        <p:spPr bwMode="auto">
          <a:xfrm>
            <a:off x="5834063" y="2190750"/>
            <a:ext cx="71120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MICHIGAN</a:t>
            </a:r>
          </a:p>
        </p:txBody>
      </p:sp>
      <p:sp>
        <p:nvSpPr>
          <p:cNvPr id="232" name="Text Box 91"/>
          <p:cNvSpPr txBox="1">
            <a:spLocks noChangeArrowheads="1"/>
          </p:cNvSpPr>
          <p:nvPr/>
        </p:nvSpPr>
        <p:spPr bwMode="auto">
          <a:xfrm>
            <a:off x="5835650" y="2797175"/>
            <a:ext cx="357188"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IN</a:t>
            </a:r>
          </a:p>
        </p:txBody>
      </p:sp>
      <p:sp>
        <p:nvSpPr>
          <p:cNvPr id="233" name="Text Box 92"/>
          <p:cNvSpPr txBox="1">
            <a:spLocks noChangeArrowheads="1"/>
          </p:cNvSpPr>
          <p:nvPr/>
        </p:nvSpPr>
        <p:spPr bwMode="auto">
          <a:xfrm>
            <a:off x="6216650" y="2698750"/>
            <a:ext cx="550863"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OHIO</a:t>
            </a:r>
          </a:p>
        </p:txBody>
      </p:sp>
      <p:sp>
        <p:nvSpPr>
          <p:cNvPr id="234" name="Text Box 93"/>
          <p:cNvSpPr txBox="1">
            <a:spLocks noChangeArrowheads="1"/>
          </p:cNvSpPr>
          <p:nvPr/>
        </p:nvSpPr>
        <p:spPr bwMode="auto">
          <a:xfrm>
            <a:off x="6286500" y="2997200"/>
            <a:ext cx="998538"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WV</a:t>
            </a:r>
          </a:p>
        </p:txBody>
      </p:sp>
      <p:sp>
        <p:nvSpPr>
          <p:cNvPr id="235" name="Text Box 94"/>
          <p:cNvSpPr txBox="1">
            <a:spLocks noChangeArrowheads="1"/>
          </p:cNvSpPr>
          <p:nvPr/>
        </p:nvSpPr>
        <p:spPr bwMode="auto">
          <a:xfrm>
            <a:off x="6816809" y="3203652"/>
            <a:ext cx="812800" cy="198437"/>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dirty="0">
                <a:latin typeface="Arial Narrow" pitchFamily="34" charset="0"/>
              </a:rPr>
              <a:t>VIRGINIA</a:t>
            </a:r>
          </a:p>
        </p:txBody>
      </p:sp>
      <p:sp>
        <p:nvSpPr>
          <p:cNvPr id="236" name="Text Box 95"/>
          <p:cNvSpPr txBox="1">
            <a:spLocks noChangeArrowheads="1"/>
          </p:cNvSpPr>
          <p:nvPr/>
        </p:nvSpPr>
        <p:spPr bwMode="auto">
          <a:xfrm>
            <a:off x="6619081" y="2538414"/>
            <a:ext cx="1141413" cy="187325"/>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900" b="1">
                <a:latin typeface="Arial Narrow" pitchFamily="34" charset="0"/>
              </a:rPr>
              <a:t>PENNSYLVANIA</a:t>
            </a:r>
          </a:p>
        </p:txBody>
      </p:sp>
      <p:sp>
        <p:nvSpPr>
          <p:cNvPr id="237" name="Text Box 96"/>
          <p:cNvSpPr txBox="1">
            <a:spLocks noChangeArrowheads="1"/>
          </p:cNvSpPr>
          <p:nvPr/>
        </p:nvSpPr>
        <p:spPr bwMode="auto">
          <a:xfrm>
            <a:off x="6977977" y="2082800"/>
            <a:ext cx="839469" cy="244475"/>
          </a:xfrm>
          <a:prstGeom prst="rect">
            <a:avLst/>
          </a:prstGeom>
          <a:noFill/>
          <a:ln w="9525">
            <a:noFill/>
            <a:miter lim="800000"/>
            <a:headEnd/>
            <a:tailEnd/>
          </a:ln>
        </p:spPr>
        <p:txBody>
          <a:bodyPr wrap="square">
            <a:spAutoFit/>
          </a:bodyPr>
          <a:lstStyle/>
          <a:p>
            <a:pPr algn="ctr" eaLnBrk="0" hangingPunct="0">
              <a:spcBef>
                <a:spcPct val="50000"/>
              </a:spcBef>
            </a:pPr>
            <a:r>
              <a:rPr lang="en-US" sz="1000" b="1" dirty="0">
                <a:latin typeface="Arial Narrow" pitchFamily="34" charset="0"/>
              </a:rPr>
              <a:t>NEW YORK</a:t>
            </a:r>
          </a:p>
        </p:txBody>
      </p:sp>
      <p:sp>
        <p:nvSpPr>
          <p:cNvPr id="238" name="Text Box 97"/>
          <p:cNvSpPr txBox="1">
            <a:spLocks noChangeArrowheads="1"/>
          </p:cNvSpPr>
          <p:nvPr/>
        </p:nvSpPr>
        <p:spPr bwMode="auto">
          <a:xfrm>
            <a:off x="7854950" y="1357313"/>
            <a:ext cx="569913"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MAINE</a:t>
            </a:r>
          </a:p>
        </p:txBody>
      </p:sp>
      <p:sp>
        <p:nvSpPr>
          <p:cNvPr id="239" name="Text Box 98"/>
          <p:cNvSpPr txBox="1">
            <a:spLocks noChangeArrowheads="1"/>
          </p:cNvSpPr>
          <p:nvPr/>
        </p:nvSpPr>
        <p:spPr bwMode="auto">
          <a:xfrm>
            <a:off x="7548563" y="1739900"/>
            <a:ext cx="355600"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VT</a:t>
            </a:r>
          </a:p>
        </p:txBody>
      </p:sp>
      <p:sp>
        <p:nvSpPr>
          <p:cNvPr id="240" name="Text Box 100"/>
          <p:cNvSpPr txBox="1">
            <a:spLocks noChangeArrowheads="1"/>
          </p:cNvSpPr>
          <p:nvPr/>
        </p:nvSpPr>
        <p:spPr bwMode="auto">
          <a:xfrm>
            <a:off x="7650162" y="2024062"/>
            <a:ext cx="427038"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MA</a:t>
            </a:r>
          </a:p>
        </p:txBody>
      </p:sp>
      <p:sp>
        <p:nvSpPr>
          <p:cNvPr id="241" name="Text Box 102"/>
          <p:cNvSpPr txBox="1">
            <a:spLocks noChangeArrowheads="1"/>
          </p:cNvSpPr>
          <p:nvPr/>
        </p:nvSpPr>
        <p:spPr bwMode="auto">
          <a:xfrm>
            <a:off x="7942263" y="2235170"/>
            <a:ext cx="609600" cy="400110"/>
          </a:xfrm>
          <a:prstGeom prst="rect">
            <a:avLst/>
          </a:prstGeom>
          <a:noFill/>
          <a:ln w="9525">
            <a:noFill/>
            <a:miter lim="800000"/>
            <a:headEnd/>
            <a:tailEnd/>
          </a:ln>
        </p:spPr>
        <p:txBody>
          <a:bodyPr wrap="square">
            <a:spAutoFit/>
          </a:bodyPr>
          <a:lstStyle/>
          <a:p>
            <a:pPr algn="ctr" eaLnBrk="0" hangingPunct="0">
              <a:spcBef>
                <a:spcPct val="50000"/>
              </a:spcBef>
            </a:pPr>
            <a:r>
              <a:rPr lang="en-US" sz="1000" b="1" dirty="0">
                <a:latin typeface="Arial Narrow" pitchFamily="34" charset="0"/>
              </a:rPr>
              <a:t>RHODE ISLAND</a:t>
            </a:r>
            <a:endParaRPr lang="en-US" sz="1200" b="1" dirty="0">
              <a:latin typeface="Arial Narrow" pitchFamily="34" charset="0"/>
            </a:endParaRPr>
          </a:p>
        </p:txBody>
      </p:sp>
      <p:sp>
        <p:nvSpPr>
          <p:cNvPr id="242" name="Text Box 103"/>
          <p:cNvSpPr txBox="1">
            <a:spLocks noChangeArrowheads="1"/>
          </p:cNvSpPr>
          <p:nvPr/>
        </p:nvSpPr>
        <p:spPr bwMode="auto">
          <a:xfrm>
            <a:off x="7459662" y="2613025"/>
            <a:ext cx="1000125"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NEW JERSEY</a:t>
            </a:r>
            <a:endParaRPr lang="en-US" sz="1200" b="1" dirty="0">
              <a:latin typeface="Arial Narrow" pitchFamily="34" charset="0"/>
            </a:endParaRPr>
          </a:p>
        </p:txBody>
      </p:sp>
      <p:sp>
        <p:nvSpPr>
          <p:cNvPr id="243" name="Text Box 104"/>
          <p:cNvSpPr txBox="1">
            <a:spLocks noChangeArrowheads="1"/>
          </p:cNvSpPr>
          <p:nvPr/>
        </p:nvSpPr>
        <p:spPr bwMode="auto">
          <a:xfrm>
            <a:off x="7468394" y="2804676"/>
            <a:ext cx="998538"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DELAWARE</a:t>
            </a:r>
            <a:endParaRPr lang="en-US" sz="1200" b="1" dirty="0">
              <a:latin typeface="Arial Narrow" pitchFamily="34" charset="0"/>
            </a:endParaRPr>
          </a:p>
        </p:txBody>
      </p:sp>
      <p:sp>
        <p:nvSpPr>
          <p:cNvPr id="244" name="Text Box 105"/>
          <p:cNvSpPr txBox="1">
            <a:spLocks noChangeArrowheads="1"/>
          </p:cNvSpPr>
          <p:nvPr/>
        </p:nvSpPr>
        <p:spPr bwMode="auto">
          <a:xfrm>
            <a:off x="7468960" y="3143646"/>
            <a:ext cx="1000125"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MARYLAND</a:t>
            </a:r>
            <a:endParaRPr lang="en-US" sz="1200" b="1" dirty="0">
              <a:latin typeface="Arial Narrow" pitchFamily="34" charset="0"/>
            </a:endParaRPr>
          </a:p>
        </p:txBody>
      </p:sp>
      <p:sp>
        <p:nvSpPr>
          <p:cNvPr id="245" name="Text Box 106"/>
          <p:cNvSpPr txBox="1">
            <a:spLocks noChangeArrowheads="1"/>
          </p:cNvSpPr>
          <p:nvPr/>
        </p:nvSpPr>
        <p:spPr bwMode="auto">
          <a:xfrm>
            <a:off x="7529513" y="2987675"/>
            <a:ext cx="1211263"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WASHINGTON, DC</a:t>
            </a:r>
          </a:p>
        </p:txBody>
      </p:sp>
      <p:sp>
        <p:nvSpPr>
          <p:cNvPr id="246" name="Text Box 123"/>
          <p:cNvSpPr txBox="1">
            <a:spLocks noChangeArrowheads="1"/>
          </p:cNvSpPr>
          <p:nvPr/>
        </p:nvSpPr>
        <p:spPr bwMode="auto">
          <a:xfrm>
            <a:off x="2678113" y="2227263"/>
            <a:ext cx="712787" cy="214312"/>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000" b="1">
                <a:latin typeface="Arial Narrow" pitchFamily="34" charset="0"/>
              </a:rPr>
              <a:t>WYOMING</a:t>
            </a:r>
          </a:p>
        </p:txBody>
      </p:sp>
      <p:sp>
        <p:nvSpPr>
          <p:cNvPr id="247" name="Text Box 126"/>
          <p:cNvSpPr txBox="1">
            <a:spLocks noChangeArrowheads="1"/>
          </p:cNvSpPr>
          <p:nvPr/>
        </p:nvSpPr>
        <p:spPr bwMode="auto">
          <a:xfrm>
            <a:off x="7652261" y="2178844"/>
            <a:ext cx="357188" cy="244475"/>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CT</a:t>
            </a:r>
          </a:p>
        </p:txBody>
      </p:sp>
      <p:sp>
        <p:nvSpPr>
          <p:cNvPr id="248" name="Text Box 133"/>
          <p:cNvSpPr txBox="1">
            <a:spLocks noChangeArrowheads="1"/>
          </p:cNvSpPr>
          <p:nvPr/>
        </p:nvSpPr>
        <p:spPr bwMode="auto">
          <a:xfrm>
            <a:off x="7729538" y="1846263"/>
            <a:ext cx="354012" cy="244475"/>
          </a:xfrm>
          <a:prstGeom prst="rect">
            <a:avLst/>
          </a:prstGeom>
          <a:noFill/>
          <a:ln w="9525">
            <a:noFill/>
            <a:miter lim="800000"/>
            <a:headEnd/>
            <a:tailEnd/>
          </a:ln>
        </p:spPr>
        <p:txBody>
          <a:bodyPr>
            <a:spAutoFit/>
          </a:bodyPr>
          <a:lstStyle/>
          <a:p>
            <a:pPr algn="ctr" eaLnBrk="0" hangingPunct="0">
              <a:spcBef>
                <a:spcPct val="50000"/>
              </a:spcBef>
            </a:pPr>
            <a:r>
              <a:rPr lang="en-US" sz="1000" b="1">
                <a:latin typeface="Arial Narrow" pitchFamily="34" charset="0"/>
              </a:rPr>
              <a:t>NH</a:t>
            </a:r>
          </a:p>
        </p:txBody>
      </p:sp>
      <p:sp>
        <p:nvSpPr>
          <p:cNvPr id="249" name="Freeform 107"/>
          <p:cNvSpPr>
            <a:spLocks noChangeAspect="1"/>
          </p:cNvSpPr>
          <p:nvPr/>
        </p:nvSpPr>
        <p:spPr bwMode="auto">
          <a:xfrm>
            <a:off x="296863" y="4284663"/>
            <a:ext cx="569913" cy="555625"/>
          </a:xfrm>
          <a:custGeom>
            <a:avLst/>
            <a:gdLst>
              <a:gd name="T0" fmla="*/ 420 w 2635"/>
              <a:gd name="T1" fmla="*/ 383 h 2573"/>
              <a:gd name="T2" fmla="*/ 950 w 2635"/>
              <a:gd name="T3" fmla="*/ 0 h 2573"/>
              <a:gd name="T4" fmla="*/ 1202 w 2635"/>
              <a:gd name="T5" fmla="*/ 68 h 2573"/>
              <a:gd name="T6" fmla="*/ 1325 w 2635"/>
              <a:gd name="T7" fmla="*/ 190 h 2573"/>
              <a:gd name="T8" fmla="*/ 1822 w 2635"/>
              <a:gd name="T9" fmla="*/ 238 h 2573"/>
              <a:gd name="T10" fmla="*/ 1837 w 2635"/>
              <a:gd name="T11" fmla="*/ 1510 h 2573"/>
              <a:gd name="T12" fmla="*/ 2000 w 2635"/>
              <a:gd name="T13" fmla="*/ 1548 h 2573"/>
              <a:gd name="T14" fmla="*/ 2075 w 2635"/>
              <a:gd name="T15" fmla="*/ 1700 h 2573"/>
              <a:gd name="T16" fmla="*/ 2190 w 2635"/>
              <a:gd name="T17" fmla="*/ 1648 h 2573"/>
              <a:gd name="T18" fmla="*/ 2430 w 2635"/>
              <a:gd name="T19" fmla="*/ 1993 h 2573"/>
              <a:gd name="T20" fmla="*/ 2635 w 2635"/>
              <a:gd name="T21" fmla="*/ 2153 h 2573"/>
              <a:gd name="T22" fmla="*/ 2627 w 2635"/>
              <a:gd name="T23" fmla="*/ 2290 h 2573"/>
              <a:gd name="T24" fmla="*/ 2367 w 2635"/>
              <a:gd name="T25" fmla="*/ 2308 h 2573"/>
              <a:gd name="T26" fmla="*/ 2252 w 2635"/>
              <a:gd name="T27" fmla="*/ 1885 h 2573"/>
              <a:gd name="T28" fmla="*/ 1432 w 2635"/>
              <a:gd name="T29" fmla="*/ 1470 h 2573"/>
              <a:gd name="T30" fmla="*/ 1455 w 2635"/>
              <a:gd name="T31" fmla="*/ 1600 h 2573"/>
              <a:gd name="T32" fmla="*/ 1270 w 2635"/>
              <a:gd name="T33" fmla="*/ 1770 h 2573"/>
              <a:gd name="T34" fmla="*/ 1240 w 2635"/>
              <a:gd name="T35" fmla="*/ 1708 h 2573"/>
              <a:gd name="T36" fmla="*/ 1187 w 2635"/>
              <a:gd name="T37" fmla="*/ 1708 h 2573"/>
              <a:gd name="T38" fmla="*/ 1040 w 2635"/>
              <a:gd name="T39" fmla="*/ 2060 h 2573"/>
              <a:gd name="T40" fmla="*/ 582 w 2635"/>
              <a:gd name="T41" fmla="*/ 2408 h 2573"/>
              <a:gd name="T42" fmla="*/ 130 w 2635"/>
              <a:gd name="T43" fmla="*/ 2573 h 2573"/>
              <a:gd name="T44" fmla="*/ 0 w 2635"/>
              <a:gd name="T45" fmla="*/ 2550 h 2573"/>
              <a:gd name="T46" fmla="*/ 520 w 2635"/>
              <a:gd name="T47" fmla="*/ 2253 h 2573"/>
              <a:gd name="T48" fmla="*/ 582 w 2635"/>
              <a:gd name="T49" fmla="*/ 2253 h 2573"/>
              <a:gd name="T50" fmla="*/ 772 w 2635"/>
              <a:gd name="T51" fmla="*/ 2023 h 2573"/>
              <a:gd name="T52" fmla="*/ 857 w 2635"/>
              <a:gd name="T53" fmla="*/ 2015 h 2573"/>
              <a:gd name="T54" fmla="*/ 987 w 2635"/>
              <a:gd name="T55" fmla="*/ 1840 h 2573"/>
              <a:gd name="T56" fmla="*/ 942 w 2635"/>
              <a:gd name="T57" fmla="*/ 1763 h 2573"/>
              <a:gd name="T58" fmla="*/ 665 w 2635"/>
              <a:gd name="T59" fmla="*/ 1800 h 2573"/>
              <a:gd name="T60" fmla="*/ 475 w 2635"/>
              <a:gd name="T61" fmla="*/ 1363 h 2573"/>
              <a:gd name="T62" fmla="*/ 582 w 2635"/>
              <a:gd name="T63" fmla="*/ 1165 h 2573"/>
              <a:gd name="T64" fmla="*/ 757 w 2635"/>
              <a:gd name="T65" fmla="*/ 1095 h 2573"/>
              <a:gd name="T66" fmla="*/ 695 w 2635"/>
              <a:gd name="T67" fmla="*/ 920 h 2573"/>
              <a:gd name="T68" fmla="*/ 512 w 2635"/>
              <a:gd name="T69" fmla="*/ 1003 h 2573"/>
              <a:gd name="T70" fmla="*/ 375 w 2635"/>
              <a:gd name="T71" fmla="*/ 750 h 2573"/>
              <a:gd name="T72" fmla="*/ 527 w 2635"/>
              <a:gd name="T73" fmla="*/ 690 h 2573"/>
              <a:gd name="T74" fmla="*/ 665 w 2635"/>
              <a:gd name="T75" fmla="*/ 758 h 2573"/>
              <a:gd name="T76" fmla="*/ 727 w 2635"/>
              <a:gd name="T77" fmla="*/ 720 h 2573"/>
              <a:gd name="T78" fmla="*/ 612 w 2635"/>
              <a:gd name="T79" fmla="*/ 505 h 2573"/>
              <a:gd name="T80" fmla="*/ 412 w 2635"/>
              <a:gd name="T81" fmla="*/ 490 h 2573"/>
              <a:gd name="T82" fmla="*/ 420 w 2635"/>
              <a:gd name="T83" fmla="*/ 383 h 25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35"/>
              <a:gd name="T127" fmla="*/ 0 h 2573"/>
              <a:gd name="T128" fmla="*/ 2635 w 2635"/>
              <a:gd name="T129" fmla="*/ 2573 h 25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35" h="2573">
                <a:moveTo>
                  <a:pt x="420" y="383"/>
                </a:moveTo>
                <a:lnTo>
                  <a:pt x="950" y="0"/>
                </a:lnTo>
                <a:lnTo>
                  <a:pt x="1202" y="68"/>
                </a:lnTo>
                <a:lnTo>
                  <a:pt x="1325" y="190"/>
                </a:lnTo>
                <a:lnTo>
                  <a:pt x="1822" y="238"/>
                </a:lnTo>
                <a:lnTo>
                  <a:pt x="1837" y="1510"/>
                </a:lnTo>
                <a:lnTo>
                  <a:pt x="2000" y="1548"/>
                </a:lnTo>
                <a:lnTo>
                  <a:pt x="2075" y="1700"/>
                </a:lnTo>
                <a:lnTo>
                  <a:pt x="2190" y="1648"/>
                </a:lnTo>
                <a:lnTo>
                  <a:pt x="2430" y="1993"/>
                </a:lnTo>
                <a:lnTo>
                  <a:pt x="2635" y="2153"/>
                </a:lnTo>
                <a:lnTo>
                  <a:pt x="2627" y="2290"/>
                </a:lnTo>
                <a:lnTo>
                  <a:pt x="2367" y="2308"/>
                </a:lnTo>
                <a:lnTo>
                  <a:pt x="2252" y="1885"/>
                </a:lnTo>
                <a:lnTo>
                  <a:pt x="1432" y="1470"/>
                </a:lnTo>
                <a:lnTo>
                  <a:pt x="1455" y="1600"/>
                </a:lnTo>
                <a:lnTo>
                  <a:pt x="1270" y="1770"/>
                </a:lnTo>
                <a:lnTo>
                  <a:pt x="1240" y="1708"/>
                </a:lnTo>
                <a:lnTo>
                  <a:pt x="1187" y="1708"/>
                </a:lnTo>
                <a:lnTo>
                  <a:pt x="1040" y="2060"/>
                </a:lnTo>
                <a:lnTo>
                  <a:pt x="582" y="2408"/>
                </a:lnTo>
                <a:lnTo>
                  <a:pt x="130" y="2573"/>
                </a:lnTo>
                <a:lnTo>
                  <a:pt x="0" y="2550"/>
                </a:lnTo>
                <a:lnTo>
                  <a:pt x="520" y="2253"/>
                </a:lnTo>
                <a:lnTo>
                  <a:pt x="582" y="2253"/>
                </a:lnTo>
                <a:lnTo>
                  <a:pt x="772" y="2023"/>
                </a:lnTo>
                <a:lnTo>
                  <a:pt x="857" y="2015"/>
                </a:lnTo>
                <a:lnTo>
                  <a:pt x="987" y="1840"/>
                </a:lnTo>
                <a:lnTo>
                  <a:pt x="942" y="1763"/>
                </a:lnTo>
                <a:lnTo>
                  <a:pt x="665" y="1800"/>
                </a:lnTo>
                <a:lnTo>
                  <a:pt x="475" y="1363"/>
                </a:lnTo>
                <a:lnTo>
                  <a:pt x="582" y="1165"/>
                </a:lnTo>
                <a:lnTo>
                  <a:pt x="757" y="1095"/>
                </a:lnTo>
                <a:lnTo>
                  <a:pt x="695" y="920"/>
                </a:lnTo>
                <a:lnTo>
                  <a:pt x="512" y="1003"/>
                </a:lnTo>
                <a:lnTo>
                  <a:pt x="375" y="750"/>
                </a:lnTo>
                <a:lnTo>
                  <a:pt x="527" y="690"/>
                </a:lnTo>
                <a:lnTo>
                  <a:pt x="665" y="758"/>
                </a:lnTo>
                <a:lnTo>
                  <a:pt x="727" y="720"/>
                </a:lnTo>
                <a:lnTo>
                  <a:pt x="612" y="505"/>
                </a:lnTo>
                <a:lnTo>
                  <a:pt x="412" y="490"/>
                </a:lnTo>
                <a:lnTo>
                  <a:pt x="420" y="383"/>
                </a:lnTo>
                <a:close/>
              </a:path>
            </a:pathLst>
          </a:custGeom>
          <a:solidFill>
            <a:srgbClr val="FF6600"/>
          </a:solidFill>
          <a:ln w="0" cap="flat" cmpd="sng">
            <a:solidFill>
              <a:srgbClr val="000000"/>
            </a:solidFill>
            <a:prstDash val="solid"/>
            <a:round/>
            <a:headEnd type="none" w="med" len="med"/>
            <a:tailEnd type="none" w="med" len="med"/>
          </a:ln>
        </p:spPr>
        <p:txBody>
          <a:bodyPr/>
          <a:lstStyle/>
          <a:p>
            <a:endParaRPr lang="en-US"/>
          </a:p>
        </p:txBody>
      </p:sp>
      <p:sp>
        <p:nvSpPr>
          <p:cNvPr id="250" name="Text Box 119"/>
          <p:cNvSpPr txBox="1">
            <a:spLocks noChangeArrowheads="1"/>
          </p:cNvSpPr>
          <p:nvPr/>
        </p:nvSpPr>
        <p:spPr bwMode="auto">
          <a:xfrm>
            <a:off x="220663" y="4811713"/>
            <a:ext cx="998538" cy="381000"/>
          </a:xfrm>
          <a:prstGeom prst="rect">
            <a:avLst/>
          </a:prstGeom>
          <a:noFill/>
          <a:ln w="9525">
            <a:noFill/>
            <a:miter lim="800000"/>
            <a:headEnd/>
            <a:tailEnd/>
          </a:ln>
        </p:spPr>
        <p:txBody>
          <a:bodyPr>
            <a:spAutoFit/>
          </a:bodyPr>
          <a:lstStyle/>
          <a:p>
            <a:pPr algn="ctr" eaLnBrk="0" hangingPunct="0">
              <a:lnSpc>
                <a:spcPct val="70000"/>
              </a:lnSpc>
              <a:spcBef>
                <a:spcPct val="50000"/>
              </a:spcBef>
            </a:pPr>
            <a:r>
              <a:rPr lang="en-US" sz="1000" b="1" dirty="0">
                <a:latin typeface="Arial Narrow" pitchFamily="34" charset="0"/>
              </a:rPr>
              <a:t>ALASKA</a:t>
            </a:r>
          </a:p>
          <a:p>
            <a:pPr algn="ctr" eaLnBrk="0" hangingPunct="0">
              <a:lnSpc>
                <a:spcPct val="70000"/>
              </a:lnSpc>
              <a:spcBef>
                <a:spcPct val="50000"/>
              </a:spcBef>
            </a:pPr>
            <a:endParaRPr lang="en-US" sz="1000" b="1" dirty="0">
              <a:latin typeface="Arial Narrow" pitchFamily="34" charset="0"/>
            </a:endParaRPr>
          </a:p>
        </p:txBody>
      </p:sp>
      <p:sp>
        <p:nvSpPr>
          <p:cNvPr id="251" name="Rectangle 159"/>
          <p:cNvSpPr>
            <a:spLocks noChangeArrowheads="1"/>
          </p:cNvSpPr>
          <p:nvPr/>
        </p:nvSpPr>
        <p:spPr bwMode="auto">
          <a:xfrm>
            <a:off x="76200" y="4173538"/>
            <a:ext cx="1066800" cy="914400"/>
          </a:xfrm>
          <a:prstGeom prst="rect">
            <a:avLst/>
          </a:prstGeom>
          <a:noFill/>
          <a:ln w="9525">
            <a:solidFill>
              <a:schemeClr val="tx1"/>
            </a:solidFill>
            <a:miter lim="800000"/>
            <a:headEnd/>
            <a:tailEnd/>
          </a:ln>
        </p:spPr>
        <p:txBody>
          <a:bodyPr wrap="none" anchor="ctr"/>
          <a:lstStyle/>
          <a:p>
            <a:endParaRPr lang="en-US"/>
          </a:p>
        </p:txBody>
      </p:sp>
      <p:grpSp>
        <p:nvGrpSpPr>
          <p:cNvPr id="252" name="Group 108"/>
          <p:cNvGrpSpPr>
            <a:grpSpLocks/>
          </p:cNvGrpSpPr>
          <p:nvPr/>
        </p:nvGrpSpPr>
        <p:grpSpPr bwMode="auto">
          <a:xfrm>
            <a:off x="1441450" y="4689475"/>
            <a:ext cx="855663" cy="658813"/>
            <a:chOff x="4062" y="5692"/>
            <a:chExt cx="1443" cy="1110"/>
          </a:xfrm>
          <a:solidFill>
            <a:schemeClr val="bg1">
              <a:lumMod val="85000"/>
            </a:schemeClr>
          </a:solidFill>
        </p:grpSpPr>
        <p:grpSp>
          <p:nvGrpSpPr>
            <p:cNvPr id="253" name="Group 109"/>
            <p:cNvGrpSpPr>
              <a:grpSpLocks/>
            </p:cNvGrpSpPr>
            <p:nvPr/>
          </p:nvGrpSpPr>
          <p:grpSpPr bwMode="auto">
            <a:xfrm>
              <a:off x="4062" y="5692"/>
              <a:ext cx="1443" cy="1110"/>
              <a:chOff x="4062" y="5692"/>
              <a:chExt cx="1443" cy="1110"/>
            </a:xfrm>
            <a:grpFill/>
          </p:grpSpPr>
          <p:sp>
            <p:nvSpPr>
              <p:cNvPr id="255" name="Freeform 110"/>
              <p:cNvSpPr>
                <a:spLocks/>
              </p:cNvSpPr>
              <p:nvPr/>
            </p:nvSpPr>
            <p:spPr bwMode="auto">
              <a:xfrm>
                <a:off x="4062" y="5832"/>
                <a:ext cx="110" cy="160"/>
              </a:xfrm>
              <a:custGeom>
                <a:avLst/>
                <a:gdLst>
                  <a:gd name="T0" fmla="*/ 0 w 110"/>
                  <a:gd name="T1" fmla="*/ 160 h 160"/>
                  <a:gd name="T2" fmla="*/ 0 w 110"/>
                  <a:gd name="T3" fmla="*/ 112 h 160"/>
                  <a:gd name="T4" fmla="*/ 63 w 110"/>
                  <a:gd name="T5" fmla="*/ 0 h 160"/>
                  <a:gd name="T6" fmla="*/ 110 w 110"/>
                  <a:gd name="T7" fmla="*/ 32 h 160"/>
                  <a:gd name="T8" fmla="*/ 58 w 110"/>
                  <a:gd name="T9" fmla="*/ 160 h 160"/>
                  <a:gd name="T10" fmla="*/ 0 w 110"/>
                  <a:gd name="T11" fmla="*/ 160 h 160"/>
                  <a:gd name="T12" fmla="*/ 0 60000 65536"/>
                  <a:gd name="T13" fmla="*/ 0 60000 65536"/>
                  <a:gd name="T14" fmla="*/ 0 60000 65536"/>
                  <a:gd name="T15" fmla="*/ 0 60000 65536"/>
                  <a:gd name="T16" fmla="*/ 0 60000 65536"/>
                  <a:gd name="T17" fmla="*/ 0 60000 65536"/>
                  <a:gd name="T18" fmla="*/ 0 w 110"/>
                  <a:gd name="T19" fmla="*/ 0 h 160"/>
                  <a:gd name="T20" fmla="*/ 110 w 110"/>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10" h="160">
                    <a:moveTo>
                      <a:pt x="0" y="160"/>
                    </a:moveTo>
                    <a:lnTo>
                      <a:pt x="0" y="112"/>
                    </a:lnTo>
                    <a:lnTo>
                      <a:pt x="63" y="0"/>
                    </a:lnTo>
                    <a:lnTo>
                      <a:pt x="110" y="32"/>
                    </a:lnTo>
                    <a:lnTo>
                      <a:pt x="58" y="160"/>
                    </a:lnTo>
                    <a:lnTo>
                      <a:pt x="0" y="160"/>
                    </a:lnTo>
                    <a:close/>
                  </a:path>
                </a:pathLst>
              </a:custGeom>
              <a:grpFill/>
              <a:ln w="12700">
                <a:solidFill>
                  <a:srgbClr val="000000"/>
                </a:solidFill>
                <a:prstDash val="solid"/>
                <a:round/>
                <a:headEnd/>
                <a:tailEnd/>
              </a:ln>
            </p:spPr>
            <p:txBody>
              <a:bodyPr/>
              <a:lstStyle/>
              <a:p>
                <a:endParaRPr lang="en-US"/>
              </a:p>
            </p:txBody>
          </p:sp>
          <p:sp>
            <p:nvSpPr>
              <p:cNvPr id="256" name="Freeform 111"/>
              <p:cNvSpPr>
                <a:spLocks/>
              </p:cNvSpPr>
              <p:nvPr/>
            </p:nvSpPr>
            <p:spPr bwMode="auto">
              <a:xfrm>
                <a:off x="4220" y="5692"/>
                <a:ext cx="207" cy="202"/>
              </a:xfrm>
              <a:custGeom>
                <a:avLst/>
                <a:gdLst>
                  <a:gd name="T0" fmla="*/ 45 w 207"/>
                  <a:gd name="T1" fmla="*/ 22 h 202"/>
                  <a:gd name="T2" fmla="*/ 0 w 207"/>
                  <a:gd name="T3" fmla="*/ 120 h 202"/>
                  <a:gd name="T4" fmla="*/ 80 w 207"/>
                  <a:gd name="T5" fmla="*/ 185 h 202"/>
                  <a:gd name="T6" fmla="*/ 172 w 207"/>
                  <a:gd name="T7" fmla="*/ 202 h 202"/>
                  <a:gd name="T8" fmla="*/ 207 w 207"/>
                  <a:gd name="T9" fmla="*/ 122 h 202"/>
                  <a:gd name="T10" fmla="*/ 185 w 207"/>
                  <a:gd name="T11" fmla="*/ 0 h 202"/>
                  <a:gd name="T12" fmla="*/ 45 w 207"/>
                  <a:gd name="T13" fmla="*/ 22 h 202"/>
                  <a:gd name="T14" fmla="*/ 0 60000 65536"/>
                  <a:gd name="T15" fmla="*/ 0 60000 65536"/>
                  <a:gd name="T16" fmla="*/ 0 60000 65536"/>
                  <a:gd name="T17" fmla="*/ 0 60000 65536"/>
                  <a:gd name="T18" fmla="*/ 0 60000 65536"/>
                  <a:gd name="T19" fmla="*/ 0 60000 65536"/>
                  <a:gd name="T20" fmla="*/ 0 60000 65536"/>
                  <a:gd name="T21" fmla="*/ 0 w 207"/>
                  <a:gd name="T22" fmla="*/ 0 h 202"/>
                  <a:gd name="T23" fmla="*/ 207 w 207"/>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02">
                    <a:moveTo>
                      <a:pt x="45" y="22"/>
                    </a:moveTo>
                    <a:lnTo>
                      <a:pt x="0" y="120"/>
                    </a:lnTo>
                    <a:lnTo>
                      <a:pt x="80" y="185"/>
                    </a:lnTo>
                    <a:lnTo>
                      <a:pt x="172" y="202"/>
                    </a:lnTo>
                    <a:lnTo>
                      <a:pt x="207" y="122"/>
                    </a:lnTo>
                    <a:lnTo>
                      <a:pt x="185" y="0"/>
                    </a:lnTo>
                    <a:lnTo>
                      <a:pt x="45" y="22"/>
                    </a:lnTo>
                    <a:close/>
                  </a:path>
                </a:pathLst>
              </a:custGeom>
              <a:grpFill/>
              <a:ln w="12700">
                <a:solidFill>
                  <a:srgbClr val="000000"/>
                </a:solidFill>
                <a:prstDash val="solid"/>
                <a:round/>
                <a:headEnd/>
                <a:tailEnd/>
              </a:ln>
            </p:spPr>
            <p:txBody>
              <a:bodyPr/>
              <a:lstStyle/>
              <a:p>
                <a:endParaRPr lang="en-US"/>
              </a:p>
            </p:txBody>
          </p:sp>
          <p:sp>
            <p:nvSpPr>
              <p:cNvPr id="257" name="Freeform 112"/>
              <p:cNvSpPr>
                <a:spLocks/>
              </p:cNvSpPr>
              <p:nvPr/>
            </p:nvSpPr>
            <p:spPr bwMode="auto">
              <a:xfrm>
                <a:off x="4415" y="5832"/>
                <a:ext cx="307" cy="227"/>
              </a:xfrm>
              <a:custGeom>
                <a:avLst/>
                <a:gdLst>
                  <a:gd name="T0" fmla="*/ 0 w 307"/>
                  <a:gd name="T1" fmla="*/ 80 h 227"/>
                  <a:gd name="T2" fmla="*/ 210 w 307"/>
                  <a:gd name="T3" fmla="*/ 0 h 227"/>
                  <a:gd name="T4" fmla="*/ 250 w 307"/>
                  <a:gd name="T5" fmla="*/ 97 h 227"/>
                  <a:gd name="T6" fmla="*/ 290 w 307"/>
                  <a:gd name="T7" fmla="*/ 120 h 227"/>
                  <a:gd name="T8" fmla="*/ 307 w 307"/>
                  <a:gd name="T9" fmla="*/ 200 h 227"/>
                  <a:gd name="T10" fmla="*/ 202 w 307"/>
                  <a:gd name="T11" fmla="*/ 212 h 227"/>
                  <a:gd name="T12" fmla="*/ 127 w 307"/>
                  <a:gd name="T13" fmla="*/ 227 h 227"/>
                  <a:gd name="T14" fmla="*/ 0 w 307"/>
                  <a:gd name="T15" fmla="*/ 80 h 227"/>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227"/>
                  <a:gd name="T26" fmla="*/ 307 w 307"/>
                  <a:gd name="T27" fmla="*/ 227 h 2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227">
                    <a:moveTo>
                      <a:pt x="0" y="80"/>
                    </a:moveTo>
                    <a:lnTo>
                      <a:pt x="210" y="0"/>
                    </a:lnTo>
                    <a:lnTo>
                      <a:pt x="250" y="97"/>
                    </a:lnTo>
                    <a:lnTo>
                      <a:pt x="290" y="120"/>
                    </a:lnTo>
                    <a:lnTo>
                      <a:pt x="307" y="200"/>
                    </a:lnTo>
                    <a:lnTo>
                      <a:pt x="202" y="212"/>
                    </a:lnTo>
                    <a:lnTo>
                      <a:pt x="127" y="227"/>
                    </a:lnTo>
                    <a:lnTo>
                      <a:pt x="0" y="80"/>
                    </a:lnTo>
                    <a:close/>
                  </a:path>
                </a:pathLst>
              </a:custGeom>
              <a:grpFill/>
              <a:ln w="12700">
                <a:solidFill>
                  <a:srgbClr val="000000"/>
                </a:solidFill>
                <a:prstDash val="solid"/>
                <a:round/>
                <a:headEnd/>
                <a:tailEnd/>
              </a:ln>
            </p:spPr>
            <p:txBody>
              <a:bodyPr/>
              <a:lstStyle/>
              <a:p>
                <a:endParaRPr lang="en-US"/>
              </a:p>
            </p:txBody>
          </p:sp>
          <p:sp>
            <p:nvSpPr>
              <p:cNvPr id="258" name="Freeform 113"/>
              <p:cNvSpPr>
                <a:spLocks/>
              </p:cNvSpPr>
              <p:nvPr/>
            </p:nvSpPr>
            <p:spPr bwMode="auto">
              <a:xfrm>
                <a:off x="4732" y="6004"/>
                <a:ext cx="245" cy="120"/>
              </a:xfrm>
              <a:custGeom>
                <a:avLst/>
                <a:gdLst>
                  <a:gd name="T0" fmla="*/ 38 w 245"/>
                  <a:gd name="T1" fmla="*/ 5 h 120"/>
                  <a:gd name="T2" fmla="*/ 0 w 245"/>
                  <a:gd name="T3" fmla="*/ 113 h 120"/>
                  <a:gd name="T4" fmla="*/ 65 w 245"/>
                  <a:gd name="T5" fmla="*/ 120 h 120"/>
                  <a:gd name="T6" fmla="*/ 105 w 245"/>
                  <a:gd name="T7" fmla="*/ 95 h 120"/>
                  <a:gd name="T8" fmla="*/ 180 w 245"/>
                  <a:gd name="T9" fmla="*/ 98 h 120"/>
                  <a:gd name="T10" fmla="*/ 245 w 245"/>
                  <a:gd name="T11" fmla="*/ 50 h 120"/>
                  <a:gd name="T12" fmla="*/ 203 w 245"/>
                  <a:gd name="T13" fmla="*/ 33 h 120"/>
                  <a:gd name="T14" fmla="*/ 170 w 245"/>
                  <a:gd name="T15" fmla="*/ 0 h 120"/>
                  <a:gd name="T16" fmla="*/ 38 w 245"/>
                  <a:gd name="T17" fmla="*/ 5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20"/>
                  <a:gd name="T29" fmla="*/ 245 w 245"/>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20">
                    <a:moveTo>
                      <a:pt x="38" y="5"/>
                    </a:moveTo>
                    <a:lnTo>
                      <a:pt x="0" y="113"/>
                    </a:lnTo>
                    <a:lnTo>
                      <a:pt x="65" y="120"/>
                    </a:lnTo>
                    <a:lnTo>
                      <a:pt x="105" y="95"/>
                    </a:lnTo>
                    <a:lnTo>
                      <a:pt x="180" y="98"/>
                    </a:lnTo>
                    <a:lnTo>
                      <a:pt x="245" y="50"/>
                    </a:lnTo>
                    <a:lnTo>
                      <a:pt x="203" y="33"/>
                    </a:lnTo>
                    <a:lnTo>
                      <a:pt x="170" y="0"/>
                    </a:lnTo>
                    <a:lnTo>
                      <a:pt x="38" y="5"/>
                    </a:lnTo>
                    <a:close/>
                  </a:path>
                </a:pathLst>
              </a:custGeom>
              <a:grpFill/>
              <a:ln w="12700">
                <a:solidFill>
                  <a:srgbClr val="000000"/>
                </a:solidFill>
                <a:prstDash val="solid"/>
                <a:round/>
                <a:headEnd/>
                <a:tailEnd/>
              </a:ln>
            </p:spPr>
            <p:txBody>
              <a:bodyPr/>
              <a:lstStyle/>
              <a:p>
                <a:endParaRPr lang="en-US"/>
              </a:p>
            </p:txBody>
          </p:sp>
          <p:sp>
            <p:nvSpPr>
              <p:cNvPr id="259" name="Freeform 114"/>
              <p:cNvSpPr>
                <a:spLocks/>
              </p:cNvSpPr>
              <p:nvPr/>
            </p:nvSpPr>
            <p:spPr bwMode="auto">
              <a:xfrm>
                <a:off x="4805" y="6174"/>
                <a:ext cx="100" cy="88"/>
              </a:xfrm>
              <a:custGeom>
                <a:avLst/>
                <a:gdLst>
                  <a:gd name="T0" fmla="*/ 87 w 100"/>
                  <a:gd name="T1" fmla="*/ 0 h 88"/>
                  <a:gd name="T2" fmla="*/ 0 w 100"/>
                  <a:gd name="T3" fmla="*/ 8 h 88"/>
                  <a:gd name="T4" fmla="*/ 15 w 100"/>
                  <a:gd name="T5" fmla="*/ 88 h 88"/>
                  <a:gd name="T6" fmla="*/ 100 w 100"/>
                  <a:gd name="T7" fmla="*/ 68 h 88"/>
                  <a:gd name="T8" fmla="*/ 87 w 100"/>
                  <a:gd name="T9" fmla="*/ 0 h 88"/>
                  <a:gd name="T10" fmla="*/ 0 60000 65536"/>
                  <a:gd name="T11" fmla="*/ 0 60000 65536"/>
                  <a:gd name="T12" fmla="*/ 0 60000 65536"/>
                  <a:gd name="T13" fmla="*/ 0 60000 65536"/>
                  <a:gd name="T14" fmla="*/ 0 60000 65536"/>
                  <a:gd name="T15" fmla="*/ 0 w 100"/>
                  <a:gd name="T16" fmla="*/ 0 h 88"/>
                  <a:gd name="T17" fmla="*/ 100 w 100"/>
                  <a:gd name="T18" fmla="*/ 88 h 88"/>
                </a:gdLst>
                <a:ahLst/>
                <a:cxnLst>
                  <a:cxn ang="T10">
                    <a:pos x="T0" y="T1"/>
                  </a:cxn>
                  <a:cxn ang="T11">
                    <a:pos x="T2" y="T3"/>
                  </a:cxn>
                  <a:cxn ang="T12">
                    <a:pos x="T4" y="T5"/>
                  </a:cxn>
                  <a:cxn ang="T13">
                    <a:pos x="T6" y="T7"/>
                  </a:cxn>
                  <a:cxn ang="T14">
                    <a:pos x="T8" y="T9"/>
                  </a:cxn>
                </a:cxnLst>
                <a:rect l="T15" t="T16" r="T17" b="T18"/>
                <a:pathLst>
                  <a:path w="100" h="88">
                    <a:moveTo>
                      <a:pt x="87" y="0"/>
                    </a:moveTo>
                    <a:lnTo>
                      <a:pt x="0" y="8"/>
                    </a:lnTo>
                    <a:lnTo>
                      <a:pt x="15" y="88"/>
                    </a:lnTo>
                    <a:lnTo>
                      <a:pt x="100" y="68"/>
                    </a:lnTo>
                    <a:lnTo>
                      <a:pt x="87" y="0"/>
                    </a:lnTo>
                    <a:close/>
                  </a:path>
                </a:pathLst>
              </a:custGeom>
              <a:grpFill/>
              <a:ln w="12700">
                <a:solidFill>
                  <a:srgbClr val="000000"/>
                </a:solidFill>
                <a:prstDash val="solid"/>
                <a:round/>
                <a:headEnd/>
                <a:tailEnd/>
              </a:ln>
            </p:spPr>
            <p:txBody>
              <a:bodyPr/>
              <a:lstStyle/>
              <a:p>
                <a:endParaRPr lang="en-US"/>
              </a:p>
            </p:txBody>
          </p:sp>
          <p:sp>
            <p:nvSpPr>
              <p:cNvPr id="260" name="Freeform 115"/>
              <p:cNvSpPr>
                <a:spLocks/>
              </p:cNvSpPr>
              <p:nvPr/>
            </p:nvSpPr>
            <p:spPr bwMode="auto">
              <a:xfrm>
                <a:off x="4915" y="6269"/>
                <a:ext cx="67" cy="85"/>
              </a:xfrm>
              <a:custGeom>
                <a:avLst/>
                <a:gdLst>
                  <a:gd name="T0" fmla="*/ 0 w 67"/>
                  <a:gd name="T1" fmla="*/ 33 h 85"/>
                  <a:gd name="T2" fmla="*/ 67 w 67"/>
                  <a:gd name="T3" fmla="*/ 0 h 85"/>
                  <a:gd name="T4" fmla="*/ 67 w 67"/>
                  <a:gd name="T5" fmla="*/ 75 h 85"/>
                  <a:gd name="T6" fmla="*/ 22 w 67"/>
                  <a:gd name="T7" fmla="*/ 85 h 85"/>
                  <a:gd name="T8" fmla="*/ 0 w 67"/>
                  <a:gd name="T9" fmla="*/ 33 h 85"/>
                  <a:gd name="T10" fmla="*/ 0 60000 65536"/>
                  <a:gd name="T11" fmla="*/ 0 60000 65536"/>
                  <a:gd name="T12" fmla="*/ 0 60000 65536"/>
                  <a:gd name="T13" fmla="*/ 0 60000 65536"/>
                  <a:gd name="T14" fmla="*/ 0 60000 65536"/>
                  <a:gd name="T15" fmla="*/ 0 w 67"/>
                  <a:gd name="T16" fmla="*/ 0 h 85"/>
                  <a:gd name="T17" fmla="*/ 67 w 67"/>
                  <a:gd name="T18" fmla="*/ 85 h 85"/>
                </a:gdLst>
                <a:ahLst/>
                <a:cxnLst>
                  <a:cxn ang="T10">
                    <a:pos x="T0" y="T1"/>
                  </a:cxn>
                  <a:cxn ang="T11">
                    <a:pos x="T2" y="T3"/>
                  </a:cxn>
                  <a:cxn ang="T12">
                    <a:pos x="T4" y="T5"/>
                  </a:cxn>
                  <a:cxn ang="T13">
                    <a:pos x="T6" y="T7"/>
                  </a:cxn>
                  <a:cxn ang="T14">
                    <a:pos x="T8" y="T9"/>
                  </a:cxn>
                </a:cxnLst>
                <a:rect l="T15" t="T16" r="T17" b="T18"/>
                <a:pathLst>
                  <a:path w="67" h="85">
                    <a:moveTo>
                      <a:pt x="0" y="33"/>
                    </a:moveTo>
                    <a:lnTo>
                      <a:pt x="67" y="0"/>
                    </a:lnTo>
                    <a:lnTo>
                      <a:pt x="67" y="75"/>
                    </a:lnTo>
                    <a:lnTo>
                      <a:pt x="22" y="85"/>
                    </a:lnTo>
                    <a:lnTo>
                      <a:pt x="0" y="33"/>
                    </a:lnTo>
                    <a:close/>
                  </a:path>
                </a:pathLst>
              </a:custGeom>
              <a:grpFill/>
              <a:ln w="12700">
                <a:solidFill>
                  <a:srgbClr val="000000"/>
                </a:solidFill>
                <a:prstDash val="solid"/>
                <a:round/>
                <a:headEnd/>
                <a:tailEnd/>
              </a:ln>
            </p:spPr>
            <p:txBody>
              <a:bodyPr/>
              <a:lstStyle/>
              <a:p>
                <a:endParaRPr lang="en-US"/>
              </a:p>
            </p:txBody>
          </p:sp>
          <p:sp>
            <p:nvSpPr>
              <p:cNvPr id="261" name="Freeform 116"/>
              <p:cNvSpPr>
                <a:spLocks/>
              </p:cNvSpPr>
              <p:nvPr/>
            </p:nvSpPr>
            <p:spPr bwMode="auto">
              <a:xfrm>
                <a:off x="5087" y="6309"/>
                <a:ext cx="418" cy="493"/>
              </a:xfrm>
              <a:custGeom>
                <a:avLst/>
                <a:gdLst>
                  <a:gd name="T0" fmla="*/ 70 w 418"/>
                  <a:gd name="T1" fmla="*/ 0 h 493"/>
                  <a:gd name="T2" fmla="*/ 0 w 418"/>
                  <a:gd name="T3" fmla="*/ 188 h 493"/>
                  <a:gd name="T4" fmla="*/ 50 w 418"/>
                  <a:gd name="T5" fmla="*/ 280 h 493"/>
                  <a:gd name="T6" fmla="*/ 50 w 418"/>
                  <a:gd name="T7" fmla="*/ 448 h 493"/>
                  <a:gd name="T8" fmla="*/ 150 w 418"/>
                  <a:gd name="T9" fmla="*/ 493 h 493"/>
                  <a:gd name="T10" fmla="*/ 195 w 418"/>
                  <a:gd name="T11" fmla="*/ 395 h 493"/>
                  <a:gd name="T12" fmla="*/ 323 w 418"/>
                  <a:gd name="T13" fmla="*/ 373 h 493"/>
                  <a:gd name="T14" fmla="*/ 418 w 418"/>
                  <a:gd name="T15" fmla="*/ 265 h 493"/>
                  <a:gd name="T16" fmla="*/ 318 w 418"/>
                  <a:gd name="T17" fmla="*/ 98 h 493"/>
                  <a:gd name="T18" fmla="*/ 70 w 418"/>
                  <a:gd name="T19" fmla="*/ 0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493"/>
                  <a:gd name="T32" fmla="*/ 418 w 418"/>
                  <a:gd name="T33" fmla="*/ 493 h 4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493">
                    <a:moveTo>
                      <a:pt x="70" y="0"/>
                    </a:moveTo>
                    <a:lnTo>
                      <a:pt x="0" y="188"/>
                    </a:lnTo>
                    <a:lnTo>
                      <a:pt x="50" y="280"/>
                    </a:lnTo>
                    <a:lnTo>
                      <a:pt x="50" y="448"/>
                    </a:lnTo>
                    <a:lnTo>
                      <a:pt x="150" y="493"/>
                    </a:lnTo>
                    <a:lnTo>
                      <a:pt x="195" y="395"/>
                    </a:lnTo>
                    <a:lnTo>
                      <a:pt x="323" y="373"/>
                    </a:lnTo>
                    <a:lnTo>
                      <a:pt x="418" y="265"/>
                    </a:lnTo>
                    <a:lnTo>
                      <a:pt x="318" y="98"/>
                    </a:lnTo>
                    <a:lnTo>
                      <a:pt x="70" y="0"/>
                    </a:lnTo>
                    <a:close/>
                  </a:path>
                </a:pathLst>
              </a:custGeom>
              <a:grpFill/>
              <a:ln w="12700">
                <a:solidFill>
                  <a:srgbClr val="000000"/>
                </a:solidFill>
                <a:prstDash val="solid"/>
                <a:round/>
                <a:headEnd/>
                <a:tailEnd/>
              </a:ln>
            </p:spPr>
            <p:txBody>
              <a:bodyPr/>
              <a:lstStyle/>
              <a:p>
                <a:endParaRPr lang="en-US"/>
              </a:p>
            </p:txBody>
          </p:sp>
        </p:grpSp>
        <p:sp>
          <p:nvSpPr>
            <p:cNvPr id="254" name="Freeform 117"/>
            <p:cNvSpPr>
              <a:spLocks/>
            </p:cNvSpPr>
            <p:nvPr/>
          </p:nvSpPr>
          <p:spPr bwMode="auto">
            <a:xfrm>
              <a:off x="4940" y="6079"/>
              <a:ext cx="230" cy="193"/>
            </a:xfrm>
            <a:custGeom>
              <a:avLst/>
              <a:gdLst>
                <a:gd name="T0" fmla="*/ 47 w 230"/>
                <a:gd name="T1" fmla="*/ 0 h 193"/>
                <a:gd name="T2" fmla="*/ 0 w 230"/>
                <a:gd name="T3" fmla="*/ 58 h 193"/>
                <a:gd name="T4" fmla="*/ 20 w 230"/>
                <a:gd name="T5" fmla="*/ 103 h 193"/>
                <a:gd name="T6" fmla="*/ 62 w 230"/>
                <a:gd name="T7" fmla="*/ 118 h 193"/>
                <a:gd name="T8" fmla="*/ 107 w 230"/>
                <a:gd name="T9" fmla="*/ 193 h 193"/>
                <a:gd name="T10" fmla="*/ 227 w 230"/>
                <a:gd name="T11" fmla="*/ 163 h 193"/>
                <a:gd name="T12" fmla="*/ 230 w 230"/>
                <a:gd name="T13" fmla="*/ 83 h 193"/>
                <a:gd name="T14" fmla="*/ 142 w 230"/>
                <a:gd name="T15" fmla="*/ 15 h 193"/>
                <a:gd name="T16" fmla="*/ 47 w 230"/>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93"/>
                <a:gd name="T29" fmla="*/ 230 w 230"/>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93">
                  <a:moveTo>
                    <a:pt x="47" y="0"/>
                  </a:moveTo>
                  <a:lnTo>
                    <a:pt x="0" y="58"/>
                  </a:lnTo>
                  <a:lnTo>
                    <a:pt x="20" y="103"/>
                  </a:lnTo>
                  <a:lnTo>
                    <a:pt x="62" y="118"/>
                  </a:lnTo>
                  <a:lnTo>
                    <a:pt x="107" y="193"/>
                  </a:lnTo>
                  <a:lnTo>
                    <a:pt x="227" y="163"/>
                  </a:lnTo>
                  <a:lnTo>
                    <a:pt x="230" y="83"/>
                  </a:lnTo>
                  <a:lnTo>
                    <a:pt x="142" y="15"/>
                  </a:lnTo>
                  <a:lnTo>
                    <a:pt x="47" y="0"/>
                  </a:lnTo>
                  <a:close/>
                </a:path>
              </a:pathLst>
            </a:custGeom>
            <a:grpFill/>
            <a:ln w="12700">
              <a:solidFill>
                <a:srgbClr val="000000"/>
              </a:solidFill>
              <a:prstDash val="solid"/>
              <a:round/>
              <a:headEnd/>
              <a:tailEnd/>
            </a:ln>
          </p:spPr>
          <p:txBody>
            <a:bodyPr/>
            <a:lstStyle/>
            <a:p>
              <a:endParaRPr lang="en-US"/>
            </a:p>
          </p:txBody>
        </p:sp>
      </p:grpSp>
      <p:sp>
        <p:nvSpPr>
          <p:cNvPr id="262" name="Text Box 118"/>
          <p:cNvSpPr txBox="1">
            <a:spLocks noChangeArrowheads="1"/>
          </p:cNvSpPr>
          <p:nvPr/>
        </p:nvSpPr>
        <p:spPr bwMode="auto">
          <a:xfrm>
            <a:off x="1066800" y="4994275"/>
            <a:ext cx="998538" cy="427038"/>
          </a:xfrm>
          <a:prstGeom prst="rect">
            <a:avLst/>
          </a:prstGeom>
          <a:noFill/>
          <a:ln w="9525">
            <a:noFill/>
            <a:miter lim="800000"/>
            <a:headEnd/>
            <a:tailEnd/>
          </a:ln>
        </p:spPr>
        <p:txBody>
          <a:bodyPr>
            <a:spAutoFit/>
          </a:bodyPr>
          <a:lstStyle/>
          <a:p>
            <a:pPr algn="ctr" eaLnBrk="0" hangingPunct="0">
              <a:spcBef>
                <a:spcPct val="50000"/>
              </a:spcBef>
            </a:pPr>
            <a:r>
              <a:rPr lang="en-US" sz="1000" b="1" dirty="0">
                <a:latin typeface="Arial Narrow" pitchFamily="34" charset="0"/>
              </a:rPr>
              <a:t>HAWAII</a:t>
            </a:r>
          </a:p>
          <a:p>
            <a:pPr algn="ctr" eaLnBrk="0" hangingPunct="0">
              <a:lnSpc>
                <a:spcPct val="70000"/>
              </a:lnSpc>
              <a:spcBef>
                <a:spcPct val="50000"/>
              </a:spcBef>
            </a:pPr>
            <a:endParaRPr lang="en-US" sz="1000" b="1" dirty="0">
              <a:latin typeface="Arial Narrow" pitchFamily="34" charset="0"/>
            </a:endParaRPr>
          </a:p>
        </p:txBody>
      </p:sp>
      <p:sp>
        <p:nvSpPr>
          <p:cNvPr id="263" name="Rectangle 161"/>
          <p:cNvSpPr>
            <a:spLocks noChangeArrowheads="1"/>
          </p:cNvSpPr>
          <p:nvPr/>
        </p:nvSpPr>
        <p:spPr bwMode="auto">
          <a:xfrm>
            <a:off x="1230313" y="4554538"/>
            <a:ext cx="1219200" cy="914400"/>
          </a:xfrm>
          <a:prstGeom prst="rect">
            <a:avLst/>
          </a:prstGeom>
          <a:noFill/>
          <a:ln w="9525">
            <a:solidFill>
              <a:schemeClr val="tx1"/>
            </a:solidFill>
            <a:miter lim="800000"/>
            <a:headEnd/>
            <a:tailEnd/>
          </a:ln>
        </p:spPr>
        <p:txBody>
          <a:bodyPr wrap="none" anchor="ctr"/>
          <a:lstStyle/>
          <a:p>
            <a:endParaRPr lang="en-US"/>
          </a:p>
        </p:txBody>
      </p:sp>
      <p:sp>
        <p:nvSpPr>
          <p:cNvPr id="264" name="Text Box 164"/>
          <p:cNvSpPr txBox="1">
            <a:spLocks noChangeArrowheads="1"/>
          </p:cNvSpPr>
          <p:nvPr/>
        </p:nvSpPr>
        <p:spPr bwMode="auto">
          <a:xfrm>
            <a:off x="1580753" y="272118"/>
            <a:ext cx="5941219" cy="523220"/>
          </a:xfrm>
          <a:prstGeom prst="rect">
            <a:avLst/>
          </a:prstGeom>
          <a:noFill/>
          <a:ln w="12700">
            <a:noFill/>
            <a:miter lim="800000"/>
            <a:headEnd type="none" w="sm" len="sm"/>
            <a:tailEnd type="none" w="sm" len="sm"/>
          </a:ln>
        </p:spPr>
        <p:txBody>
          <a:bodyPr wrap="square">
            <a:spAutoFit/>
          </a:bodyPr>
          <a:lstStyle/>
          <a:p>
            <a:pPr algn="ctr"/>
            <a:r>
              <a:rPr lang="en-US" sz="2800" b="1" dirty="0" smtClean="0"/>
              <a:t>2016 Adult Smoking Prevalence</a:t>
            </a:r>
            <a:endParaRPr lang="en-US" sz="2800" b="1" dirty="0"/>
          </a:p>
        </p:txBody>
      </p:sp>
      <p:sp>
        <p:nvSpPr>
          <p:cNvPr id="265" name="Text Box 181"/>
          <p:cNvSpPr txBox="1">
            <a:spLocks noChangeArrowheads="1"/>
          </p:cNvSpPr>
          <p:nvPr/>
        </p:nvSpPr>
        <p:spPr bwMode="auto">
          <a:xfrm>
            <a:off x="390359" y="5572308"/>
            <a:ext cx="1281279" cy="315689"/>
          </a:xfrm>
          <a:prstGeom prst="rect">
            <a:avLst/>
          </a:prstGeom>
          <a:noFill/>
          <a:ln w="9525">
            <a:noFill/>
            <a:miter lim="800000"/>
            <a:headEnd/>
            <a:tailEnd/>
          </a:ln>
        </p:spPr>
        <p:txBody>
          <a:bodyPr wrap="square" lIns="99276" tIns="49638" rIns="99276" bIns="49638">
            <a:spAutoFit/>
          </a:bodyPr>
          <a:lstStyle/>
          <a:p>
            <a:pPr defTabSz="992188" eaLnBrk="0" hangingPunct="0"/>
            <a:r>
              <a:rPr lang="en-US" sz="1400" b="1" dirty="0" smtClean="0"/>
              <a:t>8.8% - 13.7%</a:t>
            </a:r>
          </a:p>
        </p:txBody>
      </p:sp>
      <p:sp>
        <p:nvSpPr>
          <p:cNvPr id="266" name="Text Box 182"/>
          <p:cNvSpPr txBox="1">
            <a:spLocks noChangeArrowheads="1"/>
          </p:cNvSpPr>
          <p:nvPr/>
        </p:nvSpPr>
        <p:spPr bwMode="auto">
          <a:xfrm>
            <a:off x="2071198" y="5562600"/>
            <a:ext cx="1504951" cy="315689"/>
          </a:xfrm>
          <a:prstGeom prst="rect">
            <a:avLst/>
          </a:prstGeom>
          <a:noFill/>
          <a:ln w="9525">
            <a:noFill/>
            <a:miter lim="800000"/>
            <a:headEnd/>
            <a:tailEnd/>
          </a:ln>
        </p:spPr>
        <p:txBody>
          <a:bodyPr wrap="square" lIns="99276" tIns="49638" rIns="99276" bIns="49638">
            <a:spAutoFit/>
          </a:bodyPr>
          <a:lstStyle/>
          <a:p>
            <a:pPr defTabSz="992188" eaLnBrk="0" hangingPunct="0"/>
            <a:r>
              <a:rPr lang="en-US" sz="1400" b="1" dirty="0" smtClean="0"/>
              <a:t>16.2% - 18.5%</a:t>
            </a:r>
            <a:endParaRPr lang="en-US" sz="1400" b="1" dirty="0"/>
          </a:p>
        </p:txBody>
      </p:sp>
      <p:sp>
        <p:nvSpPr>
          <p:cNvPr id="267" name="Rectangle 183"/>
          <p:cNvSpPr>
            <a:spLocks noChangeArrowheads="1"/>
          </p:cNvSpPr>
          <p:nvPr/>
        </p:nvSpPr>
        <p:spPr bwMode="auto">
          <a:xfrm>
            <a:off x="152400" y="5593739"/>
            <a:ext cx="228600" cy="228600"/>
          </a:xfrm>
          <a:prstGeom prst="rect">
            <a:avLst/>
          </a:prstGeom>
          <a:solidFill>
            <a:schemeClr val="bg1">
              <a:lumMod val="85000"/>
            </a:schemeClr>
          </a:solidFill>
          <a:ln w="9525">
            <a:solidFill>
              <a:schemeClr val="tx1"/>
            </a:solidFill>
            <a:miter lim="800000"/>
            <a:headEnd/>
            <a:tailEnd/>
          </a:ln>
        </p:spPr>
        <p:txBody>
          <a:bodyPr wrap="none" anchor="ctr"/>
          <a:lstStyle/>
          <a:p>
            <a:endParaRPr lang="en-US"/>
          </a:p>
        </p:txBody>
      </p:sp>
      <p:sp>
        <p:nvSpPr>
          <p:cNvPr id="268" name="Rectangle 184"/>
          <p:cNvSpPr>
            <a:spLocks noChangeArrowheads="1"/>
          </p:cNvSpPr>
          <p:nvPr/>
        </p:nvSpPr>
        <p:spPr bwMode="auto">
          <a:xfrm>
            <a:off x="152400" y="5974739"/>
            <a:ext cx="228600" cy="228600"/>
          </a:xfrm>
          <a:prstGeom prst="rect">
            <a:avLst/>
          </a:prstGeom>
          <a:solidFill>
            <a:srgbClr val="FFFC8C"/>
          </a:solidFill>
          <a:ln w="9525">
            <a:solidFill>
              <a:schemeClr val="tx1"/>
            </a:solidFill>
            <a:miter lim="800000"/>
            <a:headEnd/>
            <a:tailEnd/>
          </a:ln>
        </p:spPr>
        <p:txBody>
          <a:bodyPr wrap="none" anchor="ctr"/>
          <a:lstStyle/>
          <a:p>
            <a:endParaRPr lang="en-US">
              <a:solidFill>
                <a:srgbClr val="DB2C1F"/>
              </a:solidFill>
            </a:endParaRPr>
          </a:p>
        </p:txBody>
      </p:sp>
      <p:sp>
        <p:nvSpPr>
          <p:cNvPr id="269" name="Rectangle 186"/>
          <p:cNvSpPr>
            <a:spLocks noChangeArrowheads="1"/>
          </p:cNvSpPr>
          <p:nvPr/>
        </p:nvSpPr>
        <p:spPr bwMode="auto">
          <a:xfrm>
            <a:off x="1835150" y="5974739"/>
            <a:ext cx="228600" cy="2286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270" name="Text Box 187"/>
          <p:cNvSpPr txBox="1">
            <a:spLocks noChangeArrowheads="1"/>
          </p:cNvSpPr>
          <p:nvPr/>
        </p:nvSpPr>
        <p:spPr bwMode="auto">
          <a:xfrm>
            <a:off x="2098466" y="5945834"/>
            <a:ext cx="1504950" cy="315689"/>
          </a:xfrm>
          <a:prstGeom prst="rect">
            <a:avLst/>
          </a:prstGeom>
          <a:noFill/>
          <a:ln w="9525">
            <a:noFill/>
            <a:miter lim="800000"/>
            <a:headEnd/>
            <a:tailEnd/>
          </a:ln>
        </p:spPr>
        <p:txBody>
          <a:bodyPr wrap="square" lIns="99276" tIns="49638" rIns="99276" bIns="49638">
            <a:spAutoFit/>
          </a:bodyPr>
          <a:lstStyle/>
          <a:p>
            <a:pPr defTabSz="992188" eaLnBrk="0" hangingPunct="0"/>
            <a:r>
              <a:rPr lang="en-US" sz="1400" b="1" dirty="0" smtClean="0"/>
              <a:t>19.0% - 22.8%</a:t>
            </a:r>
            <a:endParaRPr lang="en-US" sz="1400" b="1" dirty="0"/>
          </a:p>
        </p:txBody>
      </p:sp>
      <p:sp>
        <p:nvSpPr>
          <p:cNvPr id="271" name="TextBox 270"/>
          <p:cNvSpPr txBox="1"/>
          <p:nvPr/>
        </p:nvSpPr>
        <p:spPr>
          <a:xfrm>
            <a:off x="95250" y="6314802"/>
            <a:ext cx="6450013" cy="276999"/>
          </a:xfrm>
          <a:prstGeom prst="rect">
            <a:avLst/>
          </a:prstGeom>
          <a:noFill/>
        </p:spPr>
        <p:txBody>
          <a:bodyPr wrap="square" rtlCol="0">
            <a:spAutoFit/>
          </a:bodyPr>
          <a:lstStyle/>
          <a:p>
            <a:r>
              <a:rPr lang="en-US" sz="1200" dirty="0" smtClean="0"/>
              <a:t>Source: Centers </a:t>
            </a:r>
            <a:r>
              <a:rPr lang="en-US" sz="1200" dirty="0"/>
              <a:t>for Disease Control and </a:t>
            </a:r>
            <a:r>
              <a:rPr lang="en-US" sz="1200" dirty="0" smtClean="0"/>
              <a:t>Prevention, 2016 BRFSS online data.  </a:t>
            </a:r>
            <a:endParaRPr lang="en-US" sz="1200" dirty="0"/>
          </a:p>
        </p:txBody>
      </p:sp>
      <p:sp>
        <p:nvSpPr>
          <p:cNvPr id="272" name="Text Box 181"/>
          <p:cNvSpPr txBox="1">
            <a:spLocks noChangeArrowheads="1"/>
          </p:cNvSpPr>
          <p:nvPr/>
        </p:nvSpPr>
        <p:spPr bwMode="auto">
          <a:xfrm>
            <a:off x="350567" y="5945835"/>
            <a:ext cx="1412902" cy="315689"/>
          </a:xfrm>
          <a:prstGeom prst="rect">
            <a:avLst/>
          </a:prstGeom>
          <a:noFill/>
          <a:ln w="9525">
            <a:noFill/>
            <a:miter lim="800000"/>
            <a:headEnd/>
            <a:tailEnd/>
          </a:ln>
        </p:spPr>
        <p:txBody>
          <a:bodyPr wrap="square" lIns="99276" tIns="49638" rIns="99276" bIns="49638">
            <a:spAutoFit/>
          </a:bodyPr>
          <a:lstStyle/>
          <a:p>
            <a:pPr defTabSz="992188" eaLnBrk="0" hangingPunct="0"/>
            <a:r>
              <a:rPr lang="en-US" sz="1400" b="1" dirty="0" smtClean="0"/>
              <a:t>14.0% - 15.8%</a:t>
            </a:r>
          </a:p>
        </p:txBody>
      </p:sp>
      <p:sp>
        <p:nvSpPr>
          <p:cNvPr id="273" name="Text Box 187"/>
          <p:cNvSpPr txBox="1">
            <a:spLocks noChangeArrowheads="1"/>
          </p:cNvSpPr>
          <p:nvPr/>
        </p:nvSpPr>
        <p:spPr bwMode="auto">
          <a:xfrm>
            <a:off x="3782585" y="5927219"/>
            <a:ext cx="1747838" cy="315689"/>
          </a:xfrm>
          <a:prstGeom prst="rect">
            <a:avLst/>
          </a:prstGeom>
          <a:noFill/>
          <a:ln w="9525">
            <a:noFill/>
            <a:miter lim="800000"/>
            <a:headEnd/>
            <a:tailEnd/>
          </a:ln>
        </p:spPr>
        <p:txBody>
          <a:bodyPr wrap="square" lIns="99276" tIns="49638" rIns="99276" bIns="49638">
            <a:spAutoFit/>
          </a:bodyPr>
          <a:lstStyle/>
          <a:p>
            <a:pPr defTabSz="992188" eaLnBrk="0" hangingPunct="0"/>
            <a:r>
              <a:rPr lang="en-US" sz="1400" b="1" dirty="0" smtClean="0"/>
              <a:t>23.6% - 24.8%</a:t>
            </a:r>
            <a:endParaRPr lang="en-US" sz="1400" b="1" dirty="0"/>
          </a:p>
        </p:txBody>
      </p:sp>
      <p:sp>
        <p:nvSpPr>
          <p:cNvPr id="274" name="5-Point Star 273"/>
          <p:cNvSpPr/>
          <p:nvPr/>
        </p:nvSpPr>
        <p:spPr>
          <a:xfrm>
            <a:off x="8616950" y="3020219"/>
            <a:ext cx="222250" cy="180181"/>
          </a:xfrm>
          <a:prstGeom prst="star5">
            <a:avLst/>
          </a:prstGeom>
          <a:solidFill>
            <a:srgbClr val="FFFC8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2" descr="Campaign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710" y="5082389"/>
            <a:ext cx="883728" cy="88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6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200" dirty="0" smtClean="0">
                <a:latin typeface="Arial" panose="020B0604020202020204" pitchFamily="34" charset="0"/>
                <a:cs typeface="Arial" panose="020B0604020202020204" pitchFamily="34" charset="0"/>
              </a:rPr>
              <a:t>Disparities in Policy Progress Translate into Disparities in Use</a:t>
            </a:r>
            <a:endParaRPr lang="en-US" sz="32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52400" y="1219200"/>
            <a:ext cx="8839200" cy="4906963"/>
          </a:xfrm>
        </p:spPr>
        <p:txBody>
          <a:bodyPr/>
          <a:lstStyle/>
          <a:p>
            <a:pPr marL="0" indent="0" algn="ctr">
              <a:lnSpc>
                <a:spcPct val="90000"/>
              </a:lnSpc>
              <a:buNone/>
              <a:defRPr/>
            </a:pPr>
            <a:r>
              <a:rPr lang="en-US" dirty="0" smtClean="0">
                <a:latin typeface="Arial" panose="020B0604020202020204" pitchFamily="34" charset="0"/>
                <a:cs typeface="Arial" panose="020B0604020202020204" pitchFamily="34" charset="0"/>
              </a:rPr>
              <a:t>There are dramatic differences between states.  </a:t>
            </a:r>
          </a:p>
          <a:p>
            <a:pPr algn="ctr">
              <a:lnSpc>
                <a:spcPct val="90000"/>
              </a:lnSpc>
              <a:buNone/>
              <a:defRPr/>
            </a:pPr>
            <a:endParaRPr lang="en-US" sz="2000" dirty="0" smtClean="0">
              <a:latin typeface="Arial" panose="020B0604020202020204" pitchFamily="34" charset="0"/>
              <a:cs typeface="Arial" panose="020B0604020202020204" pitchFamily="34" charset="0"/>
            </a:endParaRPr>
          </a:p>
          <a:p>
            <a:pPr marL="0" indent="0" algn="ctr">
              <a:buNone/>
              <a:defRPr/>
            </a:pPr>
            <a:r>
              <a:rPr lang="en-US" sz="2800" dirty="0" smtClean="0">
                <a:latin typeface="Arial" panose="020B0604020202020204" pitchFamily="34" charset="0"/>
                <a:cs typeface="Arial" panose="020B0604020202020204" pitchFamily="34" charset="0"/>
              </a:rPr>
              <a:t>While  the national </a:t>
            </a:r>
            <a:r>
              <a:rPr lang="en-US" sz="2800" dirty="0">
                <a:latin typeface="Arial" panose="020B0604020202020204" pitchFamily="34" charset="0"/>
                <a:cs typeface="Arial" panose="020B0604020202020204" pitchFamily="34" charset="0"/>
              </a:rPr>
              <a:t>adult smoking </a:t>
            </a:r>
            <a:r>
              <a:rPr lang="en-US" sz="2800" dirty="0" smtClean="0">
                <a:latin typeface="Arial" panose="020B0604020202020204" pitchFamily="34" charset="0"/>
                <a:cs typeface="Arial" panose="020B0604020202020204" pitchFamily="34" charset="0"/>
              </a:rPr>
              <a:t>rate has dropped </a:t>
            </a:r>
            <a:r>
              <a:rPr lang="en-US" sz="2800" dirty="0">
                <a:latin typeface="Arial" panose="020B0604020202020204" pitchFamily="34" charset="0"/>
                <a:cs typeface="Arial" panose="020B0604020202020204" pitchFamily="34" charset="0"/>
              </a:rPr>
              <a:t>to </a:t>
            </a:r>
            <a:r>
              <a:rPr lang="en-US" sz="2800" dirty="0" smtClean="0">
                <a:latin typeface="Arial" panose="020B0604020202020204" pitchFamily="34" charset="0"/>
                <a:cs typeface="Arial" panose="020B0604020202020204" pitchFamily="34" charset="0"/>
              </a:rPr>
              <a:t>15.5% </a:t>
            </a:r>
            <a:r>
              <a:rPr lang="en-US" sz="2400" dirty="0" smtClean="0">
                <a:latin typeface="Arial" panose="020B0604020202020204" pitchFamily="34" charset="0"/>
                <a:cs typeface="Arial" panose="020B0604020202020204" pitchFamily="34" charset="0"/>
              </a:rPr>
              <a:t>(2016 NHIS) </a:t>
            </a:r>
            <a:r>
              <a:rPr lang="en-US" sz="2800" dirty="0" smtClean="0">
                <a:latin typeface="Arial" panose="020B0604020202020204" pitchFamily="34" charset="0"/>
                <a:cs typeface="Arial" panose="020B0604020202020204" pitchFamily="34" charset="0"/>
              </a:rPr>
              <a:t>and the youth smoking rate to 8.0% </a:t>
            </a:r>
            <a:r>
              <a:rPr lang="en-US" sz="2400" dirty="0" smtClean="0">
                <a:latin typeface="Arial" panose="020B0604020202020204" pitchFamily="34" charset="0"/>
                <a:cs typeface="Arial" panose="020B0604020202020204" pitchFamily="34" charset="0"/>
              </a:rPr>
              <a:t>(2016 NYTS)</a:t>
            </a:r>
          </a:p>
          <a:p>
            <a:pPr marL="0" indent="0">
              <a:buNone/>
              <a:defRPr/>
            </a:pPr>
            <a:endParaRPr lang="en-US" sz="1600" dirty="0">
              <a:latin typeface="Arial" panose="020B0604020202020204" pitchFamily="34" charset="0"/>
              <a:cs typeface="Arial" panose="020B0604020202020204" pitchFamily="34" charset="0"/>
            </a:endParaRPr>
          </a:p>
          <a:p>
            <a:pPr marL="463550" lvl="1" indent="-231775">
              <a:lnSpc>
                <a:spcPct val="90000"/>
              </a:lnSpc>
              <a:defRPr/>
            </a:pPr>
            <a:r>
              <a:rPr lang="en-US" sz="2400" dirty="0" smtClean="0">
                <a:latin typeface="Arial" panose="020B0604020202020204" pitchFamily="34" charset="0"/>
                <a:cs typeface="Arial" panose="020B0604020202020204" pitchFamily="34" charset="0"/>
              </a:rPr>
              <a:t>13 </a:t>
            </a:r>
            <a:r>
              <a:rPr lang="en-US" sz="2400" dirty="0">
                <a:latin typeface="Arial" panose="020B0604020202020204" pitchFamily="34" charset="0"/>
                <a:cs typeface="Arial" panose="020B0604020202020204" pitchFamily="34" charset="0"/>
              </a:rPr>
              <a:t>states </a:t>
            </a:r>
            <a:r>
              <a:rPr lang="en-US" sz="2400" dirty="0" smtClean="0">
                <a:latin typeface="Arial" panose="020B0604020202020204" pitchFamily="34" charset="0"/>
                <a:cs typeface="Arial" panose="020B0604020202020204" pitchFamily="34" charset="0"/>
              </a:rPr>
              <a:t>and DC have adult smoking rates below 15%     </a:t>
            </a:r>
            <a:r>
              <a:rPr lang="en-US" sz="2400" dirty="0" smtClean="0">
                <a:solidFill>
                  <a:srgbClr val="FF0000"/>
                </a:solidFill>
                <a:latin typeface="Arial" panose="020B0604020202020204" pitchFamily="34" charset="0"/>
                <a:cs typeface="Arial" panose="020B0604020202020204" pitchFamily="34" charset="0"/>
              </a:rPr>
              <a:t>BUT </a:t>
            </a:r>
          </a:p>
          <a:p>
            <a:pPr marL="463550" lvl="1" indent="-231775">
              <a:lnSpc>
                <a:spcPct val="90000"/>
              </a:lnSpc>
              <a:defRPr/>
            </a:pPr>
            <a:r>
              <a:rPr lang="en-US" sz="2400" dirty="0" smtClean="0">
                <a:latin typeface="Arial" panose="020B0604020202020204" pitchFamily="34" charset="0"/>
                <a:cs typeface="Arial" panose="020B0604020202020204" pitchFamily="34" charset="0"/>
              </a:rPr>
              <a:t>12 states </a:t>
            </a:r>
            <a:r>
              <a:rPr lang="en-US" sz="2400" dirty="0">
                <a:latin typeface="Arial" panose="020B0604020202020204" pitchFamily="34" charset="0"/>
                <a:cs typeface="Arial" panose="020B0604020202020204" pitchFamily="34" charset="0"/>
              </a:rPr>
              <a:t>have adult smoking rates </a:t>
            </a:r>
            <a:r>
              <a:rPr lang="en-US" sz="2400" dirty="0" smtClean="0">
                <a:latin typeface="Arial" panose="020B0604020202020204" pitchFamily="34" charset="0"/>
                <a:cs typeface="Arial" panose="020B0604020202020204" pitchFamily="34" charset="0"/>
              </a:rPr>
              <a:t>of 20% or higher</a:t>
            </a:r>
          </a:p>
          <a:p>
            <a:pPr marL="463550" lvl="1" indent="-231775">
              <a:lnSpc>
                <a:spcPct val="90000"/>
              </a:lnSpc>
              <a:defRPr/>
            </a:pPr>
            <a:endParaRPr lang="en-US" sz="1400" dirty="0">
              <a:latin typeface="Arial" panose="020B0604020202020204" pitchFamily="34" charset="0"/>
              <a:cs typeface="Arial" panose="020B0604020202020204" pitchFamily="34" charset="0"/>
            </a:endParaRPr>
          </a:p>
          <a:p>
            <a:pPr marL="463550" lvl="1" indent="-231775">
              <a:lnSpc>
                <a:spcPct val="90000"/>
              </a:lnSpc>
              <a:defRPr/>
            </a:pPr>
            <a:r>
              <a:rPr lang="en-US" sz="2400" dirty="0" smtClean="0">
                <a:latin typeface="Arial" panose="020B0604020202020204" pitchFamily="34" charset="0"/>
                <a:cs typeface="Arial" panose="020B0604020202020204" pitchFamily="34" charset="0"/>
              </a:rPr>
              <a:t>10 states have youth smoking rates under </a:t>
            </a:r>
            <a:r>
              <a:rPr lang="en-US" sz="2400" dirty="0">
                <a:latin typeface="Arial" panose="020B0604020202020204" pitchFamily="34" charset="0"/>
                <a:cs typeface="Arial" panose="020B0604020202020204" pitchFamily="34" charset="0"/>
              </a:rPr>
              <a:t>8</a:t>
            </a:r>
            <a:r>
              <a:rPr lang="en-US" sz="2400" dirty="0" smtClean="0">
                <a:latin typeface="Arial" panose="020B0604020202020204" pitchFamily="34" charset="0"/>
                <a:cs typeface="Arial" panose="020B0604020202020204" pitchFamily="34" charset="0"/>
              </a:rPr>
              <a:t>%, and    </a:t>
            </a:r>
          </a:p>
          <a:p>
            <a:pPr marL="463550" lvl="1" indent="-231775">
              <a:lnSpc>
                <a:spcPct val="90000"/>
              </a:lnSpc>
              <a:defRPr/>
            </a:pPr>
            <a:r>
              <a:rPr lang="en-US" sz="2400" dirty="0" smtClean="0">
                <a:latin typeface="Arial" panose="020B0604020202020204" pitchFamily="34" charset="0"/>
                <a:cs typeface="Arial" panose="020B0604020202020204" pitchFamily="34" charset="0"/>
              </a:rPr>
              <a:t>5 states are already under 5%                             </a:t>
            </a:r>
            <a:r>
              <a:rPr lang="en-US" sz="2400" dirty="0" smtClean="0">
                <a:solidFill>
                  <a:srgbClr val="FF0000"/>
                </a:solidFill>
                <a:latin typeface="Arial" panose="020B0604020202020204" pitchFamily="34" charset="0"/>
                <a:cs typeface="Arial" panose="020B0604020202020204" pitchFamily="34" charset="0"/>
              </a:rPr>
              <a:t>BUT </a:t>
            </a:r>
            <a:endParaRPr lang="en-US" sz="2400" dirty="0">
              <a:solidFill>
                <a:srgbClr val="FF0000"/>
              </a:solidFill>
              <a:latin typeface="Arial" panose="020B0604020202020204" pitchFamily="34" charset="0"/>
              <a:cs typeface="Arial" panose="020B0604020202020204" pitchFamily="34" charset="0"/>
            </a:endParaRPr>
          </a:p>
          <a:p>
            <a:pPr marL="463550" lvl="1" indent="-231775">
              <a:lnSpc>
                <a:spcPct val="90000"/>
              </a:lnSpc>
              <a:defRPr/>
            </a:pPr>
            <a:r>
              <a:rPr lang="en-US" sz="2400" dirty="0" smtClean="0">
                <a:latin typeface="Arial" panose="020B0604020202020204" pitchFamily="34" charset="0"/>
                <a:cs typeface="Arial" panose="020B0604020202020204" pitchFamily="34" charset="0"/>
              </a:rPr>
              <a:t>6 </a:t>
            </a:r>
            <a:r>
              <a:rPr lang="en-US" sz="2400" dirty="0">
                <a:latin typeface="Arial" panose="020B0604020202020204" pitchFamily="34" charset="0"/>
                <a:cs typeface="Arial" panose="020B0604020202020204" pitchFamily="34" charset="0"/>
              </a:rPr>
              <a:t>states have youth smoking rates </a:t>
            </a:r>
            <a:r>
              <a:rPr lang="en-US" sz="2400" dirty="0" smtClean="0">
                <a:latin typeface="Arial" panose="020B0604020202020204" pitchFamily="34" charset="0"/>
                <a:cs typeface="Arial" panose="020B0604020202020204" pitchFamily="34" charset="0"/>
              </a:rPr>
              <a:t>over 15%</a:t>
            </a:r>
            <a:endParaRPr lang="en-US" sz="2400" dirty="0">
              <a:latin typeface="Arial" panose="020B0604020202020204" pitchFamily="34" charset="0"/>
              <a:cs typeface="Arial" panose="020B0604020202020204" pitchFamily="34" charset="0"/>
            </a:endParaRPr>
          </a:p>
          <a:p>
            <a:pPr lvl="1">
              <a:defRP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87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54591"/>
            <a:ext cx="8686800" cy="1143000"/>
          </a:xfrm>
        </p:spPr>
        <p:txBody>
          <a:bodyPr/>
          <a:lstStyle/>
          <a:p>
            <a:r>
              <a:rPr lang="en-US" dirty="0">
                <a:latin typeface="Arial" panose="020B0604020202020204" pitchFamily="34" charset="0"/>
                <a:cs typeface="Arial" panose="020B0604020202020204" pitchFamily="34" charset="0"/>
              </a:rPr>
              <a:t>State Adult Smoking Prevalence, </a:t>
            </a:r>
            <a:r>
              <a:rPr lang="en-US" dirty="0" smtClean="0">
                <a:latin typeface="Arial" panose="020B0604020202020204" pitchFamily="34" charset="0"/>
                <a:cs typeface="Arial" panose="020B0604020202020204" pitchFamily="34" charset="0"/>
              </a:rPr>
              <a:t>2016</a:t>
            </a:r>
            <a:endParaRPr lang="en-US"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3"/>
          </p:nvPr>
        </p:nvSpPr>
        <p:spPr>
          <a:xfrm>
            <a:off x="457200" y="990600"/>
            <a:ext cx="3429000" cy="639762"/>
          </a:xfrm>
        </p:spPr>
        <p:txBody>
          <a:bodyPr/>
          <a:lstStyle/>
          <a:p>
            <a:pPr algn="ctr"/>
            <a:r>
              <a:rPr lang="en-US" dirty="0" smtClean="0">
                <a:latin typeface="Arial" panose="020B0604020202020204" pitchFamily="34" charset="0"/>
                <a:cs typeface="Arial" panose="020B0604020202020204" pitchFamily="34" charset="0"/>
              </a:rPr>
              <a:t>Lowest Prevalence</a:t>
            </a:r>
            <a:endParaRPr lang="en-US" dirty="0">
              <a:latin typeface="Arial" panose="020B0604020202020204" pitchFamily="34" charset="0"/>
              <a:cs typeface="Arial" panose="020B0604020202020204" pitchFamily="34" charset="0"/>
            </a:endParaRPr>
          </a:p>
        </p:txBody>
      </p:sp>
      <p:sp>
        <p:nvSpPr>
          <p:cNvPr id="9" name="Content Placeholder 5"/>
          <p:cNvSpPr>
            <a:spLocks noGrp="1"/>
          </p:cNvSpPr>
          <p:nvPr>
            <p:ph sz="quarter" idx="4"/>
          </p:nvPr>
        </p:nvSpPr>
        <p:spPr>
          <a:xfrm>
            <a:off x="217055" y="1613698"/>
            <a:ext cx="4735945" cy="3951288"/>
          </a:xfrm>
        </p:spPr>
        <p:txBody>
          <a:bodyPr>
            <a:normAutofit fontScale="92500" lnSpcReduction="10000"/>
          </a:bodyPr>
          <a:lstStyle/>
          <a:p>
            <a:pPr marL="457200" indent="-457200">
              <a:buFont typeface="+mj-lt"/>
              <a:buAutoNum type="arabicPeriod"/>
            </a:pPr>
            <a:r>
              <a:rPr lang="en-US" dirty="0" smtClean="0">
                <a:latin typeface="Arial" panose="020B0604020202020204" pitchFamily="34" charset="0"/>
                <a:cs typeface="Arial" panose="020B0604020202020204" pitchFamily="34" charset="0"/>
              </a:rPr>
              <a:t>Utah (8.8%)</a:t>
            </a:r>
          </a:p>
          <a:p>
            <a:pPr marL="457200" indent="-457200">
              <a:buFont typeface="+mj-lt"/>
              <a:buAutoNum type="arabicPeriod"/>
            </a:pPr>
            <a:r>
              <a:rPr lang="en-US" dirty="0" smtClean="0">
                <a:latin typeface="Arial" panose="020B0604020202020204" pitchFamily="34" charset="0"/>
                <a:cs typeface="Arial" panose="020B0604020202020204" pitchFamily="34" charset="0"/>
              </a:rPr>
              <a:t>California (11.0%)</a:t>
            </a:r>
          </a:p>
          <a:p>
            <a:pPr marL="457200" indent="-457200">
              <a:buFont typeface="+mj-lt"/>
              <a:buAutoNum type="arabicPeriod"/>
            </a:pPr>
            <a:r>
              <a:rPr lang="en-US" dirty="0" smtClean="0">
                <a:latin typeface="Arial" panose="020B0604020202020204" pitchFamily="34" charset="0"/>
                <a:cs typeface="Arial" panose="020B0604020202020204" pitchFamily="34" charset="0"/>
              </a:rPr>
              <a:t>Hawaii (13.1%)</a:t>
            </a:r>
          </a:p>
          <a:p>
            <a:pPr marL="457200" indent="-457200">
              <a:buFont typeface="+mj-lt"/>
              <a:buAutoNum type="arabicPeriod"/>
            </a:pPr>
            <a:r>
              <a:rPr lang="en-US" dirty="0" smtClean="0">
                <a:latin typeface="Arial" panose="020B0604020202020204" pitchFamily="34" charset="0"/>
                <a:cs typeface="Arial" panose="020B0604020202020204" pitchFamily="34" charset="0"/>
              </a:rPr>
              <a:t>Connecticut (13.4%)</a:t>
            </a:r>
          </a:p>
          <a:p>
            <a:pPr marL="457200" indent="-457200">
              <a:buFont typeface="+mj-lt"/>
              <a:buAutoNum type="arabicPeriod"/>
            </a:pPr>
            <a:r>
              <a:rPr lang="en-US" dirty="0" smtClean="0">
                <a:latin typeface="Arial" panose="020B0604020202020204" pitchFamily="34" charset="0"/>
                <a:cs typeface="Arial" panose="020B0604020202020204" pitchFamily="34" charset="0"/>
              </a:rPr>
              <a:t>Massachusetts (13.6%)</a:t>
            </a:r>
          </a:p>
          <a:p>
            <a:pPr marL="457200" indent="-457200">
              <a:buFont typeface="+mj-lt"/>
              <a:buAutoNum type="arabicPeriod"/>
            </a:pPr>
            <a:r>
              <a:rPr lang="en-US" dirty="0" smtClean="0">
                <a:latin typeface="Arial" panose="020B0604020202020204" pitchFamily="34" charset="0"/>
                <a:cs typeface="Arial" panose="020B0604020202020204" pitchFamily="34" charset="0"/>
              </a:rPr>
              <a:t>Maryland (13.7%)</a:t>
            </a:r>
          </a:p>
          <a:p>
            <a:pPr marL="457200" indent="-457200">
              <a:buFont typeface="+mj-lt"/>
              <a:buAutoNum type="arabicPeriod"/>
            </a:pPr>
            <a:r>
              <a:rPr lang="en-US" dirty="0" smtClean="0">
                <a:latin typeface="Arial" panose="020B0604020202020204" pitchFamily="34" charset="0"/>
                <a:cs typeface="Arial" panose="020B0604020202020204" pitchFamily="34" charset="0"/>
              </a:rPr>
              <a:t>New Jersey (14.0%)</a:t>
            </a:r>
          </a:p>
          <a:p>
            <a:pPr marL="0" indent="0">
              <a:buNone/>
            </a:pPr>
            <a:r>
              <a:rPr lang="en-US" dirty="0" smtClean="0">
                <a:latin typeface="Arial" panose="020B0604020202020204" pitchFamily="34" charset="0"/>
                <a:cs typeface="Arial" panose="020B0604020202020204" pitchFamily="34" charset="0"/>
              </a:rPr>
              <a:t>7.   Washington (14.0%)</a:t>
            </a:r>
          </a:p>
          <a:p>
            <a:pPr marL="0" indent="0">
              <a:buNone/>
            </a:pPr>
            <a:r>
              <a:rPr lang="en-US" dirty="0" smtClean="0">
                <a:latin typeface="Arial" panose="020B0604020202020204" pitchFamily="34" charset="0"/>
                <a:cs typeface="Arial" panose="020B0604020202020204" pitchFamily="34" charset="0"/>
              </a:rPr>
              <a:t>9.   New York (14.2%)</a:t>
            </a:r>
          </a:p>
          <a:p>
            <a:pPr marL="0" indent="0">
              <a:buNone/>
            </a:pPr>
            <a:r>
              <a:rPr lang="en-US" dirty="0" smtClean="0">
                <a:latin typeface="Arial" panose="020B0604020202020204" pitchFamily="34" charset="0"/>
                <a:cs typeface="Arial" panose="020B0604020202020204" pitchFamily="34" charset="0"/>
              </a:rPr>
              <a:t>10. Texas (14.3%)</a:t>
            </a:r>
          </a:p>
          <a:p>
            <a:pPr marL="457200" indent="-457200">
              <a:buAutoNum type="arabicPeriod" startAt="5"/>
            </a:pP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381000" y="5401270"/>
            <a:ext cx="4038600" cy="923330"/>
          </a:xfrm>
          <a:prstGeom prst="rect">
            <a:avLst/>
          </a:prstGeom>
          <a:solidFill>
            <a:srgbClr val="FFFF00"/>
          </a:solid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Average Cigarette Tax: </a:t>
            </a:r>
            <a:r>
              <a:rPr lang="en-US" smtClean="0">
                <a:latin typeface="Arial" panose="020B0604020202020204" pitchFamily="34" charset="0"/>
                <a:cs typeface="Arial" panose="020B0604020202020204" pitchFamily="34" charset="0"/>
              </a:rPr>
              <a:t>$2.91*</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States with </a:t>
            </a:r>
            <a:r>
              <a:rPr lang="en-US" dirty="0" err="1" smtClean="0">
                <a:latin typeface="Arial" panose="020B0604020202020204" pitchFamily="34" charset="0"/>
                <a:cs typeface="Arial" panose="020B0604020202020204" pitchFamily="34" charset="0"/>
              </a:rPr>
              <a:t>Smokefree</a:t>
            </a:r>
            <a:r>
              <a:rPr lang="en-US" dirty="0" smtClean="0">
                <a:latin typeface="Arial" panose="020B0604020202020204" pitchFamily="34" charset="0"/>
                <a:cs typeface="Arial" panose="020B0604020202020204" pitchFamily="34" charset="0"/>
              </a:rPr>
              <a:t> Restaurants and Bars: 9 out 10</a:t>
            </a:r>
            <a:endParaRPr lang="en-US" dirty="0">
              <a:latin typeface="Arial" panose="020B0604020202020204" pitchFamily="34" charset="0"/>
              <a:cs typeface="Arial" panose="020B0604020202020204" pitchFamily="34" charset="0"/>
            </a:endParaRPr>
          </a:p>
        </p:txBody>
      </p:sp>
      <p:sp>
        <p:nvSpPr>
          <p:cNvPr id="11" name="Text Placeholder 2"/>
          <p:cNvSpPr>
            <a:spLocks noGrp="1"/>
          </p:cNvSpPr>
          <p:nvPr>
            <p:ph type="body" idx="1"/>
          </p:nvPr>
        </p:nvSpPr>
        <p:spPr>
          <a:xfrm>
            <a:off x="5029200" y="990600"/>
            <a:ext cx="3124200" cy="639762"/>
          </a:xfrm>
        </p:spPr>
        <p:txBody>
          <a:bodyPr/>
          <a:lstStyle/>
          <a:p>
            <a:pPr algn="ctr"/>
            <a:r>
              <a:rPr lang="en-US" dirty="0" smtClean="0">
                <a:latin typeface="Arial" panose="020B0604020202020204" pitchFamily="34" charset="0"/>
                <a:cs typeface="Arial" panose="020B0604020202020204" pitchFamily="34" charset="0"/>
              </a:rPr>
              <a:t>Highest Prevalence</a:t>
            </a:r>
            <a:endParaRPr lang="en-US" dirty="0">
              <a:latin typeface="Arial" panose="020B0604020202020204" pitchFamily="34" charset="0"/>
              <a:cs typeface="Arial" panose="020B0604020202020204" pitchFamily="34" charset="0"/>
            </a:endParaRPr>
          </a:p>
        </p:txBody>
      </p:sp>
      <p:sp>
        <p:nvSpPr>
          <p:cNvPr id="12" name="Content Placeholder 3"/>
          <p:cNvSpPr>
            <a:spLocks noGrp="1"/>
          </p:cNvSpPr>
          <p:nvPr>
            <p:ph sz="half" idx="2"/>
          </p:nvPr>
        </p:nvSpPr>
        <p:spPr>
          <a:xfrm>
            <a:off x="4953000" y="1613698"/>
            <a:ext cx="3963988" cy="3951288"/>
          </a:xfrm>
        </p:spPr>
        <p:txBody>
          <a:bodyPr>
            <a:normAutofit fontScale="92500" lnSpcReduction="10000"/>
          </a:bodyPr>
          <a:lstStyle/>
          <a:p>
            <a:pPr marL="457200" indent="-457200">
              <a:buFont typeface="+mj-lt"/>
              <a:buAutoNum type="arabicPeriod"/>
            </a:pPr>
            <a:r>
              <a:rPr lang="en-US" dirty="0" smtClean="0">
                <a:latin typeface="Arial" panose="020B0604020202020204" pitchFamily="34" charset="0"/>
                <a:cs typeface="Arial" panose="020B0604020202020204" pitchFamily="34" charset="0"/>
              </a:rPr>
              <a:t>West Virginia (24.8%)</a:t>
            </a:r>
          </a:p>
          <a:p>
            <a:pPr marL="457200" indent="-457200">
              <a:buFont typeface="+mj-lt"/>
              <a:buAutoNum type="arabicPeriod"/>
            </a:pPr>
            <a:r>
              <a:rPr lang="en-US" dirty="0" smtClean="0">
                <a:latin typeface="Arial" panose="020B0604020202020204" pitchFamily="34" charset="0"/>
                <a:cs typeface="Arial" panose="020B0604020202020204" pitchFamily="34" charset="0"/>
              </a:rPr>
              <a:t>Kentucky (24.5%)</a:t>
            </a:r>
          </a:p>
          <a:p>
            <a:pPr marL="457200" indent="-457200">
              <a:buFont typeface="+mj-lt"/>
              <a:buAutoNum type="arabicPeriod"/>
            </a:pPr>
            <a:r>
              <a:rPr lang="en-US" dirty="0" smtClean="0">
                <a:latin typeface="Arial" panose="020B0604020202020204" pitchFamily="34" charset="0"/>
                <a:cs typeface="Arial" panose="020B0604020202020204" pitchFamily="34" charset="0"/>
              </a:rPr>
              <a:t>Arkansas (23.6%)</a:t>
            </a:r>
          </a:p>
          <a:p>
            <a:pPr marL="457200" indent="-457200">
              <a:buFont typeface="+mj-lt"/>
              <a:buAutoNum type="arabicPeriod"/>
            </a:pPr>
            <a:r>
              <a:rPr lang="en-US" dirty="0" smtClean="0">
                <a:latin typeface="Arial" panose="020B0604020202020204" pitchFamily="34" charset="0"/>
                <a:cs typeface="Arial" panose="020B0604020202020204" pitchFamily="34" charset="0"/>
              </a:rPr>
              <a:t>Louisiana (22.8%)</a:t>
            </a:r>
          </a:p>
          <a:p>
            <a:pPr marL="457200" indent="-457200">
              <a:buFont typeface="+mj-lt"/>
              <a:buAutoNum type="arabicPeriod"/>
            </a:pPr>
            <a:r>
              <a:rPr lang="en-US" dirty="0" smtClean="0">
                <a:latin typeface="Arial" panose="020B0604020202020204" pitchFamily="34" charset="0"/>
                <a:cs typeface="Arial" panose="020B0604020202020204" pitchFamily="34" charset="0"/>
              </a:rPr>
              <a:t>Mississippi (22.7%)</a:t>
            </a:r>
          </a:p>
          <a:p>
            <a:pPr marL="457200" indent="-457200">
              <a:buFont typeface="+mj-lt"/>
              <a:buAutoNum type="arabicPeriod"/>
            </a:pPr>
            <a:r>
              <a:rPr lang="en-US" dirty="0" smtClean="0">
                <a:latin typeface="Arial" panose="020B0604020202020204" pitchFamily="34" charset="0"/>
                <a:cs typeface="Arial" panose="020B0604020202020204" pitchFamily="34" charset="0"/>
              </a:rPr>
              <a:t>Ohio (22.5%)</a:t>
            </a:r>
          </a:p>
          <a:p>
            <a:pPr marL="457200" indent="-457200">
              <a:buFont typeface="+mj-lt"/>
              <a:buAutoNum type="arabicPeriod"/>
            </a:pPr>
            <a:r>
              <a:rPr lang="en-US" dirty="0" smtClean="0">
                <a:latin typeface="Arial" panose="020B0604020202020204" pitchFamily="34" charset="0"/>
                <a:cs typeface="Arial" panose="020B0604020202020204" pitchFamily="34" charset="0"/>
              </a:rPr>
              <a:t>Tennessee (22.1%)</a:t>
            </a:r>
          </a:p>
          <a:p>
            <a:pPr marL="0" indent="0">
              <a:buNone/>
            </a:pPr>
            <a:r>
              <a:rPr lang="en-US" dirty="0" smtClean="0">
                <a:latin typeface="Arial" panose="020B0604020202020204" pitchFamily="34" charset="0"/>
                <a:cs typeface="Arial" panose="020B0604020202020204" pitchFamily="34" charset="0"/>
              </a:rPr>
              <a:t>7.   Missouri (22.1%)</a:t>
            </a:r>
          </a:p>
          <a:p>
            <a:pPr marL="0" indent="0">
              <a:buNone/>
            </a:pPr>
            <a:r>
              <a:rPr lang="en-US" dirty="0" smtClean="0">
                <a:latin typeface="Arial" panose="020B0604020202020204" pitchFamily="34" charset="0"/>
                <a:cs typeface="Arial" panose="020B0604020202020204" pitchFamily="34" charset="0"/>
              </a:rPr>
              <a:t>9.   Alabama (21.5%)</a:t>
            </a:r>
          </a:p>
          <a:p>
            <a:pPr marL="0" indent="0">
              <a:buNone/>
            </a:pPr>
            <a:r>
              <a:rPr lang="en-US" dirty="0" smtClean="0">
                <a:latin typeface="Arial" panose="020B0604020202020204" pitchFamily="34" charset="0"/>
                <a:cs typeface="Arial" panose="020B0604020202020204" pitchFamily="34" charset="0"/>
              </a:rPr>
              <a:t>10. Indiana (21.1%)</a:t>
            </a:r>
          </a:p>
        </p:txBody>
      </p:sp>
      <p:sp>
        <p:nvSpPr>
          <p:cNvPr id="13" name="TextBox 12"/>
          <p:cNvSpPr txBox="1"/>
          <p:nvPr/>
        </p:nvSpPr>
        <p:spPr>
          <a:xfrm>
            <a:off x="4876800" y="5401270"/>
            <a:ext cx="3962400" cy="923330"/>
          </a:xfrm>
          <a:prstGeom prst="rect">
            <a:avLst/>
          </a:prstGeom>
          <a:solidFill>
            <a:srgbClr val="FFFF00"/>
          </a:solid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Average Cigarette Tax: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0.88*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States with </a:t>
            </a:r>
            <a:r>
              <a:rPr lang="en-US" dirty="0" err="1" smtClean="0">
                <a:latin typeface="Arial" panose="020B0604020202020204" pitchFamily="34" charset="0"/>
                <a:cs typeface="Arial" panose="020B0604020202020204" pitchFamily="34" charset="0"/>
              </a:rPr>
              <a:t>Smokefree</a:t>
            </a:r>
            <a:r>
              <a:rPr lang="en-US" dirty="0" smtClean="0">
                <a:latin typeface="Arial" panose="020B0604020202020204" pitchFamily="34" charset="0"/>
                <a:cs typeface="Arial" panose="020B0604020202020204" pitchFamily="34" charset="0"/>
              </a:rPr>
              <a:t> Restaurants and Bars: 1 out of 10</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217055" y="6430089"/>
            <a:ext cx="211468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Source:  CDC, 2016 BRFSS</a:t>
            </a: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a:off x="6677711" y="6426719"/>
            <a:ext cx="2076531" cy="276999"/>
          </a:xfrm>
          <a:prstGeom prst="rect">
            <a:avLst/>
          </a:prstGeom>
          <a:noFill/>
        </p:spPr>
        <p:txBody>
          <a:bodyPr wrap="none" rtlCol="0">
            <a:spAutoFit/>
          </a:bodyPr>
          <a:lstStyle/>
          <a:p>
            <a:r>
              <a:rPr lang="en-US" sz="1200" i="1" dirty="0" smtClean="0">
                <a:latin typeface="Arial" panose="020B0604020202020204" pitchFamily="34" charset="0"/>
                <a:cs typeface="Arial" panose="020B0604020202020204" pitchFamily="34" charset="0"/>
              </a:rPr>
              <a:t>*Taxes in effect as of 1/1/18</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14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r>
              <a:rPr lang="en-US" sz="3600" b="1" dirty="0" smtClean="0"/>
              <a:t>Smoking Disparities </a:t>
            </a:r>
          </a:p>
          <a:p>
            <a:pPr marL="0" indent="0" algn="ctr">
              <a:buNone/>
            </a:pPr>
            <a:r>
              <a:rPr lang="en-US" sz="3600" b="1" dirty="0" smtClean="0"/>
              <a:t>Contribute to the Growing </a:t>
            </a:r>
          </a:p>
          <a:p>
            <a:pPr marL="0" indent="0" algn="ctr">
              <a:buNone/>
            </a:pPr>
            <a:r>
              <a:rPr lang="en-US" sz="3600" b="1" dirty="0" smtClean="0"/>
              <a:t>Health Disparities in Health</a:t>
            </a:r>
          </a:p>
          <a:p>
            <a:pPr marL="0" indent="0" algn="ctr">
              <a:buNone/>
            </a:pPr>
            <a:r>
              <a:rPr lang="en-US" sz="3600" b="1" dirty="0" smtClean="0"/>
              <a:t>And</a:t>
            </a:r>
          </a:p>
          <a:p>
            <a:pPr marL="0" indent="0" algn="ctr">
              <a:buNone/>
            </a:pPr>
            <a:r>
              <a:rPr lang="en-US" sz="3600" b="1" dirty="0" smtClean="0"/>
              <a:t>Life Expectancy</a:t>
            </a:r>
          </a:p>
          <a:p>
            <a:pPr marL="0" indent="0" algn="ctr">
              <a:buNone/>
            </a:pPr>
            <a:r>
              <a:rPr lang="en-US" sz="3600" b="1" dirty="0" smtClean="0"/>
              <a:t>In the </a:t>
            </a:r>
          </a:p>
          <a:p>
            <a:pPr marL="0" indent="0" algn="ctr">
              <a:buNone/>
            </a:pPr>
            <a:r>
              <a:rPr lang="en-US" sz="3600" b="1" dirty="0" smtClean="0"/>
              <a:t>United States</a:t>
            </a:r>
            <a:endParaRPr lang="en-US" sz="3600" b="1"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36</a:t>
            </a:fld>
            <a:endParaRPr lang="en-US"/>
          </a:p>
        </p:txBody>
      </p:sp>
    </p:spTree>
    <p:extLst>
      <p:ext uri="{BB962C8B-B14F-4D97-AF65-F5344CB8AC3E}">
        <p14:creationId xmlns:p14="http://schemas.microsoft.com/office/powerpoint/2010/main" val="93943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4" y="0"/>
            <a:ext cx="7788276" cy="1143000"/>
          </a:xfrm>
        </p:spPr>
        <p:txBody>
          <a:bodyPr/>
          <a:lstStyle/>
          <a:p>
            <a:pPr>
              <a:lnSpc>
                <a:spcPct val="90000"/>
              </a:lnSpc>
            </a:pPr>
            <a:r>
              <a:rPr lang="en-US" sz="2800" dirty="0" smtClean="0">
                <a:latin typeface="Arial" panose="020B0604020202020204" pitchFamily="34" charset="0"/>
                <a:cs typeface="Arial" panose="020B0604020202020204" pitchFamily="34" charset="0"/>
              </a:rPr>
              <a:t>Growing life </a:t>
            </a:r>
            <a:r>
              <a:rPr lang="en-US" sz="2800" dirty="0">
                <a:latin typeface="Arial" panose="020B0604020202020204" pitchFamily="34" charset="0"/>
                <a:cs typeface="Arial" panose="020B0604020202020204" pitchFamily="34" charset="0"/>
              </a:rPr>
              <a:t>expectancy gap </a:t>
            </a:r>
            <a:r>
              <a:rPr lang="en-US" sz="2800" dirty="0" smtClean="0">
                <a:latin typeface="Arial" panose="020B0604020202020204" pitchFamily="34" charset="0"/>
                <a:cs typeface="Arial" panose="020B0604020202020204" pitchFamily="34" charset="0"/>
              </a:rPr>
              <a:t>between the Rich and the Poor Coincides with Growing Gap in Who Smokes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 y="2590800"/>
            <a:ext cx="8953500" cy="3962399"/>
          </a:xfrm>
        </p:spPr>
        <p:txBody>
          <a:bodyPr/>
          <a:lstStyle/>
          <a:p>
            <a:r>
              <a:rPr lang="en-US" sz="2400" dirty="0" smtClean="0">
                <a:latin typeface="Arial" panose="020B0604020202020204" pitchFamily="34" charset="0"/>
                <a:cs typeface="Arial" panose="020B0604020202020204" pitchFamily="34" charset="0"/>
              </a:rPr>
              <a:t>Researchers at Brookings: there is a growing disparity in life expectancy between high-income and low-income individuals  </a:t>
            </a:r>
          </a:p>
          <a:p>
            <a:pPr>
              <a:defRPr/>
            </a:pPr>
            <a:r>
              <a:rPr lang="en-US" sz="2400" dirty="0" smtClean="0">
                <a:latin typeface="Arial" panose="020B0604020202020204" pitchFamily="34" charset="0"/>
                <a:cs typeface="Arial" panose="020B0604020202020204" pitchFamily="34" charset="0"/>
              </a:rPr>
              <a:t>A study in </a:t>
            </a:r>
            <a:r>
              <a:rPr lang="en-US" sz="2400" dirty="0" smtClean="0">
                <a:latin typeface="Arial"/>
                <a:cs typeface="Arial"/>
              </a:rPr>
              <a:t>JAMA also concluded that i</a:t>
            </a:r>
            <a:r>
              <a:rPr lang="en-US" altLang="en-US" sz="2400" dirty="0" smtClean="0">
                <a:latin typeface="Arial"/>
                <a:cs typeface="Arial"/>
              </a:rPr>
              <a:t>nequality </a:t>
            </a:r>
            <a:r>
              <a:rPr lang="en-US" altLang="en-US" sz="2400" dirty="0">
                <a:latin typeface="Arial"/>
                <a:cs typeface="Arial"/>
              </a:rPr>
              <a:t>in life expectancy based on wealth has increased over </a:t>
            </a:r>
            <a:r>
              <a:rPr lang="en-US" altLang="en-US" sz="2400" dirty="0" smtClean="0">
                <a:latin typeface="Arial"/>
                <a:cs typeface="Arial"/>
              </a:rPr>
              <a:t>time. </a:t>
            </a:r>
          </a:p>
          <a:p>
            <a:pPr>
              <a:defRPr/>
            </a:pPr>
            <a:r>
              <a:rPr lang="en-US" altLang="en-US" sz="2400" dirty="0" smtClean="0">
                <a:latin typeface="Arial"/>
                <a:cs typeface="Arial"/>
              </a:rPr>
              <a:t>These changes occur at the same time as the growing disparity in tobacco use between the rich and the poor. </a:t>
            </a:r>
          </a:p>
          <a:p>
            <a:pPr>
              <a:defRPr/>
            </a:pPr>
            <a:r>
              <a:rPr lang="en-US" sz="2400" dirty="0">
                <a:latin typeface="Arial"/>
                <a:cs typeface="Arial"/>
              </a:rPr>
              <a:t>Researchers at Duke and CDC calculated that </a:t>
            </a:r>
            <a:r>
              <a:rPr lang="en-US" sz="2400" b="1" dirty="0">
                <a:solidFill>
                  <a:srgbClr val="C00000"/>
                </a:solidFill>
                <a:latin typeface="Arial"/>
                <a:cs typeface="Arial"/>
              </a:rPr>
              <a:t>disparities in smoking rates account for as much as a quarter to a third of the gap in life expectancy by educational level.  </a:t>
            </a:r>
          </a:p>
          <a:p>
            <a:pPr>
              <a:defRPr/>
            </a:pPr>
            <a:endParaRPr lang="en-US" altLang="en-US" sz="2000" dirty="0">
              <a:latin typeface="Arial"/>
              <a:cs typeface="Arial"/>
            </a:endParaRPr>
          </a:p>
          <a:p>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37</a:t>
            </a:fld>
            <a:endParaRPr lang="en-US">
              <a:solidFill>
                <a:prstClr val="black">
                  <a:tint val="75000"/>
                </a:prstClr>
              </a:solidFill>
            </a:endParaRPr>
          </a:p>
        </p:txBody>
      </p:sp>
      <p:grpSp>
        <p:nvGrpSpPr>
          <p:cNvPr id="6" name="Group 5"/>
          <p:cNvGrpSpPr/>
          <p:nvPr/>
        </p:nvGrpSpPr>
        <p:grpSpPr>
          <a:xfrm>
            <a:off x="2057400" y="1219200"/>
            <a:ext cx="5410200" cy="1371600"/>
            <a:chOff x="1181100" y="1371600"/>
            <a:chExt cx="6210300" cy="173230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711384"/>
              <a:ext cx="6121400" cy="139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1100" y="1371600"/>
              <a:ext cx="6210300" cy="17323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424098"/>
              <a:ext cx="1905000" cy="33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0641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70000" y="85725"/>
            <a:ext cx="7702550" cy="1181100"/>
          </a:xfrm>
        </p:spPr>
        <p:txBody>
          <a:bodyPr/>
          <a:lstStyle/>
          <a:p>
            <a:pPr eaLnBrk="1" hangingPunct="1">
              <a:lnSpc>
                <a:spcPct val="90000"/>
              </a:lnSpc>
            </a:pPr>
            <a:r>
              <a:rPr lang="en-US" dirty="0" smtClean="0">
                <a:latin typeface="Arial" panose="020B0604020202020204" pitchFamily="34" charset="0"/>
                <a:cs typeface="Arial" panose="020B0604020202020204" pitchFamily="34" charset="0"/>
              </a:rPr>
              <a:t>If You are Poor: </a:t>
            </a:r>
            <a:r>
              <a:rPr lang="en-US" dirty="0">
                <a:latin typeface="Arial" panose="020B0604020202020204" pitchFamily="34" charset="0"/>
                <a:cs typeface="Arial" panose="020B0604020202020204" pitchFamily="34" charset="0"/>
              </a:rPr>
              <a:t>W</a:t>
            </a:r>
            <a:r>
              <a:rPr lang="en-US" dirty="0" smtClean="0">
                <a:latin typeface="Arial" panose="020B0604020202020204" pitchFamily="34" charset="0"/>
                <a:cs typeface="Arial" panose="020B0604020202020204" pitchFamily="34" charset="0"/>
              </a:rPr>
              <a:t>here You Live Impacts How Long You  Will Live</a:t>
            </a:r>
            <a:endParaRPr lang="en-US" dirty="0">
              <a:latin typeface="Arial" panose="020B0604020202020204" pitchFamily="34" charset="0"/>
              <a:cs typeface="Arial" panose="020B0604020202020204" pitchFamily="34" charset="0"/>
            </a:endParaRPr>
          </a:p>
        </p:txBody>
      </p:sp>
      <p:sp>
        <p:nvSpPr>
          <p:cNvPr id="31747" name="Content Placeholder 2"/>
          <p:cNvSpPr>
            <a:spLocks noGrp="1"/>
          </p:cNvSpPr>
          <p:nvPr>
            <p:ph idx="1"/>
          </p:nvPr>
        </p:nvSpPr>
        <p:spPr>
          <a:xfrm>
            <a:off x="152400" y="990600"/>
            <a:ext cx="8686800" cy="5029200"/>
          </a:xfrm>
        </p:spPr>
        <p:txBody>
          <a:bodyPr/>
          <a:lstStyle/>
          <a:p>
            <a:pPr lvl="1" eaLnBrk="1" hangingPunct="1">
              <a:defRPr/>
            </a:pPr>
            <a:endParaRPr lang="en-US" altLang="en-US" sz="800" dirty="0" smtClean="0">
              <a:ea typeface="+mn-ea"/>
            </a:endParaRPr>
          </a:p>
          <a:p>
            <a:pPr eaLnBrk="1" hangingPunct="1">
              <a:lnSpc>
                <a:spcPct val="90000"/>
              </a:lnSpc>
              <a:defRPr/>
            </a:pPr>
            <a:r>
              <a:rPr lang="en-US" altLang="en-US" sz="2400" dirty="0" smtClean="0">
                <a:latin typeface="Arial" panose="020B0604020202020204" pitchFamily="34" charset="0"/>
                <a:cs typeface="Arial" panose="020B0604020202020204" pitchFamily="34" charset="0"/>
              </a:rPr>
              <a:t>Where you live matters for the poor: Life expectancy among low-income individuals varies by where you liv</a:t>
            </a:r>
            <a:r>
              <a:rPr lang="en-US" altLang="en-US" sz="2400" dirty="0">
                <a:latin typeface="Arial" panose="020B0604020202020204" pitchFamily="34" charset="0"/>
                <a:cs typeface="Arial" panose="020B0604020202020204" pitchFamily="34" charset="0"/>
              </a:rPr>
              <a:t>e</a:t>
            </a:r>
            <a:r>
              <a:rPr lang="en-US" altLang="en-US" sz="2400" dirty="0" smtClean="0">
                <a:latin typeface="Arial" panose="020B0604020202020204" pitchFamily="34" charset="0"/>
                <a:cs typeface="Arial" panose="020B0604020202020204" pitchFamily="34" charset="0"/>
              </a:rPr>
              <a:t> – but there is little or no difference where you live if you are wealthy</a:t>
            </a:r>
          </a:p>
          <a:p>
            <a:pPr>
              <a:lnSpc>
                <a:spcPct val="90000"/>
              </a:lnSpc>
              <a:defRPr/>
            </a:pPr>
            <a:endParaRPr lang="en-US" altLang="en-US" sz="2400" dirty="0" smtClean="0">
              <a:latin typeface="Arial" panose="020B0604020202020204" pitchFamily="34" charset="0"/>
              <a:cs typeface="Arial" panose="020B0604020202020204" pitchFamily="34" charset="0"/>
            </a:endParaRPr>
          </a:p>
          <a:p>
            <a:pPr>
              <a:lnSpc>
                <a:spcPct val="80000"/>
              </a:lnSpc>
              <a:defRPr/>
            </a:pPr>
            <a:r>
              <a:rPr lang="en-US" altLang="en-US" sz="2400" dirty="0" smtClean="0">
                <a:latin typeface="Arial" panose="020B0604020202020204" pitchFamily="34" charset="0"/>
                <a:cs typeface="Arial" panose="020B0604020202020204" pitchFamily="34" charset="0"/>
              </a:rPr>
              <a:t>If you are </a:t>
            </a:r>
            <a:r>
              <a:rPr lang="en-US" altLang="en-US" sz="2400" dirty="0">
                <a:latin typeface="Arial" panose="020B0604020202020204" pitchFamily="34" charset="0"/>
                <a:cs typeface="Arial" panose="020B0604020202020204" pitchFamily="34" charset="0"/>
              </a:rPr>
              <a:t>poor, </a:t>
            </a:r>
            <a:r>
              <a:rPr lang="en-US" altLang="en-US" sz="2400" dirty="0" smtClean="0">
                <a:latin typeface="Arial" panose="020B0604020202020204" pitchFamily="34" charset="0"/>
                <a:cs typeface="Arial" panose="020B0604020202020204" pitchFamily="34" charset="0"/>
              </a:rPr>
              <a:t>your smoking rate also varies based on where you live.</a:t>
            </a:r>
            <a:r>
              <a:rPr lang="en-US" altLang="en-US" sz="2400" dirty="0"/>
              <a:t> </a:t>
            </a:r>
            <a:r>
              <a:rPr lang="en-US" altLang="en-US" sz="2400" dirty="0">
                <a:latin typeface="Arial"/>
                <a:cs typeface="Arial"/>
              </a:rPr>
              <a:t>The </a:t>
            </a:r>
            <a:r>
              <a:rPr lang="en-US" altLang="en-US" sz="2400" dirty="0" smtClean="0">
                <a:latin typeface="Arial"/>
                <a:cs typeface="Arial"/>
              </a:rPr>
              <a:t>smoking rates of the </a:t>
            </a:r>
            <a:r>
              <a:rPr lang="en-US" altLang="en-US" sz="2400" dirty="0">
                <a:latin typeface="Arial"/>
                <a:cs typeface="Arial"/>
              </a:rPr>
              <a:t>wealthy are similar </a:t>
            </a:r>
            <a:r>
              <a:rPr lang="en-US" altLang="en-US" sz="2400" dirty="0" smtClean="0">
                <a:latin typeface="Arial"/>
                <a:cs typeface="Arial"/>
              </a:rPr>
              <a:t>wherever </a:t>
            </a:r>
            <a:r>
              <a:rPr lang="en-US" altLang="en-US" sz="2400" dirty="0">
                <a:latin typeface="Arial"/>
                <a:cs typeface="Arial"/>
              </a:rPr>
              <a:t>they </a:t>
            </a:r>
            <a:r>
              <a:rPr lang="en-US" altLang="en-US" sz="2400" dirty="0" smtClean="0">
                <a:latin typeface="Arial"/>
                <a:cs typeface="Arial"/>
              </a:rPr>
              <a:t>live.</a:t>
            </a:r>
          </a:p>
          <a:p>
            <a:pPr>
              <a:lnSpc>
                <a:spcPct val="80000"/>
              </a:lnSpc>
              <a:defRPr/>
            </a:pPr>
            <a:endParaRPr lang="en-US" altLang="en-US" sz="2400" dirty="0" smtClean="0">
              <a:latin typeface="Arial"/>
              <a:cs typeface="Arial"/>
            </a:endParaRPr>
          </a:p>
          <a:p>
            <a:pPr>
              <a:lnSpc>
                <a:spcPct val="80000"/>
              </a:lnSpc>
              <a:defRPr/>
            </a:pPr>
            <a:r>
              <a:rPr lang="en-US" altLang="en-US" sz="2400" dirty="0">
                <a:latin typeface="Arial"/>
                <a:cs typeface="Arial"/>
              </a:rPr>
              <a:t>Poor people have lower smoking rates when they live in an  environment where the government invests in a safety </a:t>
            </a:r>
            <a:r>
              <a:rPr lang="en-US" altLang="en-US" sz="2400" dirty="0" smtClean="0">
                <a:latin typeface="Arial"/>
                <a:cs typeface="Arial"/>
              </a:rPr>
              <a:t>net</a:t>
            </a:r>
          </a:p>
          <a:p>
            <a:pPr>
              <a:lnSpc>
                <a:spcPct val="80000"/>
              </a:lnSpc>
              <a:defRPr/>
            </a:pPr>
            <a:endParaRPr lang="en-US" altLang="en-US" sz="2400" dirty="0" smtClean="0">
              <a:latin typeface="Arial" panose="020B0604020202020204" pitchFamily="34" charset="0"/>
              <a:cs typeface="Arial" panose="020B0604020202020204" pitchFamily="34" charset="0"/>
            </a:endParaRPr>
          </a:p>
          <a:p>
            <a:pPr>
              <a:lnSpc>
                <a:spcPct val="80000"/>
              </a:lnSpc>
              <a:defRPr/>
            </a:pPr>
            <a:r>
              <a:rPr lang="en-US" altLang="en-US" sz="2400" dirty="0" smtClean="0">
                <a:latin typeface="Arial" panose="020B0604020202020204" pitchFamily="34" charset="0"/>
                <a:cs typeface="Arial" panose="020B0604020202020204" pitchFamily="34" charset="0"/>
              </a:rPr>
              <a:t>Disparities </a:t>
            </a:r>
            <a:r>
              <a:rPr lang="en-US" altLang="en-US" sz="2400" dirty="0">
                <a:latin typeface="Arial" panose="020B0604020202020204" pitchFamily="34" charset="0"/>
                <a:cs typeface="Arial" panose="020B0604020202020204" pitchFamily="34" charset="0"/>
              </a:rPr>
              <a:t>in life expectancy are not inevitable. There are communities throughout the US, where differences in life expectancy are relatively small</a:t>
            </a:r>
            <a:r>
              <a:rPr lang="en-US" altLang="en-US" sz="2400" dirty="0" smtClean="0">
                <a:latin typeface="Arial" panose="020B0604020202020204" pitchFamily="34" charset="0"/>
                <a:cs typeface="Arial" panose="020B0604020202020204" pitchFamily="34" charset="0"/>
              </a:rPr>
              <a:t>.</a:t>
            </a:r>
          </a:p>
          <a:p>
            <a:pPr>
              <a:lnSpc>
                <a:spcPct val="90000"/>
              </a:lnSpc>
              <a:defRPr/>
            </a:pPr>
            <a:endParaRPr lang="en-US" altLang="en-US" sz="2400" dirty="0">
              <a:latin typeface="Arial" panose="020B0604020202020204" pitchFamily="34" charset="0"/>
              <a:cs typeface="Arial" panose="020B0604020202020204" pitchFamily="34" charset="0"/>
            </a:endParaRPr>
          </a:p>
          <a:p>
            <a:pPr>
              <a:lnSpc>
                <a:spcPct val="90000"/>
              </a:lnSpc>
              <a:defRPr/>
            </a:pPr>
            <a:endParaRPr lang="en-US" altLang="en-US" sz="2400" dirty="0">
              <a:latin typeface="Arial" panose="020B0604020202020204" pitchFamily="34" charset="0"/>
              <a:cs typeface="Arial" panose="020B0604020202020204" pitchFamily="34" charset="0"/>
            </a:endParaRPr>
          </a:p>
          <a:p>
            <a:pPr marL="0" indent="0">
              <a:lnSpc>
                <a:spcPct val="90000"/>
              </a:lnSpc>
              <a:buNone/>
              <a:defRPr/>
            </a:pPr>
            <a:endParaRPr lang="en-US" altLang="en-US" sz="2400" dirty="0">
              <a:latin typeface="Arial"/>
              <a:cs typeface="Arial"/>
            </a:endParaRPr>
          </a:p>
          <a:p>
            <a:pPr>
              <a:lnSpc>
                <a:spcPct val="90000"/>
              </a:lnSpc>
              <a:defRPr/>
            </a:pPr>
            <a:endParaRPr lang="en-US" altLang="en-US" sz="2400" dirty="0" smtClean="0">
              <a:latin typeface="Arial" panose="020B0604020202020204" pitchFamily="34" charset="0"/>
              <a:cs typeface="Arial" panose="020B0604020202020204" pitchFamily="34" charset="0"/>
            </a:endParaRPr>
          </a:p>
          <a:p>
            <a:pPr>
              <a:lnSpc>
                <a:spcPct val="90000"/>
              </a:lnSpc>
              <a:defRPr/>
            </a:pPr>
            <a:endParaRPr lang="en-US" altLang="en-US" sz="1600" dirty="0" smtClean="0">
              <a:latin typeface="Arial" panose="020B0604020202020204" pitchFamily="34" charset="0"/>
              <a:cs typeface="Arial" panose="020B0604020202020204" pitchFamily="34" charset="0"/>
            </a:endParaRPr>
          </a:p>
          <a:p>
            <a:pPr>
              <a:lnSpc>
                <a:spcPct val="90000"/>
              </a:lnSpc>
              <a:defRPr/>
            </a:pPr>
            <a:endParaRPr lang="en-US" alt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53187E-2076-984C-9142-67B3ADE0D6C7}" type="slidenum">
              <a:rPr lang="en-US">
                <a:solidFill>
                  <a:srgbClr val="898989"/>
                </a:solidFill>
                <a:latin typeface="Calibri" charset="0"/>
              </a:rPr>
              <a:pPr eaLnBrk="1" hangingPunct="1"/>
              <a:t>38</a:t>
            </a:fld>
            <a:endParaRPr lang="en-US">
              <a:solidFill>
                <a:srgbClr val="898989"/>
              </a:solidFill>
              <a:latin typeface="Calibri" charset="0"/>
            </a:endParaRPr>
          </a:p>
        </p:txBody>
      </p:sp>
      <p:sp>
        <p:nvSpPr>
          <p:cNvPr id="31749" name="TextBox 5"/>
          <p:cNvSpPr txBox="1">
            <a:spLocks noChangeArrowheads="1"/>
          </p:cNvSpPr>
          <p:nvPr/>
        </p:nvSpPr>
        <p:spPr bwMode="auto">
          <a:xfrm>
            <a:off x="0" y="6197600"/>
            <a:ext cx="708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300" dirty="0">
                <a:latin typeface="Arial" charset="0"/>
              </a:rPr>
              <a:t>Source: </a:t>
            </a:r>
            <a:r>
              <a:rPr lang="en-US" sz="1300" dirty="0" err="1">
                <a:latin typeface="Arial" charset="0"/>
              </a:rPr>
              <a:t>Chetty</a:t>
            </a:r>
            <a:r>
              <a:rPr lang="en-US" sz="1300" dirty="0">
                <a:latin typeface="Arial" charset="0"/>
              </a:rPr>
              <a:t>, R, et al.,  “The Association Between Income and Life Expectancy in the United States, 2001-2014,” </a:t>
            </a:r>
            <a:r>
              <a:rPr lang="en-US" sz="1300" i="1" dirty="0">
                <a:latin typeface="Arial" charset="0"/>
              </a:rPr>
              <a:t>JAMA</a:t>
            </a:r>
            <a:r>
              <a:rPr lang="en-US" sz="1300" dirty="0">
                <a:latin typeface="Arial" charset="0"/>
              </a:rPr>
              <a:t>, published online April 10, 2016.</a:t>
            </a:r>
          </a:p>
        </p:txBody>
      </p:sp>
    </p:spTree>
    <p:extLst>
      <p:ext uri="{BB962C8B-B14F-4D97-AF65-F5344CB8AC3E}">
        <p14:creationId xmlns:p14="http://schemas.microsoft.com/office/powerpoint/2010/main" val="371483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If You Are Poor, Where You Live Matters</a:t>
            </a:r>
            <a:endParaRPr lang="en-US" sz="36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04800" y="1295400"/>
            <a:ext cx="8686800" cy="5257800"/>
          </a:xfrm>
        </p:spPr>
        <p:txBody>
          <a:bodyPr/>
          <a:lstStyle/>
          <a:p>
            <a:r>
              <a:rPr lang="en-US" altLang="en-US" sz="2400" dirty="0" smtClean="0">
                <a:latin typeface="Arial" panose="020B0604020202020204" pitchFamily="34" charset="0"/>
                <a:cs typeface="Arial" panose="020B0604020202020204" pitchFamily="34" charset="0"/>
              </a:rPr>
              <a:t>Low</a:t>
            </a:r>
            <a:r>
              <a:rPr lang="en-US" altLang="en-US" sz="2400" dirty="0">
                <a:latin typeface="Arial" panose="020B0604020202020204" pitchFamily="34" charset="0"/>
                <a:cs typeface="Arial" panose="020B0604020202020204" pitchFamily="34" charset="0"/>
              </a:rPr>
              <a:t>-income people have the shortest life expectancy in localities with low levels of government </a:t>
            </a:r>
            <a:r>
              <a:rPr lang="en-US" altLang="en-US" sz="2400" dirty="0" smtClean="0">
                <a:latin typeface="Arial" panose="020B0604020202020204" pitchFamily="34" charset="0"/>
                <a:cs typeface="Arial" panose="020B0604020202020204" pitchFamily="34" charset="0"/>
              </a:rPr>
              <a:t>expenditures</a:t>
            </a:r>
          </a:p>
          <a:p>
            <a:pPr marL="0" indent="0">
              <a:buNone/>
            </a:pPr>
            <a:endParaRPr lang="en-US" altLang="en-US" sz="1000" dirty="0" smtClean="0">
              <a:latin typeface="Arial"/>
              <a:cs typeface="Arial"/>
            </a:endParaRPr>
          </a:p>
          <a:p>
            <a:endParaRPr lang="en-US" altLang="en-US" sz="800" dirty="0" smtClean="0">
              <a:latin typeface="Arial"/>
              <a:cs typeface="Arial"/>
            </a:endParaRPr>
          </a:p>
          <a:p>
            <a:r>
              <a:rPr lang="en-US" altLang="en-US" sz="2400" dirty="0" smtClean="0">
                <a:latin typeface="Arial"/>
                <a:cs typeface="Arial"/>
              </a:rPr>
              <a:t>Poor people have better health status when they live in an  environment where the government invests in a safety net</a:t>
            </a:r>
          </a:p>
          <a:p>
            <a:endParaRPr lang="en-US" altLang="en-US" sz="1000" dirty="0" smtClean="0">
              <a:latin typeface="Arial"/>
              <a:cs typeface="Arial"/>
            </a:endParaRPr>
          </a:p>
          <a:p>
            <a:endParaRPr lang="en-US" sz="800" dirty="0">
              <a:latin typeface="Arial"/>
              <a:cs typeface="Arial"/>
            </a:endParaRPr>
          </a:p>
          <a:p>
            <a:r>
              <a:rPr lang="en-US" sz="2400" dirty="0" smtClean="0">
                <a:latin typeface="Arial"/>
                <a:cs typeface="Arial"/>
              </a:rPr>
              <a:t>Researchers </a:t>
            </a:r>
            <a:r>
              <a:rPr lang="en-US" sz="2400" dirty="0">
                <a:latin typeface="Arial"/>
                <a:cs typeface="Arial"/>
              </a:rPr>
              <a:t>at Duke and CDC calculated that </a:t>
            </a:r>
            <a:r>
              <a:rPr lang="en-US" sz="2400" b="1" dirty="0">
                <a:solidFill>
                  <a:srgbClr val="FF0000"/>
                </a:solidFill>
                <a:latin typeface="Arial"/>
                <a:cs typeface="Arial"/>
              </a:rPr>
              <a:t>the disparity in smoking rates </a:t>
            </a:r>
            <a:r>
              <a:rPr lang="en-US" sz="2400" b="1" dirty="0" smtClean="0">
                <a:solidFill>
                  <a:srgbClr val="FF0000"/>
                </a:solidFill>
                <a:latin typeface="Arial"/>
                <a:cs typeface="Arial"/>
              </a:rPr>
              <a:t>account </a:t>
            </a:r>
            <a:r>
              <a:rPr lang="en-US" sz="2400" b="1" dirty="0">
                <a:solidFill>
                  <a:srgbClr val="FF0000"/>
                </a:solidFill>
                <a:latin typeface="Arial"/>
                <a:cs typeface="Arial"/>
              </a:rPr>
              <a:t>for a third of the gap in life expectancy between white men with college degrees and white men with only high school degree </a:t>
            </a:r>
          </a:p>
          <a:p>
            <a:pPr lvl="1"/>
            <a:r>
              <a:rPr lang="en-US" sz="2400" b="1" dirty="0">
                <a:solidFill>
                  <a:srgbClr val="FF0000"/>
                </a:solidFill>
                <a:latin typeface="Arial"/>
                <a:cs typeface="Arial"/>
              </a:rPr>
              <a:t>For women, the disparity in smoking rates accounted for a quarter of the gap in life expectancy</a:t>
            </a:r>
          </a:p>
          <a:p>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39</a:t>
            </a:fld>
            <a:endParaRPr lang="en-US" dirty="0"/>
          </a:p>
        </p:txBody>
      </p:sp>
    </p:spTree>
    <p:extLst>
      <p:ext uri="{BB962C8B-B14F-4D97-AF65-F5344CB8AC3E}">
        <p14:creationId xmlns:p14="http://schemas.microsoft.com/office/powerpoint/2010/main" val="140244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1143000"/>
          </a:xfrm>
        </p:spPr>
        <p:txBody>
          <a:bodyPr>
            <a:noAutofit/>
          </a:bodyPr>
          <a:lstStyle/>
          <a:p>
            <a:r>
              <a:rPr lang="en-US" sz="3400" b="1" dirty="0" smtClean="0">
                <a:latin typeface="Arial" panose="020B0604020202020204" pitchFamily="34" charset="0"/>
                <a:cs typeface="Arial" panose="020B0604020202020204" pitchFamily="34" charset="0"/>
              </a:rPr>
              <a:t>3 Factors Led to Creation of CTFK</a:t>
            </a:r>
            <a:endParaRPr lang="en-US" sz="3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4</a:t>
            </a:fld>
            <a:endParaRPr lang="en-US" dirty="0"/>
          </a:p>
        </p:txBody>
      </p:sp>
      <p:sp>
        <p:nvSpPr>
          <p:cNvPr id="7" name="Content Placeholder 2"/>
          <p:cNvSpPr>
            <a:spLocks noGrp="1"/>
          </p:cNvSpPr>
          <p:nvPr>
            <p:ph idx="1"/>
          </p:nvPr>
        </p:nvSpPr>
        <p:spPr>
          <a:xfrm>
            <a:off x="609600" y="1524000"/>
            <a:ext cx="8077200" cy="4572000"/>
          </a:xfrm>
        </p:spPr>
        <p:txBody>
          <a:bodyPr/>
          <a:lstStyle/>
          <a:p>
            <a:pPr marL="514350" indent="-514350">
              <a:spcBef>
                <a:spcPts val="768"/>
              </a:spcBef>
              <a:buFontTx/>
              <a:buAutoNum type="arabicPeriod"/>
              <a:defRPr/>
            </a:pPr>
            <a:r>
              <a:rPr lang="en-US" altLang="en-US" sz="3000" dirty="0" smtClean="0">
                <a:latin typeface="Arial" panose="020B0604020202020204" pitchFamily="34" charset="0"/>
                <a:cs typeface="Arial" panose="020B0604020202020204" pitchFamily="34" charset="0"/>
              </a:rPr>
              <a:t>A recognition that the best approach to reducing tobacco use focuses on population based actions</a:t>
            </a:r>
          </a:p>
          <a:p>
            <a:pPr marL="514350" indent="-514350">
              <a:spcBef>
                <a:spcPts val="768"/>
              </a:spcBef>
              <a:buFontTx/>
              <a:buAutoNum type="arabicPeriod"/>
              <a:defRPr/>
            </a:pPr>
            <a:r>
              <a:rPr lang="en-US" altLang="en-US" sz="3000" dirty="0" smtClean="0">
                <a:latin typeface="Arial" panose="020B0604020202020204" pitchFamily="34" charset="0"/>
                <a:cs typeface="Arial" panose="020B0604020202020204" pitchFamily="34" charset="0"/>
              </a:rPr>
              <a:t>A recognition that success requires a focus on political and social change and that to succeed in that arena requires a different approach and different skills</a:t>
            </a:r>
          </a:p>
          <a:p>
            <a:pPr marL="514350" indent="-514350">
              <a:spcBef>
                <a:spcPts val="768"/>
              </a:spcBef>
              <a:buFontTx/>
              <a:buAutoNum type="arabicPeriod"/>
              <a:defRPr/>
            </a:pPr>
            <a:r>
              <a:rPr lang="en-US" altLang="en-US" sz="3000" dirty="0" smtClean="0">
                <a:latin typeface="Arial" panose="020B0604020202020204" pitchFamily="34" charset="0"/>
                <a:cs typeface="Arial" panose="020B0604020202020204" pitchFamily="34" charset="0"/>
              </a:rPr>
              <a:t>Specific events that occurred in the mid 1990s, mid 2000s, and in 2014</a:t>
            </a:r>
          </a:p>
        </p:txBody>
      </p:sp>
    </p:spTree>
    <p:extLst>
      <p:ext uri="{BB962C8B-B14F-4D97-AF65-F5344CB8AC3E}">
        <p14:creationId xmlns:p14="http://schemas.microsoft.com/office/powerpoint/2010/main" val="113729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79525" y="0"/>
            <a:ext cx="7864475" cy="1152525"/>
          </a:xfrm>
        </p:spPr>
        <p:txBody>
          <a:bodyPr/>
          <a:lstStyle/>
          <a:p>
            <a:pPr eaLnBrk="1" hangingPunct="1"/>
            <a:r>
              <a:rPr lang="en-US" sz="2800" dirty="0">
                <a:latin typeface="Calibri" charset="0"/>
              </a:rPr>
              <a:t>Race- and Ethnicity-Adjusted Life Expectancy by Commuting Zone and Income Quartile, 2001-2014</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88F1FC1-E0C9-464E-89C4-00625B20B8CA}" type="slidenum">
              <a:rPr lang="en-US">
                <a:solidFill>
                  <a:srgbClr val="898989"/>
                </a:solidFill>
                <a:latin typeface="Calibri" charset="0"/>
              </a:rPr>
              <a:pPr eaLnBrk="1" hangingPunct="1"/>
              <a:t>40</a:t>
            </a:fld>
            <a:endParaRPr lang="en-US" dirty="0">
              <a:solidFill>
                <a:srgbClr val="898989"/>
              </a:solidFill>
              <a:latin typeface="Calibri" charset="0"/>
            </a:endParaRPr>
          </a:p>
        </p:txBody>
      </p:sp>
      <p:sp>
        <p:nvSpPr>
          <p:cNvPr id="32772" name="TextBox 5"/>
          <p:cNvSpPr txBox="1">
            <a:spLocks noChangeArrowheads="1"/>
          </p:cNvSpPr>
          <p:nvPr/>
        </p:nvSpPr>
        <p:spPr bwMode="auto">
          <a:xfrm>
            <a:off x="0" y="6197600"/>
            <a:ext cx="708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300" dirty="0">
                <a:latin typeface="Arial" charset="0"/>
              </a:rPr>
              <a:t>Source: Chetty, R, et al.,  “The Association Between Income and Life Expectancy in the United States, 2001-2014,” </a:t>
            </a:r>
            <a:r>
              <a:rPr lang="en-US" sz="1300" i="1" dirty="0">
                <a:latin typeface="Arial" charset="0"/>
              </a:rPr>
              <a:t>JAMA</a:t>
            </a:r>
            <a:r>
              <a:rPr lang="en-US" sz="1300" dirty="0">
                <a:latin typeface="Arial" charset="0"/>
              </a:rPr>
              <a:t>, published online April 10, 2016.</a:t>
            </a:r>
          </a:p>
        </p:txBody>
      </p:sp>
      <p:pic>
        <p:nvPicPr>
          <p:cNvPr id="32773"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t="2744" b="47664"/>
          <a:stretch>
            <a:fillRect/>
          </a:stretch>
        </p:blipFill>
        <p:spPr bwMode="auto">
          <a:xfrm>
            <a:off x="460375" y="1400175"/>
            <a:ext cx="82121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t="57040"/>
          <a:stretch>
            <a:fillRect/>
          </a:stretch>
        </p:blipFill>
        <p:spPr bwMode="auto">
          <a:xfrm>
            <a:off x="460375" y="4038600"/>
            <a:ext cx="82121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9"/>
          <p:cNvSpPr txBox="1">
            <a:spLocks noChangeArrowheads="1"/>
          </p:cNvSpPr>
          <p:nvPr/>
        </p:nvSpPr>
        <p:spPr bwMode="auto">
          <a:xfrm>
            <a:off x="3262313" y="1130300"/>
            <a:ext cx="260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Arial" charset="0"/>
              </a:rPr>
              <a:t>Bottom Income Quartile</a:t>
            </a:r>
          </a:p>
        </p:txBody>
      </p:sp>
      <p:sp>
        <p:nvSpPr>
          <p:cNvPr id="32776" name="TextBox 10"/>
          <p:cNvSpPr txBox="1">
            <a:spLocks noChangeArrowheads="1"/>
          </p:cNvSpPr>
          <p:nvPr/>
        </p:nvSpPr>
        <p:spPr bwMode="auto">
          <a:xfrm>
            <a:off x="3300413" y="3681413"/>
            <a:ext cx="224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Arial" charset="0"/>
              </a:rPr>
              <a:t>Top Income Quartile</a:t>
            </a:r>
          </a:p>
        </p:txBody>
      </p:sp>
      <p:sp>
        <p:nvSpPr>
          <p:cNvPr id="32777" name="TextBox 11"/>
          <p:cNvSpPr txBox="1">
            <a:spLocks noChangeArrowheads="1"/>
          </p:cNvSpPr>
          <p:nvPr/>
        </p:nvSpPr>
        <p:spPr bwMode="auto">
          <a:xfrm>
            <a:off x="1933575" y="1344613"/>
            <a:ext cx="5318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dirty="0">
                <a:latin typeface="Arial" charset="0"/>
              </a:rPr>
              <a:t>Men</a:t>
            </a:r>
          </a:p>
        </p:txBody>
      </p:sp>
      <p:sp>
        <p:nvSpPr>
          <p:cNvPr id="32778" name="TextBox 12"/>
          <p:cNvSpPr txBox="1">
            <a:spLocks noChangeArrowheads="1"/>
          </p:cNvSpPr>
          <p:nvPr/>
        </p:nvSpPr>
        <p:spPr bwMode="auto">
          <a:xfrm>
            <a:off x="1933575" y="3895725"/>
            <a:ext cx="5318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dirty="0">
                <a:latin typeface="Arial" charset="0"/>
              </a:rPr>
              <a:t>Men</a:t>
            </a:r>
          </a:p>
        </p:txBody>
      </p:sp>
      <p:sp>
        <p:nvSpPr>
          <p:cNvPr id="32779" name="TextBox 13"/>
          <p:cNvSpPr txBox="1">
            <a:spLocks noChangeArrowheads="1"/>
          </p:cNvSpPr>
          <p:nvPr/>
        </p:nvSpPr>
        <p:spPr bwMode="auto">
          <a:xfrm>
            <a:off x="6181725" y="1390650"/>
            <a:ext cx="7985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dirty="0">
                <a:latin typeface="Arial" charset="0"/>
              </a:rPr>
              <a:t>Women</a:t>
            </a:r>
          </a:p>
        </p:txBody>
      </p:sp>
      <p:sp>
        <p:nvSpPr>
          <p:cNvPr id="32780" name="TextBox 14"/>
          <p:cNvSpPr txBox="1">
            <a:spLocks noChangeArrowheads="1"/>
          </p:cNvSpPr>
          <p:nvPr/>
        </p:nvSpPr>
        <p:spPr bwMode="auto">
          <a:xfrm>
            <a:off x="6067425" y="3933825"/>
            <a:ext cx="7985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400" dirty="0">
                <a:latin typeface="Arial" charset="0"/>
              </a:rPr>
              <a:t>Women</a:t>
            </a:r>
          </a:p>
        </p:txBody>
      </p:sp>
    </p:spTree>
    <p:extLst>
      <p:ext uri="{BB962C8B-B14F-4D97-AF65-F5344CB8AC3E}">
        <p14:creationId xmlns:p14="http://schemas.microsoft.com/office/powerpoint/2010/main" val="3432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41</a:t>
            </a:fld>
            <a:endParaRPr lang="en-US">
              <a:solidFill>
                <a:prstClr val="black">
                  <a:tint val="75000"/>
                </a:prstClr>
              </a:solidFill>
            </a:endParaRPr>
          </a:p>
        </p:txBody>
      </p:sp>
      <p:sp>
        <p:nvSpPr>
          <p:cNvPr id="5" name="Title 5"/>
          <p:cNvSpPr txBox="1">
            <a:spLocks noGrp="1"/>
          </p:cNvSpPr>
          <p:nvPr>
            <p:ph type="title"/>
          </p:nvPr>
        </p:nvSpPr>
        <p:spPr bwMode="auto">
          <a:xfrm>
            <a:off x="1279524" y="0"/>
            <a:ext cx="7864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dirty="0" smtClean="0">
                <a:latin typeface="Arial" panose="020B0604020202020204" pitchFamily="34" charset="0"/>
                <a:cs typeface="Arial" panose="020B0604020202020204" pitchFamily="34" charset="0"/>
              </a:rPr>
              <a:t>Least Healthy States &amp; Adult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Smoking Rates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 y="6235243"/>
            <a:ext cx="5038373" cy="430887"/>
          </a:xfrm>
          <a:prstGeom prst="rect">
            <a:avLst/>
          </a:prstGeom>
          <a:noFill/>
        </p:spPr>
        <p:txBody>
          <a:bodyPr wrap="square" rtlCol="0">
            <a:spAutoFit/>
          </a:bodyPr>
          <a:lstStyle/>
          <a:p>
            <a:r>
              <a:rPr lang="en-US" sz="1100" dirty="0" smtClean="0">
                <a:solidFill>
                  <a:prstClr val="black"/>
                </a:solidFill>
                <a:latin typeface="Arial" panose="020B0604020202020204" pitchFamily="34" charset="0"/>
                <a:cs typeface="Arial" panose="020B0604020202020204" pitchFamily="34" charset="0"/>
              </a:rPr>
              <a:t>*America’s Health Rankings 2017 Annual Report</a:t>
            </a:r>
          </a:p>
          <a:p>
            <a:r>
              <a:rPr lang="en-US" sz="1100" b="1" baseline="30000" dirty="0">
                <a:solidFill>
                  <a:prstClr val="black"/>
                </a:solidFill>
                <a:latin typeface="Arial" panose="020B0604020202020204" pitchFamily="34" charset="0"/>
                <a:cs typeface="Arial" panose="020B0604020202020204" pitchFamily="34" charset="0"/>
              </a:rPr>
              <a:t>‡ </a:t>
            </a:r>
            <a:r>
              <a:rPr lang="en-US" sz="1100" dirty="0" smtClean="0">
                <a:solidFill>
                  <a:prstClr val="black"/>
                </a:solidFill>
                <a:latin typeface="Arial" panose="020B0604020202020204" pitchFamily="34" charset="0"/>
                <a:cs typeface="Arial" panose="020B0604020202020204" pitchFamily="34" charset="0"/>
              </a:rPr>
              <a:t>Behavioral Risk Factor Surveillance System, 2016</a:t>
            </a:r>
            <a:endParaRPr lang="en-US" sz="1100" dirty="0">
              <a:solidFill>
                <a:prstClr val="black"/>
              </a:solidFill>
              <a:latin typeface="Arial" panose="020B0604020202020204" pitchFamily="34" charset="0"/>
              <a:cs typeface="Arial" panose="020B0604020202020204" pitchFamily="34" charset="0"/>
            </a:endParaRPr>
          </a:p>
        </p:txBody>
      </p:sp>
      <p:sp>
        <p:nvSpPr>
          <p:cNvPr id="8" name="Text Placeholder 2"/>
          <p:cNvSpPr txBox="1">
            <a:spLocks/>
          </p:cNvSpPr>
          <p:nvPr/>
        </p:nvSpPr>
        <p:spPr bwMode="auto">
          <a:xfrm>
            <a:off x="5029200" y="1646238"/>
            <a:ext cx="3124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Highest Smoking Prevalence</a:t>
            </a:r>
            <a:r>
              <a:rPr lang="en-US" sz="2400" b="1" baseline="30000" dirty="0" smtClean="0">
                <a:solidFill>
                  <a:prstClr val="black"/>
                </a:solidFill>
                <a:latin typeface="Arial" panose="020B0604020202020204" pitchFamily="34" charset="0"/>
                <a:cs typeface="Arial" panose="020B0604020202020204" pitchFamily="34" charset="0"/>
              </a:rPr>
              <a:t>‡</a:t>
            </a:r>
            <a:endParaRPr lang="en-US" sz="2400" b="1" baseline="30000" dirty="0">
              <a:solidFill>
                <a:prstClr val="black"/>
              </a:solidFill>
              <a:latin typeface="Arial" panose="020B0604020202020204" pitchFamily="34" charset="0"/>
              <a:cs typeface="Arial" panose="020B0604020202020204" pitchFamily="34" charset="0"/>
            </a:endParaRPr>
          </a:p>
        </p:txBody>
      </p:sp>
      <p:sp>
        <p:nvSpPr>
          <p:cNvPr id="10" name="Text Placeholder 2"/>
          <p:cNvSpPr txBox="1">
            <a:spLocks/>
          </p:cNvSpPr>
          <p:nvPr/>
        </p:nvSpPr>
        <p:spPr bwMode="auto">
          <a:xfrm>
            <a:off x="752827" y="1722438"/>
            <a:ext cx="3124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Least Healthy*</a:t>
            </a:r>
            <a:endParaRPr lang="en-US" sz="2400" b="1" dirty="0">
              <a:solidFill>
                <a:prstClr val="black"/>
              </a:solidFill>
              <a:latin typeface="Arial" panose="020B0604020202020204" pitchFamily="34" charset="0"/>
              <a:cs typeface="Arial" panose="020B0604020202020204" pitchFamily="34" charset="0"/>
            </a:endParaRPr>
          </a:p>
        </p:txBody>
      </p:sp>
      <p:sp>
        <p:nvSpPr>
          <p:cNvPr id="11" name="Content Placeholder 3"/>
          <p:cNvSpPr>
            <a:spLocks noGrp="1"/>
          </p:cNvSpPr>
          <p:nvPr>
            <p:ph sz="half" idx="4294967295"/>
          </p:nvPr>
        </p:nvSpPr>
        <p:spPr>
          <a:xfrm>
            <a:off x="672436" y="2494165"/>
            <a:ext cx="4072909" cy="36018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Mississippi</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Louisiana</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Arkansas</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Alabama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West Virginia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Tennessee</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South Carolina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Oklahoma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Kentucky</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Georgia</a:t>
            </a:r>
            <a:endParaRPr lang="en-US" sz="2200" dirty="0">
              <a:latin typeface="Arial" panose="020B0604020202020204" pitchFamily="34" charset="0"/>
              <a:cs typeface="Arial" panose="020B0604020202020204" pitchFamily="34" charset="0"/>
            </a:endParaRPr>
          </a:p>
        </p:txBody>
      </p:sp>
      <p:sp>
        <p:nvSpPr>
          <p:cNvPr id="12" name="Content Placeholder 3"/>
          <p:cNvSpPr>
            <a:spLocks noGrp="1"/>
          </p:cNvSpPr>
          <p:nvPr>
            <p:ph sz="half" idx="4294967295"/>
          </p:nvPr>
        </p:nvSpPr>
        <p:spPr>
          <a:xfrm>
            <a:off x="4618479" y="2503074"/>
            <a:ext cx="3963988" cy="3592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West Virginia (24.8%)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Kentucky (24.5%)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Arkansas (23.6%)</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Louisiana (22.8%)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Mississippi (22.7%)</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Ohio (22.5%)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Tennessee (22.1%)</a:t>
            </a:r>
          </a:p>
          <a:p>
            <a:pPr marL="0" indent="0">
              <a:spcBef>
                <a:spcPts val="0"/>
              </a:spcBef>
              <a:buNone/>
            </a:pPr>
            <a:r>
              <a:rPr lang="en-US" sz="2200" dirty="0">
                <a:latin typeface="Arial" panose="020B0604020202020204" pitchFamily="34" charset="0"/>
                <a:cs typeface="Arial" panose="020B0604020202020204" pitchFamily="34" charset="0"/>
              </a:rPr>
              <a:t>7.   Missouri (22.1%)</a:t>
            </a:r>
          </a:p>
          <a:p>
            <a:pPr marL="0" indent="0">
              <a:spcBef>
                <a:spcPts val="0"/>
              </a:spcBef>
              <a:buNone/>
            </a:pPr>
            <a:r>
              <a:rPr lang="en-US" sz="2200" dirty="0">
                <a:latin typeface="Arial" panose="020B0604020202020204" pitchFamily="34" charset="0"/>
                <a:cs typeface="Arial" panose="020B0604020202020204" pitchFamily="34" charset="0"/>
              </a:rPr>
              <a:t>9.   Alabama (21.5%)</a:t>
            </a:r>
          </a:p>
          <a:p>
            <a:pPr marL="0" indent="0">
              <a:spcBef>
                <a:spcPts val="0"/>
              </a:spcBef>
              <a:buNone/>
            </a:pPr>
            <a:r>
              <a:rPr lang="en-US" sz="2200" dirty="0">
                <a:latin typeface="Arial" panose="020B0604020202020204" pitchFamily="34" charset="0"/>
                <a:cs typeface="Arial" panose="020B0604020202020204" pitchFamily="34" charset="0"/>
              </a:rPr>
              <a:t>10. Indiana (21.1%)</a:t>
            </a:r>
          </a:p>
        </p:txBody>
      </p:sp>
      <p:sp>
        <p:nvSpPr>
          <p:cNvPr id="13" name="TextBox 12"/>
          <p:cNvSpPr txBox="1"/>
          <p:nvPr/>
        </p:nvSpPr>
        <p:spPr>
          <a:xfrm>
            <a:off x="457200" y="1219200"/>
            <a:ext cx="8248778" cy="369332"/>
          </a:xfrm>
          <a:prstGeom prst="rect">
            <a:avLst/>
          </a:prstGeom>
          <a:noFill/>
        </p:spPr>
        <p:txBody>
          <a:bodyPr wrap="square" rtlCol="0">
            <a:spAutoFit/>
          </a:bodyPr>
          <a:lstStyle/>
          <a:p>
            <a:pPr algn="ctr"/>
            <a:r>
              <a:rPr lang="en-US" dirty="0" smtClean="0">
                <a:solidFill>
                  <a:srgbClr val="FF0000"/>
                </a:solidFill>
              </a:rPr>
              <a:t>7 </a:t>
            </a:r>
            <a:r>
              <a:rPr lang="en-US" dirty="0">
                <a:solidFill>
                  <a:srgbClr val="FF0000"/>
                </a:solidFill>
              </a:rPr>
              <a:t>of Least </a:t>
            </a:r>
            <a:r>
              <a:rPr lang="en-US" dirty="0" smtClean="0">
                <a:solidFill>
                  <a:srgbClr val="FF0000"/>
                </a:solidFill>
              </a:rPr>
              <a:t>Healthy </a:t>
            </a:r>
            <a:r>
              <a:rPr lang="en-US" dirty="0">
                <a:solidFill>
                  <a:srgbClr val="FF0000"/>
                </a:solidFill>
              </a:rPr>
              <a:t>States are in 10 Highest Smoking Prevalence States</a:t>
            </a:r>
          </a:p>
        </p:txBody>
      </p:sp>
    </p:spTree>
    <p:extLst>
      <p:ext uri="{BB962C8B-B14F-4D97-AF65-F5344CB8AC3E}">
        <p14:creationId xmlns:p14="http://schemas.microsoft.com/office/powerpoint/2010/main" val="408166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42</a:t>
            </a:fld>
            <a:endParaRPr lang="en-US">
              <a:solidFill>
                <a:prstClr val="black">
                  <a:tint val="75000"/>
                </a:prstClr>
              </a:solidFill>
            </a:endParaRPr>
          </a:p>
        </p:txBody>
      </p:sp>
      <p:sp>
        <p:nvSpPr>
          <p:cNvPr id="5" name="Title 5"/>
          <p:cNvSpPr txBox="1">
            <a:spLocks noGrp="1"/>
          </p:cNvSpPr>
          <p:nvPr>
            <p:ph type="title"/>
          </p:nvPr>
        </p:nvSpPr>
        <p:spPr bwMode="auto">
          <a:xfrm>
            <a:off x="1279524" y="0"/>
            <a:ext cx="7864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dirty="0" smtClean="0">
                <a:latin typeface="Arial" panose="020B0604020202020204" pitchFamily="34" charset="0"/>
                <a:cs typeface="Arial" panose="020B0604020202020204" pitchFamily="34" charset="0"/>
              </a:rPr>
              <a:t>Least Heart Healthy States Have the Highest Adult Smoking Rates</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 y="6096000"/>
            <a:ext cx="5038373" cy="600164"/>
          </a:xfrm>
          <a:prstGeom prst="rect">
            <a:avLst/>
          </a:prstGeom>
          <a:noFill/>
        </p:spPr>
        <p:txBody>
          <a:bodyPr wrap="square" rtlCol="0">
            <a:spAutoFit/>
          </a:bodyPr>
          <a:lstStyle/>
          <a:p>
            <a:r>
              <a:rPr lang="en-US" sz="1100" dirty="0">
                <a:solidFill>
                  <a:prstClr val="black"/>
                </a:solidFill>
                <a:latin typeface="Arial" panose="020B0604020202020204" pitchFamily="34" charset="0"/>
                <a:cs typeface="Arial" panose="020B0604020202020204" pitchFamily="34" charset="0"/>
              </a:rPr>
              <a:t>*Based on CDC data excess heart age, smoking rates &amp; obesity prevalence data (http://conditions.healthgrove.com/stories/6140/states-healthiest-hearts)</a:t>
            </a:r>
          </a:p>
          <a:p>
            <a:r>
              <a:rPr lang="en-US" sz="1100" b="1" baseline="3000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Behavioral Risk Factor Surveillance System, </a:t>
            </a:r>
            <a:r>
              <a:rPr lang="en-US" sz="1100" dirty="0" smtClean="0">
                <a:solidFill>
                  <a:prstClr val="black"/>
                </a:solidFill>
                <a:latin typeface="Arial" panose="020B0604020202020204" pitchFamily="34" charset="0"/>
                <a:cs typeface="Arial" panose="020B0604020202020204" pitchFamily="34" charset="0"/>
              </a:rPr>
              <a:t>2016</a:t>
            </a:r>
            <a:endParaRPr lang="en-US" sz="1100" dirty="0">
              <a:solidFill>
                <a:prstClr val="black"/>
              </a:solidFill>
              <a:latin typeface="Arial" panose="020B0604020202020204" pitchFamily="34" charset="0"/>
              <a:cs typeface="Arial" panose="020B0604020202020204" pitchFamily="34" charset="0"/>
            </a:endParaRPr>
          </a:p>
        </p:txBody>
      </p:sp>
      <p:sp>
        <p:nvSpPr>
          <p:cNvPr id="8" name="Text Placeholder 2"/>
          <p:cNvSpPr txBox="1">
            <a:spLocks/>
          </p:cNvSpPr>
          <p:nvPr/>
        </p:nvSpPr>
        <p:spPr bwMode="auto">
          <a:xfrm>
            <a:off x="4724400" y="1726842"/>
            <a:ext cx="31242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Highest Smoking Prevalence</a:t>
            </a:r>
            <a:r>
              <a:rPr lang="en-US" sz="2400" b="1" baseline="30000" dirty="0" smtClean="0">
                <a:solidFill>
                  <a:prstClr val="black"/>
                </a:solidFill>
                <a:latin typeface="Arial" panose="020B0604020202020204" pitchFamily="34" charset="0"/>
                <a:cs typeface="Arial" panose="020B0604020202020204" pitchFamily="34" charset="0"/>
              </a:rPr>
              <a:t>‡</a:t>
            </a:r>
            <a:endParaRPr lang="en-US" sz="2400" b="1" baseline="30000" dirty="0">
              <a:solidFill>
                <a:prstClr val="black"/>
              </a:solidFill>
              <a:latin typeface="Arial" panose="020B0604020202020204" pitchFamily="34" charset="0"/>
              <a:cs typeface="Arial" panose="020B0604020202020204" pitchFamily="34" charset="0"/>
            </a:endParaRPr>
          </a:p>
        </p:txBody>
      </p:sp>
      <p:sp>
        <p:nvSpPr>
          <p:cNvPr id="10" name="Text Placeholder 2"/>
          <p:cNvSpPr txBox="1">
            <a:spLocks/>
          </p:cNvSpPr>
          <p:nvPr/>
        </p:nvSpPr>
        <p:spPr bwMode="auto">
          <a:xfrm>
            <a:off x="455612" y="1722437"/>
            <a:ext cx="31242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Least Heart Healthy*</a:t>
            </a:r>
            <a:endParaRPr lang="en-US" sz="2400" b="1" dirty="0">
              <a:solidFill>
                <a:prstClr val="black"/>
              </a:solidFill>
              <a:latin typeface="Arial" panose="020B0604020202020204" pitchFamily="34" charset="0"/>
              <a:cs typeface="Arial" panose="020B0604020202020204" pitchFamily="34" charset="0"/>
            </a:endParaRPr>
          </a:p>
        </p:txBody>
      </p:sp>
      <p:sp>
        <p:nvSpPr>
          <p:cNvPr id="11" name="Content Placeholder 3"/>
          <p:cNvSpPr>
            <a:spLocks noGrp="1"/>
          </p:cNvSpPr>
          <p:nvPr>
            <p:ph sz="half" idx="4294967295"/>
          </p:nvPr>
        </p:nvSpPr>
        <p:spPr>
          <a:xfrm>
            <a:off x="684212" y="2514600"/>
            <a:ext cx="4040188" cy="3951288"/>
          </a:xfrm>
          <a:prstGeom prst="rect">
            <a:avLst/>
          </a:prstGeom>
        </p:spPr>
        <p:txBody>
          <a:bodyPr>
            <a:noAutofit/>
          </a:bodyPr>
          <a:lstStyle/>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Mississippi</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West Virginia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Kentucky</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Louisiana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Alabama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Tennessee</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Arkansas</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South Carolina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Oklahoma</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Indiana</a:t>
            </a:r>
          </a:p>
        </p:txBody>
      </p:sp>
      <p:sp>
        <p:nvSpPr>
          <p:cNvPr id="2" name="TextBox 1"/>
          <p:cNvSpPr txBox="1"/>
          <p:nvPr/>
        </p:nvSpPr>
        <p:spPr>
          <a:xfrm>
            <a:off x="457200" y="1230868"/>
            <a:ext cx="8248778" cy="369332"/>
          </a:xfrm>
          <a:prstGeom prst="rect">
            <a:avLst/>
          </a:prstGeom>
          <a:noFill/>
        </p:spPr>
        <p:txBody>
          <a:bodyPr wrap="square" rtlCol="0">
            <a:spAutoFit/>
          </a:bodyPr>
          <a:lstStyle/>
          <a:p>
            <a:pPr algn="ctr"/>
            <a:r>
              <a:rPr lang="en-US" dirty="0">
                <a:solidFill>
                  <a:srgbClr val="FF0000"/>
                </a:solidFill>
              </a:rPr>
              <a:t>8 of Least Heart Healthy States are in 10 Highest Smoking Prevalence States</a:t>
            </a:r>
          </a:p>
        </p:txBody>
      </p:sp>
      <p:sp>
        <p:nvSpPr>
          <p:cNvPr id="12" name="Content Placeholder 3"/>
          <p:cNvSpPr>
            <a:spLocks noGrp="1"/>
          </p:cNvSpPr>
          <p:nvPr>
            <p:ph sz="half" idx="4294967295"/>
          </p:nvPr>
        </p:nvSpPr>
        <p:spPr>
          <a:xfrm>
            <a:off x="4648200" y="2525712"/>
            <a:ext cx="3963988"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West Virginia (24.8%)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Kentucky (24.5%)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Arkansas (23.6%)</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Louisiana (22.8%)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Mississippi (22.7%)</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Ohio (22.5%)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Tennessee (22.1%)</a:t>
            </a:r>
          </a:p>
          <a:p>
            <a:pPr marL="0" indent="0">
              <a:spcBef>
                <a:spcPts val="0"/>
              </a:spcBef>
              <a:buNone/>
            </a:pPr>
            <a:r>
              <a:rPr lang="en-US" sz="2200" dirty="0">
                <a:latin typeface="Arial" panose="020B0604020202020204" pitchFamily="34" charset="0"/>
                <a:cs typeface="Arial" panose="020B0604020202020204" pitchFamily="34" charset="0"/>
              </a:rPr>
              <a:t>7.   Missouri (22.1%)</a:t>
            </a:r>
          </a:p>
          <a:p>
            <a:pPr marL="0" indent="0">
              <a:spcBef>
                <a:spcPts val="0"/>
              </a:spcBef>
              <a:buNone/>
            </a:pPr>
            <a:r>
              <a:rPr lang="en-US" sz="2200" dirty="0">
                <a:latin typeface="Arial" panose="020B0604020202020204" pitchFamily="34" charset="0"/>
                <a:cs typeface="Arial" panose="020B0604020202020204" pitchFamily="34" charset="0"/>
              </a:rPr>
              <a:t>9.   Alabama (21.5%)</a:t>
            </a:r>
          </a:p>
          <a:p>
            <a:pPr marL="0" indent="0">
              <a:spcBef>
                <a:spcPts val="0"/>
              </a:spcBef>
              <a:buNone/>
            </a:pPr>
            <a:r>
              <a:rPr lang="en-US" sz="2200" dirty="0">
                <a:latin typeface="Arial" panose="020B0604020202020204" pitchFamily="34" charset="0"/>
                <a:cs typeface="Arial" panose="020B0604020202020204" pitchFamily="34" charset="0"/>
              </a:rPr>
              <a:t>10. Indiana (21.1%)</a:t>
            </a:r>
          </a:p>
        </p:txBody>
      </p:sp>
    </p:spTree>
    <p:extLst>
      <p:ext uri="{BB962C8B-B14F-4D97-AF65-F5344CB8AC3E}">
        <p14:creationId xmlns:p14="http://schemas.microsoft.com/office/powerpoint/2010/main" val="279951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43</a:t>
            </a:fld>
            <a:endParaRPr lang="en-US">
              <a:solidFill>
                <a:prstClr val="black">
                  <a:tint val="75000"/>
                </a:prstClr>
              </a:solidFill>
            </a:endParaRPr>
          </a:p>
        </p:txBody>
      </p:sp>
      <p:sp>
        <p:nvSpPr>
          <p:cNvPr id="5" name="Title 5"/>
          <p:cNvSpPr txBox="1">
            <a:spLocks noGrp="1"/>
          </p:cNvSpPr>
          <p:nvPr>
            <p:ph type="title"/>
          </p:nvPr>
        </p:nvSpPr>
        <p:spPr bwMode="auto">
          <a:xfrm>
            <a:off x="1066800" y="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sz="2400" dirty="0" smtClean="0">
                <a:latin typeface="Arial" panose="020B0604020202020204" pitchFamily="34" charset="0"/>
                <a:cs typeface="Arial" panose="020B0604020202020204" pitchFamily="34" charset="0"/>
              </a:rPr>
              <a:t>States with Highest Proportion of Cancer Deaths Attributable to Smoking and Adult Smoking Prevalence</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76200" y="6096000"/>
            <a:ext cx="8991600" cy="553998"/>
          </a:xfrm>
          <a:prstGeom prst="rect">
            <a:avLst/>
          </a:prstGeom>
          <a:noFill/>
        </p:spPr>
        <p:txBody>
          <a:bodyPr wrap="square" rtlCol="0">
            <a:spAutoFit/>
          </a:bodyPr>
          <a:lstStyle/>
          <a:p>
            <a:r>
              <a:rPr lang="en-US" sz="1000" baseline="30000" dirty="0">
                <a:solidFill>
                  <a:prstClr val="black"/>
                </a:solidFill>
                <a:latin typeface="Arial" panose="020B0604020202020204" pitchFamily="34" charset="0"/>
                <a:cs typeface="Arial" panose="020B0604020202020204" pitchFamily="34" charset="0"/>
              </a:rPr>
              <a:t>* </a:t>
            </a:r>
            <a:r>
              <a:rPr lang="en-US" sz="1000" dirty="0" err="1">
                <a:solidFill>
                  <a:prstClr val="black"/>
                </a:solidFill>
              </a:rPr>
              <a:t>Lortet</a:t>
            </a:r>
            <a:r>
              <a:rPr lang="en-US" sz="1000" dirty="0">
                <a:solidFill>
                  <a:prstClr val="black"/>
                </a:solidFill>
              </a:rPr>
              <a:t>-Tieulent, J, et al., “State-Level Cancer Mortality Attributable to Cigarette Smoking in the United States,” </a:t>
            </a:r>
            <a:r>
              <a:rPr lang="en-US" sz="1000" i="1" dirty="0">
                <a:solidFill>
                  <a:prstClr val="black"/>
                </a:solidFill>
              </a:rPr>
              <a:t>JAMA Internal Medicine</a:t>
            </a:r>
            <a:r>
              <a:rPr lang="en-US" sz="1000" dirty="0">
                <a:solidFill>
                  <a:prstClr val="black"/>
                </a:solidFill>
              </a:rPr>
              <a:t>, published online October 24, 2016. </a:t>
            </a:r>
            <a:endParaRPr lang="en-US" sz="1000" baseline="30000" dirty="0">
              <a:solidFill>
                <a:prstClr val="black"/>
              </a:solidFill>
              <a:latin typeface="Arial" panose="020B0604020202020204" pitchFamily="34" charset="0"/>
              <a:cs typeface="Arial" panose="020B0604020202020204" pitchFamily="34" charset="0"/>
            </a:endParaRPr>
          </a:p>
          <a:p>
            <a:r>
              <a:rPr lang="en-US" sz="1000" baseline="30000" dirty="0">
                <a:solidFill>
                  <a:prstClr val="black"/>
                </a:solidFill>
                <a:latin typeface="Arial" panose="020B0604020202020204" pitchFamily="34" charset="0"/>
                <a:cs typeface="Arial" panose="020B0604020202020204" pitchFamily="34" charset="0"/>
              </a:rPr>
              <a:t>‡</a:t>
            </a:r>
            <a:r>
              <a:rPr lang="en-US" sz="1000" dirty="0">
                <a:solidFill>
                  <a:prstClr val="black"/>
                </a:solidFill>
                <a:latin typeface="Arial" panose="020B0604020202020204" pitchFamily="34" charset="0"/>
                <a:cs typeface="Arial" panose="020B0604020202020204" pitchFamily="34" charset="0"/>
              </a:rPr>
              <a:t>Behavioral Risk Factor Surveillance System, </a:t>
            </a:r>
            <a:r>
              <a:rPr lang="en-US" sz="1000" dirty="0" smtClean="0">
                <a:solidFill>
                  <a:prstClr val="black"/>
                </a:solidFill>
                <a:latin typeface="Arial" panose="020B0604020202020204" pitchFamily="34" charset="0"/>
                <a:cs typeface="Arial" panose="020B0604020202020204" pitchFamily="34" charset="0"/>
              </a:rPr>
              <a:t>2016</a:t>
            </a:r>
            <a:endParaRPr lang="en-US" sz="1000" dirty="0">
              <a:solidFill>
                <a:prstClr val="black"/>
              </a:solidFill>
              <a:latin typeface="Arial" panose="020B0604020202020204" pitchFamily="34" charset="0"/>
              <a:cs typeface="Arial" panose="020B0604020202020204" pitchFamily="34" charset="0"/>
            </a:endParaRPr>
          </a:p>
        </p:txBody>
      </p:sp>
      <p:sp>
        <p:nvSpPr>
          <p:cNvPr id="8" name="Text Placeholder 2"/>
          <p:cNvSpPr txBox="1">
            <a:spLocks/>
          </p:cNvSpPr>
          <p:nvPr/>
        </p:nvSpPr>
        <p:spPr bwMode="auto">
          <a:xfrm>
            <a:off x="4572000" y="1803400"/>
            <a:ext cx="31242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000" b="1" dirty="0" smtClean="0">
                <a:solidFill>
                  <a:prstClr val="black"/>
                </a:solidFill>
                <a:latin typeface="Arial" panose="020B0604020202020204" pitchFamily="34" charset="0"/>
                <a:cs typeface="Arial" panose="020B0604020202020204" pitchFamily="34" charset="0"/>
              </a:rPr>
              <a:t>Highest Smoking Prevalence</a:t>
            </a:r>
            <a:r>
              <a:rPr lang="en-US" sz="2000" b="1" baseline="30000" dirty="0" smtClean="0">
                <a:solidFill>
                  <a:prstClr val="black"/>
                </a:solidFill>
                <a:latin typeface="Arial" panose="020B0604020202020204" pitchFamily="34" charset="0"/>
                <a:cs typeface="Arial" panose="020B0604020202020204" pitchFamily="34" charset="0"/>
              </a:rPr>
              <a:t>‡</a:t>
            </a:r>
            <a:endParaRPr lang="en-US" sz="2000" b="1" baseline="30000" dirty="0">
              <a:solidFill>
                <a:prstClr val="black"/>
              </a:solidFill>
              <a:latin typeface="Arial" panose="020B0604020202020204" pitchFamily="34" charset="0"/>
              <a:cs typeface="Arial" panose="020B0604020202020204" pitchFamily="34" charset="0"/>
            </a:endParaRPr>
          </a:p>
        </p:txBody>
      </p:sp>
      <p:sp>
        <p:nvSpPr>
          <p:cNvPr id="10" name="Text Placeholder 2"/>
          <p:cNvSpPr txBox="1">
            <a:spLocks/>
          </p:cNvSpPr>
          <p:nvPr/>
        </p:nvSpPr>
        <p:spPr bwMode="auto">
          <a:xfrm>
            <a:off x="0" y="1803400"/>
            <a:ext cx="4495800" cy="6610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charset="0"/>
              <a:buNone/>
            </a:pPr>
            <a:r>
              <a:rPr lang="en-US" sz="2000" b="1" dirty="0" smtClean="0">
                <a:solidFill>
                  <a:prstClr val="black"/>
                </a:solidFill>
                <a:latin typeface="Arial" panose="020B0604020202020204" pitchFamily="34" charset="0"/>
                <a:cs typeface="Arial" panose="020B0604020202020204" pitchFamily="34" charset="0"/>
              </a:rPr>
              <a:t>Proportion of Cancer Deaths Attributable to Smoking* </a:t>
            </a:r>
            <a:endParaRPr lang="en-US" sz="2000" b="1" dirty="0">
              <a:solidFill>
                <a:prstClr val="black"/>
              </a:solidFill>
              <a:latin typeface="Arial" panose="020B0604020202020204" pitchFamily="34" charset="0"/>
              <a:cs typeface="Arial" panose="020B0604020202020204" pitchFamily="34" charset="0"/>
            </a:endParaRPr>
          </a:p>
        </p:txBody>
      </p:sp>
      <p:sp>
        <p:nvSpPr>
          <p:cNvPr id="11" name="Content Placeholder 3"/>
          <p:cNvSpPr>
            <a:spLocks noGrp="1"/>
          </p:cNvSpPr>
          <p:nvPr>
            <p:ph sz="half" idx="4294967295"/>
          </p:nvPr>
        </p:nvSpPr>
        <p:spPr>
          <a:xfrm>
            <a:off x="397412" y="2515671"/>
            <a:ext cx="4040188" cy="3951288"/>
          </a:xfrm>
          <a:prstGeom prst="rect">
            <a:avLst/>
          </a:prstGeom>
        </p:spPr>
        <p:txBody>
          <a:bodyPr>
            <a:noAutofit/>
          </a:bodyPr>
          <a:lstStyle/>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Kentucky (34.0%)</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Arkansas (33.5%)</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Tennessee (32.9%)</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West Virginia (32.6%)</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Louisiana (32.6%)</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Alaska (31.4%)</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Missouri (31.3%)</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Alabama (31.3%)</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Oklahoma (31.1%)</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Nevada (30.9%)</a:t>
            </a:r>
          </a:p>
        </p:txBody>
      </p:sp>
      <p:sp>
        <p:nvSpPr>
          <p:cNvPr id="2" name="TextBox 1"/>
          <p:cNvSpPr txBox="1"/>
          <p:nvPr/>
        </p:nvSpPr>
        <p:spPr>
          <a:xfrm>
            <a:off x="1432947" y="1182469"/>
            <a:ext cx="6263253" cy="646331"/>
          </a:xfrm>
          <a:prstGeom prst="rect">
            <a:avLst/>
          </a:prstGeom>
          <a:noFill/>
        </p:spPr>
        <p:txBody>
          <a:bodyPr wrap="none" rtlCol="0">
            <a:spAutoFit/>
          </a:bodyPr>
          <a:lstStyle/>
          <a:p>
            <a:pPr algn="ctr"/>
            <a:r>
              <a:rPr lang="en-US" dirty="0" smtClean="0">
                <a:solidFill>
                  <a:srgbClr val="FF0000"/>
                </a:solidFill>
              </a:rPr>
              <a:t>7 </a:t>
            </a:r>
            <a:r>
              <a:rPr lang="en-US" dirty="0">
                <a:solidFill>
                  <a:srgbClr val="FF0000"/>
                </a:solidFill>
              </a:rPr>
              <a:t>States with Greatest Smoking-Attributable Cancer Deaths</a:t>
            </a:r>
          </a:p>
          <a:p>
            <a:pPr algn="ctr"/>
            <a:r>
              <a:rPr lang="en-US" dirty="0">
                <a:solidFill>
                  <a:srgbClr val="FF0000"/>
                </a:solidFill>
              </a:rPr>
              <a:t>are in 10 Highest Smoking Prevalence </a:t>
            </a:r>
            <a:r>
              <a:rPr lang="en-US" dirty="0" smtClean="0">
                <a:solidFill>
                  <a:srgbClr val="FF0000"/>
                </a:solidFill>
              </a:rPr>
              <a:t>States</a:t>
            </a:r>
            <a:endParaRPr lang="en-US" dirty="0">
              <a:solidFill>
                <a:srgbClr val="FF0000"/>
              </a:solidFill>
            </a:endParaRPr>
          </a:p>
        </p:txBody>
      </p:sp>
      <p:sp>
        <p:nvSpPr>
          <p:cNvPr id="12" name="Content Placeholder 3"/>
          <p:cNvSpPr>
            <a:spLocks noGrp="1"/>
          </p:cNvSpPr>
          <p:nvPr>
            <p:ph sz="half" idx="4294967295"/>
          </p:nvPr>
        </p:nvSpPr>
        <p:spPr>
          <a:xfrm>
            <a:off x="4648200" y="2514600"/>
            <a:ext cx="3963988"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West Virginia (24.8%)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Kentucky (24.5%)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Arkansas (23.6%)</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Louisiana (22.8%)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Mississippi (22.7%)</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Ohio (22.5%)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Tennessee (22.1%)</a:t>
            </a:r>
          </a:p>
          <a:p>
            <a:pPr marL="0" indent="0">
              <a:spcBef>
                <a:spcPts val="0"/>
              </a:spcBef>
              <a:buNone/>
            </a:pPr>
            <a:r>
              <a:rPr lang="en-US" sz="2200" dirty="0">
                <a:latin typeface="Arial" panose="020B0604020202020204" pitchFamily="34" charset="0"/>
                <a:cs typeface="Arial" panose="020B0604020202020204" pitchFamily="34" charset="0"/>
              </a:rPr>
              <a:t>7.   Missouri (22.1%)</a:t>
            </a:r>
          </a:p>
          <a:p>
            <a:pPr marL="0" indent="0">
              <a:spcBef>
                <a:spcPts val="0"/>
              </a:spcBef>
              <a:buNone/>
            </a:pPr>
            <a:r>
              <a:rPr lang="en-US" sz="2200" dirty="0">
                <a:latin typeface="Arial" panose="020B0604020202020204" pitchFamily="34" charset="0"/>
                <a:cs typeface="Arial" panose="020B0604020202020204" pitchFamily="34" charset="0"/>
              </a:rPr>
              <a:t>9.   Alabama (21.5%)</a:t>
            </a:r>
          </a:p>
          <a:p>
            <a:pPr marL="0" indent="0">
              <a:spcBef>
                <a:spcPts val="0"/>
              </a:spcBef>
              <a:buNone/>
            </a:pPr>
            <a:r>
              <a:rPr lang="en-US" sz="2200" dirty="0">
                <a:latin typeface="Arial" panose="020B0604020202020204" pitchFamily="34" charset="0"/>
                <a:cs typeface="Arial" panose="020B0604020202020204" pitchFamily="34" charset="0"/>
              </a:rPr>
              <a:t>10. Indiana (21.1%)</a:t>
            </a:r>
          </a:p>
        </p:txBody>
      </p:sp>
    </p:spTree>
    <p:extLst>
      <p:ext uri="{BB962C8B-B14F-4D97-AF65-F5344CB8AC3E}">
        <p14:creationId xmlns:p14="http://schemas.microsoft.com/office/powerpoint/2010/main" val="198530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44</a:t>
            </a:fld>
            <a:endParaRPr lang="en-US">
              <a:solidFill>
                <a:prstClr val="black">
                  <a:tint val="75000"/>
                </a:prstClr>
              </a:solidFill>
            </a:endParaRPr>
          </a:p>
        </p:txBody>
      </p:sp>
      <p:sp>
        <p:nvSpPr>
          <p:cNvPr id="5" name="Title 5"/>
          <p:cNvSpPr txBox="1">
            <a:spLocks noGrp="1"/>
          </p:cNvSpPr>
          <p:nvPr>
            <p:ph type="title"/>
          </p:nvPr>
        </p:nvSpPr>
        <p:spPr bwMode="auto">
          <a:xfrm>
            <a:off x="1279524" y="0"/>
            <a:ext cx="78644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dirty="0" smtClean="0">
                <a:latin typeface="Arial" panose="020B0604020202020204" pitchFamily="34" charset="0"/>
                <a:cs typeface="Arial" panose="020B0604020202020204" pitchFamily="34" charset="0"/>
              </a:rPr>
              <a:t>States with Highest Adult Prevalence of Diabetes  and Smoking</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6675" y="6400800"/>
            <a:ext cx="5038373"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Source: Behavioral Risk Factor Surveillance System, </a:t>
            </a:r>
            <a:r>
              <a:rPr lang="en-US" sz="1200" dirty="0" smtClean="0">
                <a:solidFill>
                  <a:prstClr val="black"/>
                </a:solidFill>
                <a:latin typeface="Arial" panose="020B0604020202020204" pitchFamily="34" charset="0"/>
                <a:cs typeface="Arial" panose="020B0604020202020204" pitchFamily="34" charset="0"/>
              </a:rPr>
              <a:t>2016</a:t>
            </a:r>
            <a:endParaRPr lang="en-US" sz="1200" dirty="0">
              <a:solidFill>
                <a:prstClr val="black"/>
              </a:solidFill>
              <a:latin typeface="Arial" panose="020B0604020202020204" pitchFamily="34" charset="0"/>
              <a:cs typeface="Arial" panose="020B0604020202020204" pitchFamily="34" charset="0"/>
            </a:endParaRPr>
          </a:p>
        </p:txBody>
      </p:sp>
      <p:sp>
        <p:nvSpPr>
          <p:cNvPr id="8" name="Text Placeholder 2"/>
          <p:cNvSpPr txBox="1">
            <a:spLocks/>
          </p:cNvSpPr>
          <p:nvPr/>
        </p:nvSpPr>
        <p:spPr bwMode="auto">
          <a:xfrm>
            <a:off x="4724400" y="1858962"/>
            <a:ext cx="3886199"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Highest Smoking Prevalence</a:t>
            </a:r>
            <a:endParaRPr lang="en-US" sz="2400" b="1" baseline="30000" dirty="0">
              <a:solidFill>
                <a:prstClr val="black"/>
              </a:solidFill>
              <a:latin typeface="Arial" panose="020B0604020202020204" pitchFamily="34" charset="0"/>
              <a:cs typeface="Arial" panose="020B0604020202020204" pitchFamily="34" charset="0"/>
            </a:endParaRPr>
          </a:p>
        </p:txBody>
      </p:sp>
      <p:sp>
        <p:nvSpPr>
          <p:cNvPr id="10" name="Text Placeholder 2"/>
          <p:cNvSpPr txBox="1">
            <a:spLocks/>
          </p:cNvSpPr>
          <p:nvPr/>
        </p:nvSpPr>
        <p:spPr bwMode="auto">
          <a:xfrm>
            <a:off x="685800" y="2006243"/>
            <a:ext cx="3124200"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prstClr val="black"/>
                </a:solidFill>
                <a:latin typeface="Arial" panose="020B0604020202020204" pitchFamily="34" charset="0"/>
                <a:cs typeface="Arial" panose="020B0604020202020204" pitchFamily="34" charset="0"/>
              </a:rPr>
              <a:t>Diabetes</a:t>
            </a:r>
            <a:endParaRPr lang="en-US" sz="2400" b="1" dirty="0">
              <a:solidFill>
                <a:prstClr val="black"/>
              </a:solidFill>
              <a:latin typeface="Arial" panose="020B0604020202020204" pitchFamily="34" charset="0"/>
              <a:cs typeface="Arial" panose="020B0604020202020204" pitchFamily="34" charset="0"/>
            </a:endParaRPr>
          </a:p>
        </p:txBody>
      </p:sp>
      <p:sp>
        <p:nvSpPr>
          <p:cNvPr id="11" name="Content Placeholder 3"/>
          <p:cNvSpPr>
            <a:spLocks noGrp="1"/>
          </p:cNvSpPr>
          <p:nvPr>
            <p:ph sz="half" idx="4294967295"/>
          </p:nvPr>
        </p:nvSpPr>
        <p:spPr>
          <a:xfrm>
            <a:off x="400050" y="2678112"/>
            <a:ext cx="4040188" cy="3951288"/>
          </a:xfrm>
          <a:prstGeom prst="rect">
            <a:avLst/>
          </a:prstGeom>
        </p:spPr>
        <p:txBody>
          <a:bodyPr>
            <a:noAutofit/>
          </a:bodyPr>
          <a:lstStyle/>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West Virginia (15.0%)</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Alabama (14.6%)</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Mississippi (13.6%)</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Arkansas (13.5%)</a:t>
            </a: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Kentucky (13.1%)</a:t>
            </a:r>
            <a:endParaRPr lang="en-US" sz="2200" dirty="0">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en-US" sz="2200" dirty="0" smtClean="0">
                <a:latin typeface="Arial" panose="020B0604020202020204" pitchFamily="34" charset="0"/>
                <a:cs typeface="Arial" panose="020B0604020202020204" pitchFamily="34" charset="0"/>
              </a:rPr>
              <a:t>South Carolina (13.0%)</a:t>
            </a:r>
          </a:p>
          <a:p>
            <a:pPr marL="457200" indent="-457200">
              <a:spcBef>
                <a:spcPts val="0"/>
              </a:spcBef>
              <a:buAutoNum type="arabicPeriod" startAt="7"/>
            </a:pPr>
            <a:r>
              <a:rPr lang="en-US" sz="2200" dirty="0" smtClean="0">
                <a:latin typeface="Arial" panose="020B0604020202020204" pitchFamily="34" charset="0"/>
                <a:cs typeface="Arial" panose="020B0604020202020204" pitchFamily="34" charset="0"/>
              </a:rPr>
              <a:t>Tennessee (12.7%)</a:t>
            </a:r>
          </a:p>
          <a:p>
            <a:pPr marL="457200" indent="-457200">
              <a:spcBef>
                <a:spcPts val="0"/>
              </a:spcBef>
              <a:buAutoNum type="arabicPeriod" startAt="7"/>
            </a:pPr>
            <a:r>
              <a:rPr lang="en-US" sz="2200" dirty="0" smtClean="0">
                <a:latin typeface="Arial" panose="020B0604020202020204" pitchFamily="34" charset="0"/>
                <a:cs typeface="Arial" panose="020B0604020202020204" pitchFamily="34" charset="0"/>
              </a:rPr>
              <a:t>Georgia (12.1%)</a:t>
            </a:r>
          </a:p>
          <a:p>
            <a:pPr marL="457200" indent="-457200">
              <a:spcBef>
                <a:spcPts val="0"/>
              </a:spcBef>
              <a:buAutoNum type="arabicPeriod" startAt="8"/>
            </a:pPr>
            <a:r>
              <a:rPr lang="en-US" sz="2200" dirty="0" smtClean="0">
                <a:latin typeface="Arial" panose="020B0604020202020204" pitchFamily="34" charset="0"/>
                <a:cs typeface="Arial" panose="020B0604020202020204" pitchFamily="34" charset="0"/>
              </a:rPr>
              <a:t>Louisiana (12.1%)</a:t>
            </a:r>
            <a:endParaRPr lang="en-US" sz="2200" dirty="0">
              <a:latin typeface="Arial" panose="020B0604020202020204" pitchFamily="34" charset="0"/>
              <a:cs typeface="Arial" panose="020B0604020202020204" pitchFamily="34" charset="0"/>
            </a:endParaRPr>
          </a:p>
          <a:p>
            <a:pPr marL="0" indent="0">
              <a:spcBef>
                <a:spcPts val="0"/>
              </a:spcBef>
              <a:buNone/>
            </a:pPr>
            <a:r>
              <a:rPr lang="en-US" sz="2200" dirty="0" smtClean="0">
                <a:latin typeface="Arial" panose="020B0604020202020204" pitchFamily="34" charset="0"/>
                <a:cs typeface="Arial" panose="020B0604020202020204" pitchFamily="34" charset="0"/>
              </a:rPr>
              <a:t>10. Oklahoma (12.0%)</a:t>
            </a:r>
          </a:p>
        </p:txBody>
      </p:sp>
      <p:sp>
        <p:nvSpPr>
          <p:cNvPr id="2" name="TextBox 1"/>
          <p:cNvSpPr txBox="1"/>
          <p:nvPr/>
        </p:nvSpPr>
        <p:spPr>
          <a:xfrm>
            <a:off x="770916" y="1263134"/>
            <a:ext cx="6955750" cy="646331"/>
          </a:xfrm>
          <a:prstGeom prst="rect">
            <a:avLst/>
          </a:prstGeom>
          <a:noFill/>
        </p:spPr>
        <p:txBody>
          <a:bodyPr wrap="none" rtlCol="0">
            <a:spAutoFit/>
          </a:bodyPr>
          <a:lstStyle/>
          <a:p>
            <a:r>
              <a:rPr lang="en-US" dirty="0" smtClean="0">
                <a:solidFill>
                  <a:srgbClr val="FF0000"/>
                </a:solidFill>
              </a:rPr>
              <a:t>7 </a:t>
            </a:r>
            <a:r>
              <a:rPr lang="en-US" dirty="0">
                <a:solidFill>
                  <a:srgbClr val="FF0000"/>
                </a:solidFill>
              </a:rPr>
              <a:t>of the states with the highest adult prevalence of diabetes are in </a:t>
            </a:r>
          </a:p>
          <a:p>
            <a:pPr algn="ctr"/>
            <a:r>
              <a:rPr lang="en-US" dirty="0">
                <a:solidFill>
                  <a:srgbClr val="FF0000"/>
                </a:solidFill>
              </a:rPr>
              <a:t>10 highest smoking prevalence states</a:t>
            </a:r>
          </a:p>
        </p:txBody>
      </p:sp>
      <p:sp>
        <p:nvSpPr>
          <p:cNvPr id="12" name="Content Placeholder 3"/>
          <p:cNvSpPr>
            <a:spLocks noGrp="1"/>
          </p:cNvSpPr>
          <p:nvPr>
            <p:ph sz="half" idx="4294967295"/>
          </p:nvPr>
        </p:nvSpPr>
        <p:spPr>
          <a:xfrm>
            <a:off x="4648200" y="2678112"/>
            <a:ext cx="3963988"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West Virginia (24.8%)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Kentucky (24.5%)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Arkansas (23.6%)</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Louisiana (22.8%)</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Mississippi (22.7%)</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Ohio (22.5%)</a:t>
            </a:r>
          </a:p>
          <a:p>
            <a:pPr marL="457200" indent="-457200">
              <a:spcBef>
                <a:spcPts val="0"/>
              </a:spcBef>
              <a:buFont typeface="+mj-lt"/>
              <a:buAutoNum type="arabicPeriod"/>
            </a:pPr>
            <a:r>
              <a:rPr lang="en-US" sz="2200" dirty="0">
                <a:latin typeface="Arial" panose="020B0604020202020204" pitchFamily="34" charset="0"/>
                <a:cs typeface="Arial" panose="020B0604020202020204" pitchFamily="34" charset="0"/>
              </a:rPr>
              <a:t>Tennessee (22.1%)</a:t>
            </a:r>
          </a:p>
          <a:p>
            <a:pPr marL="0" indent="0">
              <a:spcBef>
                <a:spcPts val="0"/>
              </a:spcBef>
              <a:buNone/>
            </a:pPr>
            <a:r>
              <a:rPr lang="en-US" sz="2200" dirty="0">
                <a:latin typeface="Arial" panose="020B0604020202020204" pitchFamily="34" charset="0"/>
                <a:cs typeface="Arial" panose="020B0604020202020204" pitchFamily="34" charset="0"/>
              </a:rPr>
              <a:t>7.   Missouri (22.1%)</a:t>
            </a:r>
          </a:p>
          <a:p>
            <a:pPr marL="0" indent="0">
              <a:spcBef>
                <a:spcPts val="0"/>
              </a:spcBef>
              <a:buNone/>
            </a:pPr>
            <a:r>
              <a:rPr lang="en-US" sz="2200" dirty="0">
                <a:latin typeface="Arial" panose="020B0604020202020204" pitchFamily="34" charset="0"/>
                <a:cs typeface="Arial" panose="020B0604020202020204" pitchFamily="34" charset="0"/>
              </a:rPr>
              <a:t>9.   Alabama (21.5%)</a:t>
            </a:r>
          </a:p>
          <a:p>
            <a:pPr marL="0" indent="0">
              <a:spcBef>
                <a:spcPts val="0"/>
              </a:spcBef>
              <a:buNone/>
            </a:pPr>
            <a:r>
              <a:rPr lang="en-US" sz="2200" dirty="0">
                <a:latin typeface="Arial" panose="020B0604020202020204" pitchFamily="34" charset="0"/>
                <a:cs typeface="Arial" panose="020B0604020202020204" pitchFamily="34" charset="0"/>
              </a:rPr>
              <a:t>10. Indiana (21.1%)</a:t>
            </a:r>
          </a:p>
        </p:txBody>
      </p:sp>
    </p:spTree>
    <p:extLst>
      <p:ext uri="{BB962C8B-B14F-4D97-AF65-F5344CB8AC3E}">
        <p14:creationId xmlns:p14="http://schemas.microsoft.com/office/powerpoint/2010/main" val="152308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4" y="0"/>
            <a:ext cx="7864475" cy="1143000"/>
          </a:xfrm>
        </p:spPr>
        <p:txBody>
          <a:bodyPr/>
          <a:lstStyle/>
          <a:p>
            <a:r>
              <a:rPr lang="en-US" dirty="0" smtClean="0">
                <a:latin typeface="Arial" panose="020B0604020202020204" pitchFamily="34" charset="0"/>
                <a:cs typeface="Arial" panose="020B0604020202020204" pitchFamily="34" charset="0"/>
              </a:rPr>
              <a:t>The Continued Presence of Menthol</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143000"/>
            <a:ext cx="9067800" cy="4754563"/>
          </a:xfrm>
        </p:spPr>
        <p:txBody>
          <a:bodyPr/>
          <a:lstStyle/>
          <a:p>
            <a:pPr marL="0" indent="0" algn="ctr">
              <a:lnSpc>
                <a:spcPct val="90000"/>
              </a:lnSpc>
              <a:buNone/>
            </a:pPr>
            <a:r>
              <a:rPr lang="en-US" sz="2400" dirty="0" smtClean="0">
                <a:latin typeface="Arial" panose="020B0604020202020204" pitchFamily="34" charset="0"/>
                <a:cs typeface="Arial" panose="020B0604020202020204" pitchFamily="34" charset="0"/>
              </a:rPr>
              <a:t>Despite </a:t>
            </a:r>
            <a:r>
              <a:rPr lang="en-US" sz="2400" dirty="0">
                <a:latin typeface="Arial" panose="020B0604020202020204" pitchFamily="34" charset="0"/>
                <a:cs typeface="Arial" panose="020B0604020202020204" pitchFamily="34" charset="0"/>
              </a:rPr>
              <a:t>later initiation and smoking fewer cigarettes/day on average, African American men have </a:t>
            </a:r>
            <a:r>
              <a:rPr lang="en-US" sz="2400" dirty="0" smtClean="0">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 higher incidence rates and </a:t>
            </a:r>
            <a:r>
              <a:rPr lang="en-US" sz="2400" dirty="0" smtClean="0">
                <a:latin typeface="Arial" panose="020B0604020202020204" pitchFamily="34" charset="0"/>
                <a:cs typeface="Arial" panose="020B0604020202020204" pitchFamily="34" charset="0"/>
              </a:rPr>
              <a:t>20</a:t>
            </a:r>
            <a:r>
              <a:rPr lang="en-US" sz="2400" dirty="0">
                <a:latin typeface="Arial" panose="020B0604020202020204" pitchFamily="34" charset="0"/>
                <a:cs typeface="Arial" panose="020B0604020202020204" pitchFamily="34" charset="0"/>
              </a:rPr>
              <a:t>% higher death rates for lung </a:t>
            </a:r>
            <a:r>
              <a:rPr lang="en-US" sz="2400" dirty="0" smtClean="0">
                <a:latin typeface="Arial" panose="020B0604020202020204" pitchFamily="34" charset="0"/>
                <a:cs typeface="Arial" panose="020B0604020202020204" pitchFamily="34" charset="0"/>
              </a:rPr>
              <a:t>cancer.  </a:t>
            </a:r>
          </a:p>
          <a:p>
            <a:pPr marL="0" indent="0" algn="ctr">
              <a:lnSpc>
                <a:spcPct val="90000"/>
              </a:lnSpc>
              <a:buNone/>
            </a:pPr>
            <a:endParaRPr lang="en-US" sz="2400" dirty="0" smtClean="0">
              <a:solidFill>
                <a:srgbClr val="FF0000"/>
              </a:solidFill>
              <a:latin typeface="Arial" panose="020B0604020202020204" pitchFamily="34" charset="0"/>
              <a:cs typeface="Arial" panose="020B0604020202020204" pitchFamily="34" charset="0"/>
            </a:endParaRPr>
          </a:p>
          <a:p>
            <a:pPr marL="0" indent="0" algn="ctr">
              <a:lnSpc>
                <a:spcPct val="90000"/>
              </a:lnSpc>
              <a:buNone/>
            </a:pPr>
            <a:r>
              <a:rPr lang="en-US" sz="2400" dirty="0" smtClean="0">
                <a:solidFill>
                  <a:srgbClr val="FF0000"/>
                </a:solidFill>
                <a:latin typeface="Arial" panose="020B0604020202020204" pitchFamily="34" charset="0"/>
                <a:cs typeface="Arial" panose="020B0604020202020204" pitchFamily="34" charset="0"/>
              </a:rPr>
              <a:t>The Question is WHY?</a:t>
            </a:r>
          </a:p>
          <a:p>
            <a:pPr marL="0" indent="0">
              <a:lnSpc>
                <a:spcPct val="90000"/>
              </a:lnSpc>
              <a:buNone/>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There is no certain explanation.  Possible reasons:</a:t>
            </a:r>
          </a:p>
          <a:p>
            <a:pPr lvl="1">
              <a:buFont typeface="Wingdings" charset="2"/>
              <a:buChar char="§"/>
            </a:pPr>
            <a:r>
              <a:rPr lang="en-US" sz="2000" dirty="0" smtClean="0">
                <a:latin typeface="Arial" panose="020B0604020202020204" pitchFamily="34" charset="0"/>
                <a:cs typeface="Arial" panose="020B0604020202020204" pitchFamily="34" charset="0"/>
              </a:rPr>
              <a:t>While adult </a:t>
            </a:r>
            <a:r>
              <a:rPr lang="en-US" sz="2000" dirty="0">
                <a:latin typeface="Arial" panose="020B0604020202020204" pitchFamily="34" charset="0"/>
                <a:cs typeface="Arial" panose="020B0604020202020204" pitchFamily="34" charset="0"/>
              </a:rPr>
              <a:t>smoking rates are nearly equal to </a:t>
            </a:r>
            <a:r>
              <a:rPr lang="en-US" sz="2000" dirty="0" smtClean="0">
                <a:latin typeface="Arial" panose="020B0604020202020204" pitchFamily="34" charset="0"/>
                <a:cs typeface="Arial" panose="020B0604020202020204" pitchFamily="34" charset="0"/>
              </a:rPr>
              <a:t>whites, African Americans quit </a:t>
            </a:r>
            <a:r>
              <a:rPr lang="en-US" sz="2000" dirty="0">
                <a:latin typeface="Arial" panose="020B0604020202020204" pitchFamily="34" charset="0"/>
                <a:cs typeface="Arial" panose="020B0604020202020204" pitchFamily="34" charset="0"/>
              </a:rPr>
              <a:t>smoking at lower </a:t>
            </a:r>
            <a:r>
              <a:rPr lang="en-US" sz="2000" dirty="0" smtClean="0">
                <a:latin typeface="Arial" panose="020B0604020202020204" pitchFamily="34" charset="0"/>
                <a:cs typeface="Arial" panose="020B0604020202020204" pitchFamily="34" charset="0"/>
              </a:rPr>
              <a:t>rates</a:t>
            </a:r>
            <a:r>
              <a:rPr lang="en-US" sz="2000" dirty="0">
                <a:latin typeface="Arial" panose="020B0604020202020204" pitchFamily="34" charset="0"/>
                <a:cs typeface="Arial" panose="020B0604020202020204" pitchFamily="34" charset="0"/>
              </a:rPr>
              <a:t>. African Americans </a:t>
            </a:r>
            <a:r>
              <a:rPr lang="en-US" sz="2000" dirty="0" smtClean="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tobacco cessation medications at a lower rate than Whites and are less likely to receive advice to quit from a health professional</a:t>
            </a:r>
            <a:endParaRPr lang="en-US" sz="2000" dirty="0" smtClean="0">
              <a:latin typeface="Arial" panose="020B0604020202020204" pitchFamily="34" charset="0"/>
              <a:cs typeface="Arial" panose="020B0604020202020204" pitchFamily="34" charset="0"/>
            </a:endParaRPr>
          </a:p>
          <a:p>
            <a:pPr lvl="1">
              <a:buFont typeface="Wingdings" charset="2"/>
              <a:buChar char="§"/>
            </a:pPr>
            <a:r>
              <a:rPr lang="en-US" sz="2000" dirty="0">
                <a:latin typeface="Arial" panose="020B0604020202020204" pitchFamily="34" charset="0"/>
                <a:cs typeface="Arial" panose="020B0604020202020204" pitchFamily="34" charset="0"/>
              </a:rPr>
              <a:t>The vast majority of African Americans smoke menthol </a:t>
            </a:r>
            <a:r>
              <a:rPr lang="en-US" sz="2000" dirty="0" smtClean="0">
                <a:latin typeface="Arial" panose="020B0604020202020204" pitchFamily="34" charset="0"/>
                <a:cs typeface="Arial" panose="020B0604020202020204" pitchFamily="34" charset="0"/>
              </a:rPr>
              <a:t>cigarettes which masks </a:t>
            </a:r>
            <a:r>
              <a:rPr lang="en-US" sz="2000" dirty="0">
                <a:latin typeface="Arial" panose="020B0604020202020204" pitchFamily="34" charset="0"/>
                <a:cs typeface="Arial" panose="020B0604020202020204" pitchFamily="34" charset="0"/>
              </a:rPr>
              <a:t>the harshness of smoke and is associated with greater addiction and reduced </a:t>
            </a:r>
            <a:r>
              <a:rPr lang="en-US" sz="2000" dirty="0" smtClean="0">
                <a:latin typeface="Arial" panose="020B0604020202020204" pitchFamily="34" charset="0"/>
                <a:cs typeface="Arial" panose="020B0604020202020204" pitchFamily="34" charset="0"/>
              </a:rPr>
              <a:t>cessation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buFont typeface="Wingdings" charset="2"/>
              <a:buChar char="§"/>
            </a:pPr>
            <a:endParaRPr lang="en-US" sz="2400" dirty="0">
              <a:latin typeface="Arial" panose="020B0604020202020204" pitchFamily="34" charset="0"/>
              <a:cs typeface="Arial" panose="020B0604020202020204" pitchFamily="34" charset="0"/>
            </a:endParaRPr>
          </a:p>
          <a:p>
            <a:pPr lvl="1">
              <a:buFont typeface="Wingdings" charset="2"/>
              <a:buChar char="§"/>
            </a:pPr>
            <a:endParaRPr lang="en-US" sz="2400" dirty="0" smtClean="0">
              <a:solidFill>
                <a:srgbClr val="000000"/>
              </a:solidFill>
              <a:latin typeface="Arial" panose="020B0604020202020204" pitchFamily="34" charset="0"/>
              <a:cs typeface="Arial" panose="020B0604020202020204" pitchFamily="34" charset="0"/>
            </a:endParaRPr>
          </a:p>
          <a:p>
            <a:pPr marL="0" indent="0">
              <a:buNone/>
            </a:pPr>
            <a:endParaRPr lang="en-US" sz="1000" dirty="0" smtClean="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45</a:t>
            </a:fld>
            <a:endParaRPr lang="en-US">
              <a:solidFill>
                <a:prstClr val="black">
                  <a:tint val="75000"/>
                </a:prstClr>
              </a:solidFill>
            </a:endParaRPr>
          </a:p>
        </p:txBody>
      </p:sp>
      <p:sp>
        <p:nvSpPr>
          <p:cNvPr id="5" name="TextBox 4"/>
          <p:cNvSpPr txBox="1"/>
          <p:nvPr/>
        </p:nvSpPr>
        <p:spPr>
          <a:xfrm>
            <a:off x="-32441" y="5981840"/>
            <a:ext cx="9144000" cy="646331"/>
          </a:xfrm>
          <a:prstGeom prst="rect">
            <a:avLst/>
          </a:prstGeom>
          <a:noFill/>
        </p:spPr>
        <p:txBody>
          <a:bodyPr wrap="square" rtlCol="0">
            <a:spAutoFit/>
          </a:bodyPr>
          <a:lstStyle/>
          <a:p>
            <a:r>
              <a:rPr lang="en-US" sz="1200" dirty="0">
                <a:solidFill>
                  <a:prstClr val="black"/>
                </a:solidFill>
              </a:rPr>
              <a:t>Garrett, et al., </a:t>
            </a:r>
            <a:r>
              <a:rPr lang="en-US" sz="1200" i="1" dirty="0">
                <a:solidFill>
                  <a:prstClr val="black"/>
                </a:solidFill>
              </a:rPr>
              <a:t>Nicotine &amp; Tobacco Research</a:t>
            </a:r>
            <a:r>
              <a:rPr lang="en-US" sz="1200" dirty="0">
                <a:solidFill>
                  <a:prstClr val="black"/>
                </a:solidFill>
              </a:rPr>
              <a:t>, 2016; Alexander, et al., </a:t>
            </a:r>
            <a:r>
              <a:rPr lang="en-US" sz="1200" i="1" dirty="0">
                <a:solidFill>
                  <a:prstClr val="black"/>
                </a:solidFill>
              </a:rPr>
              <a:t>Nicotine &amp; Tobacco Research</a:t>
            </a:r>
            <a:r>
              <a:rPr lang="en-US" sz="1200" dirty="0">
                <a:solidFill>
                  <a:prstClr val="black"/>
                </a:solidFill>
              </a:rPr>
              <a:t>, 2016; Roberts, et al., </a:t>
            </a:r>
            <a:r>
              <a:rPr lang="en-US" sz="1200" i="1" dirty="0">
                <a:solidFill>
                  <a:prstClr val="black"/>
                </a:solidFill>
              </a:rPr>
              <a:t>Nicotine &amp; Tobacco Research</a:t>
            </a:r>
            <a:r>
              <a:rPr lang="en-US" sz="1200" dirty="0">
                <a:solidFill>
                  <a:prstClr val="black"/>
                </a:solidFill>
              </a:rPr>
              <a:t>, 2016; Kulak, et al., </a:t>
            </a:r>
            <a:r>
              <a:rPr lang="en-US" sz="1200" i="1" dirty="0">
                <a:solidFill>
                  <a:prstClr val="black"/>
                </a:solidFill>
              </a:rPr>
              <a:t>Nicotine &amp; Tobacco Research</a:t>
            </a:r>
            <a:r>
              <a:rPr lang="en-US" sz="1200" dirty="0">
                <a:solidFill>
                  <a:prstClr val="black"/>
                </a:solidFill>
              </a:rPr>
              <a:t>, 2016; </a:t>
            </a:r>
            <a:r>
              <a:rPr lang="en-US" sz="1200" dirty="0" err="1">
                <a:solidFill>
                  <a:prstClr val="black"/>
                </a:solidFill>
              </a:rPr>
              <a:t>Holford</a:t>
            </a:r>
            <a:r>
              <a:rPr lang="en-US" sz="1200" dirty="0">
                <a:solidFill>
                  <a:prstClr val="black"/>
                </a:solidFill>
              </a:rPr>
              <a:t>, et al., </a:t>
            </a:r>
            <a:r>
              <a:rPr lang="en-US" sz="1200" i="1" dirty="0">
                <a:solidFill>
                  <a:prstClr val="black"/>
                </a:solidFill>
              </a:rPr>
              <a:t>Nicotine &amp; Tobacco Research</a:t>
            </a:r>
            <a:r>
              <a:rPr lang="en-US" sz="1200" dirty="0">
                <a:solidFill>
                  <a:prstClr val="black"/>
                </a:solidFill>
              </a:rPr>
              <a:t>, </a:t>
            </a:r>
            <a:r>
              <a:rPr lang="en-US" sz="1200" dirty="0" smtClean="0">
                <a:solidFill>
                  <a:prstClr val="black"/>
                </a:solidFill>
              </a:rPr>
              <a:t>2016;  American Cancer Society, 2016; Alexander, </a:t>
            </a:r>
            <a:r>
              <a:rPr lang="en-US" sz="1200" i="1" dirty="0" smtClean="0">
                <a:solidFill>
                  <a:prstClr val="black"/>
                </a:solidFill>
              </a:rPr>
              <a:t>Nicotine &amp; Tobacco Research</a:t>
            </a:r>
            <a:r>
              <a:rPr lang="en-US" sz="1200" dirty="0" smtClean="0">
                <a:solidFill>
                  <a:prstClr val="black"/>
                </a:solidFill>
              </a:rPr>
              <a:t>, 2016; FDA TPSAC Report on Menthol</a:t>
            </a:r>
            <a:endParaRPr lang="en-US" sz="1200" dirty="0">
              <a:solidFill>
                <a:prstClr val="black"/>
              </a:solidFill>
            </a:endParaRPr>
          </a:p>
        </p:txBody>
      </p:sp>
    </p:spTree>
    <p:extLst>
      <p:ext uri="{BB962C8B-B14F-4D97-AF65-F5344CB8AC3E}">
        <p14:creationId xmlns:p14="http://schemas.microsoft.com/office/powerpoint/2010/main" val="400970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371600"/>
            <a:ext cx="8458200" cy="5029200"/>
          </a:xfrm>
        </p:spPr>
        <p:txBody>
          <a:bodyPr/>
          <a:lstStyle/>
          <a:p>
            <a:pPr marL="0" indent="0" algn="ctr">
              <a:buNone/>
            </a:pPr>
            <a:endParaRPr lang="en-US" dirty="0" smtClean="0"/>
          </a:p>
          <a:p>
            <a:pPr marL="0" indent="0" algn="ctr">
              <a:buNone/>
            </a:pPr>
            <a:r>
              <a:rPr lang="en-US" sz="4800" dirty="0" smtClean="0"/>
              <a:t>The Emergence of </a:t>
            </a:r>
          </a:p>
          <a:p>
            <a:pPr marL="0" indent="0" algn="ctr">
              <a:buNone/>
            </a:pPr>
            <a:r>
              <a:rPr lang="en-US" sz="4800" dirty="0" smtClean="0"/>
              <a:t>Other Tobacco Products and </a:t>
            </a:r>
          </a:p>
          <a:p>
            <a:pPr marL="0" indent="0" algn="ctr">
              <a:buNone/>
            </a:pPr>
            <a:r>
              <a:rPr lang="en-US" sz="4800" dirty="0" smtClean="0"/>
              <a:t>Poly Tobacco Use </a:t>
            </a: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286676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1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8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08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
            <a:ext cx="6248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846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1E0D3EA-F90E-4853-AE8E-C5B78B064E2D}" type="slidenum">
              <a:rPr lang="en-US" smtClean="0">
                <a:latin typeface="Arial" panose="020B0604020202020204" pitchFamily="34" charset="0"/>
                <a:cs typeface="Arial" panose="020B0604020202020204" pitchFamily="34" charset="0"/>
              </a:rPr>
              <a:pPr>
                <a:defRPr/>
              </a:pPr>
              <a:t>5</a:t>
            </a:fld>
            <a:endParaRPr lang="en-US"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106574113"/>
              </p:ext>
            </p:extLst>
          </p:nvPr>
        </p:nvGraphicFramePr>
        <p:xfrm>
          <a:off x="228600" y="1311536"/>
          <a:ext cx="8763000" cy="483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bwMode="auto">
          <a:xfrm>
            <a:off x="1295400" y="-15354"/>
            <a:ext cx="6584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a:lstStyle>
          <a:p>
            <a:r>
              <a:rPr lang="en-US" sz="3400" b="1" dirty="0" smtClean="0">
                <a:latin typeface="Arial" panose="020B0604020202020204" pitchFamily="34" charset="0"/>
                <a:cs typeface="Arial" panose="020B0604020202020204" pitchFamily="34" charset="0"/>
              </a:rPr>
              <a:t>US Programs Structure</a:t>
            </a:r>
            <a:endParaRPr lang="en-US"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81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1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03361"/>
            <a:ext cx="8839200" cy="464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734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Findings from the 2018 NASEM Report on E-Cigarettes</a:t>
            </a:r>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51</a:t>
            </a:fld>
            <a:endParaRPr lang="en-US" dirty="0">
              <a:solidFill>
                <a:prstClr val="black">
                  <a:tint val="75000"/>
                </a:prstClr>
              </a:solidFill>
            </a:endParaRPr>
          </a:p>
        </p:txBody>
      </p:sp>
      <p:sp>
        <p:nvSpPr>
          <p:cNvPr id="3" name="Content Placeholder 2"/>
          <p:cNvSpPr>
            <a:spLocks noGrp="1"/>
          </p:cNvSpPr>
          <p:nvPr>
            <p:ph idx="4294967295"/>
          </p:nvPr>
        </p:nvSpPr>
        <p:spPr>
          <a:xfrm>
            <a:off x="3810000" y="1295400"/>
            <a:ext cx="5334000" cy="5257800"/>
          </a:xfrm>
        </p:spPr>
        <p:txBody>
          <a:bodyPr>
            <a:noAutofit/>
          </a:bodyPr>
          <a:lstStyle/>
          <a:p>
            <a:pPr marL="230188" indent="-230188"/>
            <a:r>
              <a:rPr lang="en-US" sz="1600" kern="0" dirty="0">
                <a:latin typeface="Arial" panose="020B0604020202020204" pitchFamily="34" charset="0"/>
                <a:cs typeface="Arial" panose="020B0604020202020204" pitchFamily="34" charset="0"/>
              </a:rPr>
              <a:t>E-cigarettes are not risk-free, but </a:t>
            </a:r>
            <a:r>
              <a:rPr lang="en-US" sz="1600" kern="0" dirty="0" smtClean="0">
                <a:latin typeface="Arial" panose="020B0604020202020204" pitchFamily="34" charset="0"/>
                <a:cs typeface="Arial" panose="020B0604020202020204" pitchFamily="34" charset="0"/>
              </a:rPr>
              <a:t>can be </a:t>
            </a:r>
            <a:r>
              <a:rPr lang="en-US" sz="1600" kern="0" dirty="0">
                <a:latin typeface="Arial" panose="020B0604020202020204" pitchFamily="34" charset="0"/>
                <a:cs typeface="Arial" panose="020B0604020202020204" pitchFamily="34" charset="0"/>
              </a:rPr>
              <a:t>far less harmful than combustible tobacco </a:t>
            </a:r>
            <a:r>
              <a:rPr lang="en-US" sz="1600" kern="0" dirty="0" smtClean="0">
                <a:latin typeface="Arial" panose="020B0604020202020204" pitchFamily="34" charset="0"/>
                <a:cs typeface="Arial" panose="020B0604020202020204" pitchFamily="34" charset="0"/>
              </a:rPr>
              <a:t>cigarettes if smokers switch completely.</a:t>
            </a:r>
          </a:p>
          <a:p>
            <a:pPr marL="230188" indent="-230188"/>
            <a:r>
              <a:rPr lang="en-US" sz="1600" kern="0" dirty="0">
                <a:latin typeface="Arial" panose="020B0604020202020204" pitchFamily="34" charset="0"/>
                <a:cs typeface="Arial" panose="020B0604020202020204" pitchFamily="34" charset="0"/>
              </a:rPr>
              <a:t>Long-term effects </a:t>
            </a:r>
            <a:r>
              <a:rPr lang="en-US" sz="1600" kern="0" dirty="0" smtClean="0">
                <a:latin typeface="Arial" panose="020B0604020202020204" pitchFamily="34" charset="0"/>
                <a:cs typeface="Arial" panose="020B0604020202020204" pitchFamily="34" charset="0"/>
              </a:rPr>
              <a:t>are </a:t>
            </a:r>
            <a:r>
              <a:rPr lang="en-US" sz="1600" kern="0" dirty="0">
                <a:latin typeface="Arial" panose="020B0604020202020204" pitchFamily="34" charset="0"/>
                <a:cs typeface="Arial" panose="020B0604020202020204" pitchFamily="34" charset="0"/>
              </a:rPr>
              <a:t>not yet </a:t>
            </a:r>
            <a:r>
              <a:rPr lang="en-US" sz="1600" kern="0" dirty="0" smtClean="0">
                <a:latin typeface="Arial" panose="020B0604020202020204" pitchFamily="34" charset="0"/>
                <a:cs typeface="Arial" panose="020B0604020202020204" pitchFamily="34" charset="0"/>
              </a:rPr>
              <a:t>clear.</a:t>
            </a:r>
          </a:p>
          <a:p>
            <a:pPr marL="230188" indent="-230188"/>
            <a:r>
              <a:rPr lang="en-US" sz="1600" kern="0" dirty="0" smtClean="0">
                <a:latin typeface="Arial" panose="020B0604020202020204" pitchFamily="34" charset="0"/>
                <a:cs typeface="Arial" panose="020B0604020202020204" pitchFamily="34" charset="0"/>
              </a:rPr>
              <a:t>Nicotine levels can vary, but can be comparable to levels in combustible cigarettes, resulting in dependence.</a:t>
            </a:r>
          </a:p>
          <a:p>
            <a:pPr marL="230188" indent="-230188"/>
            <a:r>
              <a:rPr lang="en-US" sz="1600" dirty="0">
                <a:latin typeface="Arial" panose="020B0604020202020204" pitchFamily="34" charset="0"/>
                <a:cs typeface="Arial" panose="020B0604020202020204" pitchFamily="34" charset="0"/>
              </a:rPr>
              <a:t>E-cigarettes contain and emit numerous potentially toxic substances, although at significantly lower levels than regular </a:t>
            </a:r>
            <a:r>
              <a:rPr lang="en-US" sz="1600" dirty="0" smtClean="0">
                <a:latin typeface="Arial" panose="020B0604020202020204" pitchFamily="34" charset="0"/>
                <a:cs typeface="Arial" panose="020B0604020202020204" pitchFamily="34" charset="0"/>
              </a:rPr>
              <a:t>cigarettes.</a:t>
            </a:r>
          </a:p>
          <a:p>
            <a:pPr marL="230188" indent="-230188"/>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substances </a:t>
            </a:r>
            <a:r>
              <a:rPr lang="en-US" sz="1600" dirty="0">
                <a:latin typeface="Arial" panose="020B0604020202020204" pitchFamily="34" charset="0"/>
                <a:cs typeface="Arial" panose="020B0604020202020204" pitchFamily="34" charset="0"/>
              </a:rPr>
              <a:t>emitted by e-cigarettes </a:t>
            </a:r>
            <a:r>
              <a:rPr lang="en-US" sz="1600" dirty="0" smtClean="0">
                <a:latin typeface="Arial" panose="020B0604020202020204" pitchFamily="34" charset="0"/>
                <a:cs typeface="Arial" panose="020B0604020202020204" pitchFamily="34" charset="0"/>
              </a:rPr>
              <a:t>can vary depending </a:t>
            </a:r>
            <a:r>
              <a:rPr lang="en-US" sz="1600" dirty="0">
                <a:latin typeface="Arial" panose="020B0604020202020204" pitchFamily="34" charset="0"/>
                <a:cs typeface="Arial" panose="020B0604020202020204" pitchFamily="34" charset="0"/>
              </a:rPr>
              <a:t>on the </a:t>
            </a:r>
            <a:r>
              <a:rPr lang="en-US" sz="1600" dirty="0" smtClean="0">
                <a:latin typeface="Arial" panose="020B0604020202020204" pitchFamily="34" charset="0"/>
                <a:cs typeface="Arial" panose="020B0604020202020204" pitchFamily="34" charset="0"/>
              </a:rPr>
              <a:t>characteristics </a:t>
            </a:r>
            <a:r>
              <a:rPr lang="en-US" sz="1600" dirty="0">
                <a:latin typeface="Arial" panose="020B0604020202020204" pitchFamily="34" charset="0"/>
                <a:cs typeface="Arial" panose="020B0604020202020204" pitchFamily="34" charset="0"/>
              </a:rPr>
              <a:t>of the product and how it is operated.</a:t>
            </a:r>
            <a:endParaRPr lang="en-US" sz="1600" dirty="0" smtClean="0">
              <a:latin typeface="Arial" panose="020B0604020202020204" pitchFamily="34" charset="0"/>
              <a:cs typeface="Arial" panose="020B0604020202020204" pitchFamily="34" charset="0"/>
            </a:endParaRPr>
          </a:p>
          <a:p>
            <a:pPr marL="230188" indent="-230188"/>
            <a:r>
              <a:rPr lang="en-US" sz="1600" dirty="0">
                <a:latin typeface="Arial" panose="020B0604020202020204" pitchFamily="34" charset="0"/>
                <a:cs typeface="Arial" panose="020B0604020202020204" pitchFamily="34" charset="0"/>
              </a:rPr>
              <a:t>Youth and young adults who use e-cigarettes are more likely to try </a:t>
            </a:r>
            <a:r>
              <a:rPr lang="en-US" sz="1600" dirty="0" smtClean="0">
                <a:latin typeface="Arial" panose="020B0604020202020204" pitchFamily="34" charset="0"/>
                <a:cs typeface="Arial" panose="020B0604020202020204" pitchFamily="34" charset="0"/>
              </a:rPr>
              <a:t>cigarettes.</a:t>
            </a:r>
          </a:p>
          <a:p>
            <a:pPr marL="230188" indent="-230188"/>
            <a:r>
              <a:rPr lang="en-US" sz="1600" dirty="0">
                <a:latin typeface="Arial" panose="020B0604020202020204" pitchFamily="34" charset="0"/>
                <a:cs typeface="Arial" panose="020B0604020202020204" pitchFamily="34" charset="0"/>
              </a:rPr>
              <a:t>There is limited evidence that e-cigarettes may help people stop smoking </a:t>
            </a:r>
            <a:r>
              <a:rPr lang="en-US" sz="1600" dirty="0" smtClean="0">
                <a:latin typeface="Arial" panose="020B0604020202020204" pitchFamily="34" charset="0"/>
                <a:cs typeface="Arial" panose="020B0604020202020204" pitchFamily="34" charset="0"/>
              </a:rPr>
              <a:t>cigarettes.</a:t>
            </a:r>
          </a:p>
          <a:p>
            <a:pPr marL="230188" indent="-230188"/>
            <a:r>
              <a:rPr lang="en-US" sz="1600" dirty="0" smtClean="0">
                <a:latin typeface="Arial" panose="020B0604020202020204" pitchFamily="34" charset="0"/>
                <a:cs typeface="Arial" panose="020B0604020202020204" pitchFamily="34" charset="0"/>
              </a:rPr>
              <a:t>There </a:t>
            </a:r>
            <a:r>
              <a:rPr lang="en-US" sz="1600" dirty="0">
                <a:latin typeface="Arial" panose="020B0604020202020204" pitchFamily="34" charset="0"/>
                <a:cs typeface="Arial" panose="020B0604020202020204" pitchFamily="34" charset="0"/>
              </a:rPr>
              <a:t>is no available evidence to indicate if using both cigarettes and e-cigarettes (dual use) lowers health risks</a:t>
            </a:r>
            <a:r>
              <a:rPr lang="en-US" sz="1600" dirty="0" smtClean="0">
                <a:latin typeface="Arial" panose="020B0604020202020204" pitchFamily="34" charset="0"/>
                <a:cs typeface="Arial" panose="020B0604020202020204" pitchFamily="34" charset="0"/>
              </a:rPr>
              <a:t>.</a:t>
            </a:r>
            <a:endParaRPr lang="en-US" sz="1600" kern="0" dirty="0" smtClean="0">
              <a:latin typeface="Arial" panose="020B0604020202020204" pitchFamily="34" charset="0"/>
              <a:cs typeface="Arial" panose="020B0604020202020204" pitchFamily="34" charset="0"/>
            </a:endParaRPr>
          </a:p>
        </p:txBody>
      </p:sp>
      <p:pic>
        <p:nvPicPr>
          <p:cNvPr id="1026" name="Picture 2" descr="Image result for public health consequences of e-cigarettes national acade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1371600"/>
            <a:ext cx="3425825" cy="507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0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5330" y="1376417"/>
            <a:ext cx="3359878" cy="1631295"/>
          </a:xfrm>
          <a:prstGeom prst="rect">
            <a:avLst/>
          </a:prstGeom>
        </p:spPr>
      </p:pic>
      <p:sp>
        <p:nvSpPr>
          <p:cNvPr id="2" name="Title 1"/>
          <p:cNvSpPr>
            <a:spLocks noGrp="1"/>
          </p:cNvSpPr>
          <p:nvPr>
            <p:ph type="title"/>
          </p:nvPr>
        </p:nvSpPr>
        <p:spPr>
          <a:xfrm>
            <a:off x="1279525" y="0"/>
            <a:ext cx="7607920" cy="1143000"/>
          </a:xfrm>
        </p:spPr>
        <p:txBody>
          <a:bodyPr>
            <a:normAutofit fontScale="90000"/>
          </a:bodyPr>
          <a:lstStyle/>
          <a:p>
            <a:r>
              <a:rPr lang="en-US" sz="3600" b="1" dirty="0" smtClean="0"/>
              <a:t>E-Cigarettes Marketing Mimics the Worst of Cigarette Marketing</a:t>
            </a:r>
            <a:endParaRPr lang="en-US" sz="3600" b="1" dirty="0"/>
          </a:p>
        </p:txBody>
      </p:sp>
      <p:pic>
        <p:nvPicPr>
          <p:cNvPr id="13"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3612" y="5013709"/>
            <a:ext cx="2643395" cy="123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5298" y="1376417"/>
            <a:ext cx="3011302" cy="165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a:grpSpLocks noChangeAspect="1"/>
          </p:cNvGrpSpPr>
          <p:nvPr/>
        </p:nvGrpSpPr>
        <p:grpSpPr>
          <a:xfrm>
            <a:off x="239898" y="3037898"/>
            <a:ext cx="3049044" cy="1975817"/>
            <a:chOff x="4913498" y="4114800"/>
            <a:chExt cx="3680938" cy="2385292"/>
          </a:xfrm>
        </p:grpSpPr>
        <p:pic>
          <p:nvPicPr>
            <p:cNvPr id="20"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13498" y="4114800"/>
              <a:ext cx="3680938" cy="238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bwMode="auto">
            <a:xfrm>
              <a:off x="7696200" y="6324600"/>
              <a:ext cx="898236" cy="17549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4000" b="1" dirty="0">
                <a:solidFill>
                  <a:srgbClr val="000000"/>
                </a:solidFill>
                <a:latin typeface="Times New Roman" pitchFamily="18" charset="0"/>
                <a:ea typeface="ＭＳ Ｐゴシック" charset="-128"/>
                <a:cs typeface="Arial" charset="0"/>
              </a:endParaRPr>
            </a:p>
          </p:txBody>
        </p:sp>
      </p:grpSp>
      <p:sp>
        <p:nvSpPr>
          <p:cNvPr id="23" name="TextBox 22"/>
          <p:cNvSpPr txBox="1"/>
          <p:nvPr/>
        </p:nvSpPr>
        <p:spPr>
          <a:xfrm>
            <a:off x="381000" y="1505530"/>
            <a:ext cx="795154" cy="307777"/>
          </a:xfrm>
          <a:prstGeom prst="rect">
            <a:avLst/>
          </a:prstGeom>
          <a:solidFill>
            <a:schemeClr val="bg1"/>
          </a:solidFill>
        </p:spPr>
        <p:txBody>
          <a:bodyPr wrap="none" rtlCol="0">
            <a:spAutoFit/>
          </a:bodyPr>
          <a:lstStyle/>
          <a:p>
            <a:pPr fontAlgn="base">
              <a:spcBef>
                <a:spcPct val="0"/>
              </a:spcBef>
              <a:spcAft>
                <a:spcPct val="0"/>
              </a:spcAft>
            </a:pPr>
            <a:r>
              <a:rPr lang="en-US" sz="1400" b="1" dirty="0">
                <a:solidFill>
                  <a:srgbClr val="FF0000"/>
                </a:solidFill>
                <a:ea typeface="ＭＳ Ｐゴシック" charset="-128"/>
                <a:cs typeface="Arial" charset="0"/>
              </a:rPr>
              <a:t>TV Ads</a:t>
            </a:r>
          </a:p>
        </p:txBody>
      </p:sp>
      <p:sp>
        <p:nvSpPr>
          <p:cNvPr id="24" name="TextBox 23"/>
          <p:cNvSpPr txBox="1"/>
          <p:nvPr/>
        </p:nvSpPr>
        <p:spPr>
          <a:xfrm>
            <a:off x="357909" y="3904584"/>
            <a:ext cx="1428596" cy="523220"/>
          </a:xfrm>
          <a:prstGeom prst="rect">
            <a:avLst/>
          </a:prstGeom>
          <a:solidFill>
            <a:schemeClr val="bg1"/>
          </a:solidFill>
        </p:spPr>
        <p:txBody>
          <a:bodyPr wrap="none" rtlCol="0">
            <a:spAutoFit/>
          </a:bodyPr>
          <a:lstStyle/>
          <a:p>
            <a:pPr fontAlgn="base">
              <a:spcBef>
                <a:spcPct val="0"/>
              </a:spcBef>
              <a:spcAft>
                <a:spcPct val="0"/>
              </a:spcAft>
            </a:pPr>
            <a:r>
              <a:rPr lang="en-US" sz="1400" b="1" dirty="0">
                <a:solidFill>
                  <a:srgbClr val="FF0000"/>
                </a:solidFill>
                <a:ea typeface="ＭＳ Ｐゴシック" charset="-128"/>
                <a:cs typeface="Arial" charset="0"/>
              </a:rPr>
              <a:t>Celebrity</a:t>
            </a:r>
          </a:p>
          <a:p>
            <a:pPr fontAlgn="base">
              <a:spcBef>
                <a:spcPct val="0"/>
              </a:spcBef>
              <a:spcAft>
                <a:spcPct val="0"/>
              </a:spcAft>
            </a:pPr>
            <a:r>
              <a:rPr lang="en-US" sz="1400" b="1" dirty="0">
                <a:solidFill>
                  <a:srgbClr val="FF0000"/>
                </a:solidFill>
                <a:ea typeface="ＭＳ Ｐゴシック" charset="-128"/>
                <a:cs typeface="Arial" charset="0"/>
              </a:rPr>
              <a:t>Endorsements</a:t>
            </a:r>
          </a:p>
        </p:txBody>
      </p:sp>
      <p:sp>
        <p:nvSpPr>
          <p:cNvPr id="25" name="TextBox 24"/>
          <p:cNvSpPr txBox="1"/>
          <p:nvPr/>
        </p:nvSpPr>
        <p:spPr>
          <a:xfrm>
            <a:off x="816369" y="5786595"/>
            <a:ext cx="970137" cy="307777"/>
          </a:xfrm>
          <a:prstGeom prst="rect">
            <a:avLst/>
          </a:prstGeom>
          <a:solidFill>
            <a:schemeClr val="bg1"/>
          </a:solidFill>
        </p:spPr>
        <p:txBody>
          <a:bodyPr wrap="none" rtlCol="0">
            <a:spAutoFit/>
          </a:bodyPr>
          <a:lstStyle/>
          <a:p>
            <a:pPr fontAlgn="base">
              <a:spcBef>
                <a:spcPct val="0"/>
              </a:spcBef>
              <a:spcAft>
                <a:spcPct val="0"/>
              </a:spcAft>
            </a:pPr>
            <a:r>
              <a:rPr lang="en-US" sz="1400" b="1" dirty="0">
                <a:solidFill>
                  <a:srgbClr val="FF0000"/>
                </a:solidFill>
                <a:ea typeface="ＭＳ Ｐゴシック" charset="-128"/>
                <a:cs typeface="Arial" charset="0"/>
              </a:rPr>
              <a:t>Cartoons</a:t>
            </a:r>
          </a:p>
        </p:txBody>
      </p:sp>
      <p:sp>
        <p:nvSpPr>
          <p:cNvPr id="26" name="TextBox 25"/>
          <p:cNvSpPr txBox="1"/>
          <p:nvPr/>
        </p:nvSpPr>
        <p:spPr>
          <a:xfrm>
            <a:off x="3778115" y="1749623"/>
            <a:ext cx="1708285" cy="307777"/>
          </a:xfrm>
          <a:prstGeom prst="rect">
            <a:avLst/>
          </a:prstGeom>
          <a:solidFill>
            <a:schemeClr val="bg1"/>
          </a:solidFill>
        </p:spPr>
        <p:txBody>
          <a:bodyPr wrap="square" rtlCol="0">
            <a:spAutoFit/>
          </a:bodyPr>
          <a:lstStyle/>
          <a:p>
            <a:pPr fontAlgn="base">
              <a:spcBef>
                <a:spcPct val="0"/>
              </a:spcBef>
              <a:spcAft>
                <a:spcPct val="0"/>
              </a:spcAft>
            </a:pPr>
            <a:r>
              <a:rPr lang="en-US" sz="1400" b="1" dirty="0">
                <a:solidFill>
                  <a:srgbClr val="FF0000"/>
                </a:solidFill>
                <a:ea typeface="ＭＳ Ｐゴシック" charset="-128"/>
                <a:cs typeface="Arial" charset="0"/>
              </a:rPr>
              <a:t>Kid-Friendly Flavors</a:t>
            </a:r>
          </a:p>
        </p:txBody>
      </p:sp>
      <p:pic>
        <p:nvPicPr>
          <p:cNvPr id="14"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48400" y="1360933"/>
            <a:ext cx="2659827" cy="2052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510145" y="2384779"/>
            <a:ext cx="1377300" cy="523220"/>
          </a:xfrm>
          <a:prstGeom prst="rect">
            <a:avLst/>
          </a:prstGeom>
          <a:solidFill>
            <a:schemeClr val="bg1"/>
          </a:solidFill>
        </p:spPr>
        <p:txBody>
          <a:bodyPr wrap="none" rtlCol="0">
            <a:spAutoFit/>
          </a:bodyPr>
          <a:lstStyle/>
          <a:p>
            <a:pPr fontAlgn="base">
              <a:spcBef>
                <a:spcPct val="0"/>
              </a:spcBef>
              <a:spcAft>
                <a:spcPct val="0"/>
              </a:spcAft>
            </a:pPr>
            <a:r>
              <a:rPr lang="en-US" sz="1400" b="1" dirty="0">
                <a:solidFill>
                  <a:srgbClr val="FF0000"/>
                </a:solidFill>
                <a:ea typeface="ＭＳ Ｐゴシック" charset="-128"/>
                <a:cs typeface="Arial" charset="0"/>
              </a:rPr>
              <a:t>Music</a:t>
            </a:r>
          </a:p>
          <a:p>
            <a:pPr fontAlgn="base">
              <a:spcBef>
                <a:spcPct val="0"/>
              </a:spcBef>
              <a:spcAft>
                <a:spcPct val="0"/>
              </a:spcAft>
            </a:pPr>
            <a:r>
              <a:rPr lang="en-US" sz="1400" b="1" dirty="0">
                <a:solidFill>
                  <a:srgbClr val="FF0000"/>
                </a:solidFill>
                <a:ea typeface="ＭＳ Ｐゴシック" charset="-128"/>
                <a:cs typeface="Arial" charset="0"/>
              </a:rPr>
              <a:t>Sponsorships</a:t>
            </a:r>
          </a:p>
        </p:txBody>
      </p:sp>
      <p:pic>
        <p:nvPicPr>
          <p:cNvPr id="16" name="Picture 2" descr="http://www.electroniccigarettereview.com/images/blucigs-nascar.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311424" y="3135113"/>
            <a:ext cx="2992508" cy="1733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72000" y="3356568"/>
            <a:ext cx="1468696" cy="523220"/>
          </a:xfrm>
          <a:prstGeom prst="rect">
            <a:avLst/>
          </a:prstGeom>
          <a:solidFill>
            <a:schemeClr val="bg1"/>
          </a:solidFill>
        </p:spPr>
        <p:txBody>
          <a:bodyPr wrap="square" rtlCol="0">
            <a:spAutoFit/>
          </a:bodyPr>
          <a:lstStyle/>
          <a:p>
            <a:pPr fontAlgn="base">
              <a:spcBef>
                <a:spcPct val="0"/>
              </a:spcBef>
              <a:spcAft>
                <a:spcPct val="0"/>
              </a:spcAft>
            </a:pPr>
            <a:r>
              <a:rPr lang="en-US" sz="1400" b="1" dirty="0">
                <a:solidFill>
                  <a:srgbClr val="FF0000"/>
                </a:solidFill>
                <a:ea typeface="ＭＳ Ｐゴシック" charset="-128"/>
                <a:cs typeface="Arial" charset="0"/>
              </a:rPr>
              <a:t>NASCAR Car Sponsorships</a:t>
            </a:r>
          </a:p>
        </p:txBody>
      </p:sp>
      <p:pic>
        <p:nvPicPr>
          <p:cNvPr id="27" name="Picture 4" descr="http://www.fincigs.com/wp-content/uploads/2012/05/duathlon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44632" y="4855885"/>
            <a:ext cx="1736418" cy="170928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72521" y="5021544"/>
            <a:ext cx="1480648" cy="307777"/>
          </a:xfrm>
          <a:prstGeom prst="rect">
            <a:avLst/>
          </a:prstGeom>
          <a:solidFill>
            <a:schemeClr val="bg1"/>
          </a:solidFill>
        </p:spPr>
        <p:txBody>
          <a:bodyPr wrap="square" rtlCol="0">
            <a:spAutoFit/>
          </a:bodyPr>
          <a:lstStyle/>
          <a:p>
            <a:pPr fontAlgn="base">
              <a:spcBef>
                <a:spcPct val="0"/>
              </a:spcBef>
              <a:spcAft>
                <a:spcPct val="0"/>
              </a:spcAft>
            </a:pPr>
            <a:r>
              <a:rPr lang="en-US" sz="1400" b="1" dirty="0">
                <a:solidFill>
                  <a:srgbClr val="FF0000"/>
                </a:solidFill>
                <a:ea typeface="ＭＳ Ｐゴシック" charset="-128"/>
                <a:cs typeface="Arial" charset="0"/>
              </a:rPr>
              <a:t>Branded Items</a:t>
            </a:r>
          </a:p>
        </p:txBody>
      </p:sp>
      <p:pic>
        <p:nvPicPr>
          <p:cNvPr id="29" name="Picture 28" descr="R:\Accountability Project\Examples\Industry Acts\Electronic Cigarettes\NJOY - New York Fashion Week 09-2013.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94904" y="4856792"/>
            <a:ext cx="1734720" cy="174244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762954" y="6157617"/>
            <a:ext cx="1598515" cy="307777"/>
          </a:xfrm>
          <a:prstGeom prst="rect">
            <a:avLst/>
          </a:prstGeom>
          <a:solidFill>
            <a:schemeClr val="bg1"/>
          </a:solidFill>
        </p:spPr>
        <p:txBody>
          <a:bodyPr wrap="none" rtlCol="0">
            <a:spAutoFit/>
          </a:bodyPr>
          <a:lstStyle/>
          <a:p>
            <a:pPr fontAlgn="base">
              <a:spcBef>
                <a:spcPct val="0"/>
              </a:spcBef>
              <a:spcAft>
                <a:spcPct val="0"/>
              </a:spcAft>
            </a:pPr>
            <a:r>
              <a:rPr lang="en-US" sz="1400" b="1" dirty="0">
                <a:solidFill>
                  <a:srgbClr val="FF0000"/>
                </a:solidFill>
                <a:ea typeface="ＭＳ Ｐゴシック" charset="-128"/>
                <a:cs typeface="Arial" charset="0"/>
              </a:rPr>
              <a:t>“Cigarette Girls”</a:t>
            </a:r>
          </a:p>
        </p:txBody>
      </p:sp>
      <p:pic>
        <p:nvPicPr>
          <p:cNvPr id="32" name="Picture 2" descr="R:\E Cigarettes\E-Cig POS pictures\Vuse Shell station Arapahoe Cty, Denver CO 1 8-02-1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37036" y="3440103"/>
            <a:ext cx="2371191" cy="316158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569542" y="6037333"/>
            <a:ext cx="1198595" cy="523220"/>
          </a:xfrm>
          <a:prstGeom prst="rect">
            <a:avLst/>
          </a:prstGeom>
          <a:solidFill>
            <a:schemeClr val="bg1"/>
          </a:solidFill>
        </p:spPr>
        <p:txBody>
          <a:bodyPr wrap="square" rtlCol="0">
            <a:spAutoFit/>
          </a:bodyPr>
          <a:lstStyle/>
          <a:p>
            <a:pPr fontAlgn="base">
              <a:spcBef>
                <a:spcPct val="0"/>
              </a:spcBef>
              <a:spcAft>
                <a:spcPct val="0"/>
              </a:spcAft>
            </a:pPr>
            <a:r>
              <a:rPr lang="en-US" sz="1400" b="1" dirty="0">
                <a:solidFill>
                  <a:srgbClr val="FF0000"/>
                </a:solidFill>
                <a:ea typeface="ＭＳ Ｐゴシック" charset="-128"/>
                <a:cs typeface="Arial" charset="0"/>
              </a:rPr>
              <a:t>Countertop Displays</a:t>
            </a:r>
          </a:p>
        </p:txBody>
      </p:sp>
    </p:spTree>
    <p:extLst>
      <p:ext uri="{BB962C8B-B14F-4D97-AF65-F5344CB8AC3E}">
        <p14:creationId xmlns:p14="http://schemas.microsoft.com/office/powerpoint/2010/main" val="9859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bach\Downloads\12185261_10153154166726127_5160403318622500955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5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206" y="0"/>
            <a:ext cx="7772400" cy="1143000"/>
          </a:xfrm>
        </p:spPr>
        <p:txBody>
          <a:bodyPr/>
          <a:lstStyle/>
          <a:p>
            <a:r>
              <a:rPr lang="en-US" dirty="0" smtClean="0">
                <a:latin typeface="Arial" panose="020B0604020202020204" pitchFamily="34" charset="0"/>
                <a:cs typeface="Arial" panose="020B0604020202020204" pitchFamily="34" charset="0"/>
              </a:rPr>
              <a:t>JUUL Popularity Among Youth</a:t>
            </a:r>
            <a:endParaRPr lang="en-US" dirty="0">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tretch>
            <a:fillRect/>
          </a:stretch>
        </p:blipFill>
        <p:spPr bwMode="auto">
          <a:xfrm>
            <a:off x="4038287" y="2945073"/>
            <a:ext cx="4420226" cy="3182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964FC51C-73DD-4BA5-893D-B5BD1AAE11F2}" type="slidenum">
              <a:rPr lang="en-US" smtClean="0"/>
              <a:t>54</a:t>
            </a:fld>
            <a:endParaRPr lang="en-US"/>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52"/>
          <a:stretch/>
        </p:blipFill>
        <p:spPr bwMode="auto">
          <a:xfrm>
            <a:off x="1149824" y="3200400"/>
            <a:ext cx="2514898"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039" y="1715602"/>
            <a:ext cx="6677508" cy="117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450953"/>
            <a:ext cx="3276600" cy="52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565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JUUL Market Share: 54.6%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64FC51C-73DD-4BA5-893D-B5BD1AAE11F2}" type="slidenum">
              <a:rPr lang="en-US" smtClean="0"/>
              <a:t>55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16" y="1340976"/>
            <a:ext cx="7453604" cy="478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5636" y="6272211"/>
            <a:ext cx="8683563" cy="307777"/>
          </a:xfrm>
          <a:prstGeom prst="rect">
            <a:avLst/>
          </a:prstGeom>
        </p:spPr>
        <p:txBody>
          <a:bodyPr wrap="square">
            <a:spAutoFit/>
          </a:bodyPr>
          <a:lstStyle/>
          <a:p>
            <a:r>
              <a:rPr lang="en-US" sz="1400" b="1" dirty="0"/>
              <a:t>Source:</a:t>
            </a:r>
            <a:r>
              <a:rPr lang="en-US" sz="1400" dirty="0"/>
              <a:t> Nielsen Total US </a:t>
            </a:r>
            <a:r>
              <a:rPr lang="en-US" sz="1400" dirty="0" err="1"/>
              <a:t>xAOC</a:t>
            </a:r>
            <a:r>
              <a:rPr lang="en-US" sz="1400" dirty="0"/>
              <a:t>/Convenience Database &amp; Wells Fargo Securities, LLC</a:t>
            </a:r>
          </a:p>
        </p:txBody>
      </p:sp>
    </p:spTree>
    <p:extLst>
      <p:ext uri="{BB962C8B-B14F-4D97-AF65-F5344CB8AC3E}">
        <p14:creationId xmlns:p14="http://schemas.microsoft.com/office/powerpoint/2010/main" val="3238735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4" y="0"/>
            <a:ext cx="7635875" cy="1143000"/>
          </a:xfrm>
        </p:spPr>
        <p:txBody>
          <a:bodyPr>
            <a:normAutofit/>
          </a:bodyPr>
          <a:lstStyle/>
          <a:p>
            <a:pPr lvl="0"/>
            <a:r>
              <a:rPr lang="en-US" b="1" dirty="0" smtClean="0"/>
              <a:t>The Threats to Tobacco Progress Are Real: The Need to Protect the Engines of Change</a:t>
            </a:r>
            <a:endParaRPr lang="en-US" b="1" dirty="0"/>
          </a:p>
        </p:txBody>
      </p:sp>
      <p:sp>
        <p:nvSpPr>
          <p:cNvPr id="3" name="Content Placeholder 2"/>
          <p:cNvSpPr>
            <a:spLocks noGrp="1"/>
          </p:cNvSpPr>
          <p:nvPr>
            <p:ph idx="1"/>
          </p:nvPr>
        </p:nvSpPr>
        <p:spPr>
          <a:xfrm>
            <a:off x="228600" y="1371600"/>
            <a:ext cx="8763000" cy="4876800"/>
          </a:xfrm>
        </p:spPr>
        <p:txBody>
          <a:bodyPr>
            <a:normAutofit fontScale="92500" lnSpcReduction="20000"/>
          </a:bodyPr>
          <a:lstStyle/>
          <a:p>
            <a:r>
              <a:rPr lang="en-US" dirty="0" smtClean="0"/>
              <a:t>Proposals to Weaken FDA </a:t>
            </a:r>
            <a:r>
              <a:rPr lang="en-US" dirty="0"/>
              <a:t>authority over tobacco products </a:t>
            </a:r>
            <a:r>
              <a:rPr lang="en-US" dirty="0" smtClean="0"/>
              <a:t> </a:t>
            </a:r>
          </a:p>
          <a:p>
            <a:pPr marL="0" indent="0">
              <a:buNone/>
            </a:pPr>
            <a:endParaRPr lang="en-US" sz="2100" dirty="0"/>
          </a:p>
          <a:p>
            <a:r>
              <a:rPr lang="en-US" dirty="0" smtClean="0"/>
              <a:t>Proposed Cuts to Funding for </a:t>
            </a:r>
            <a:r>
              <a:rPr lang="en-US" dirty="0"/>
              <a:t>the Office on Smoking and Health at </a:t>
            </a:r>
            <a:r>
              <a:rPr lang="en-US" dirty="0" smtClean="0"/>
              <a:t>CDC threatens the </a:t>
            </a:r>
            <a:r>
              <a:rPr lang="en-US" dirty="0"/>
              <a:t>TIPS media </a:t>
            </a:r>
            <a:r>
              <a:rPr lang="en-US" dirty="0" smtClean="0"/>
              <a:t>campaign, state </a:t>
            </a:r>
            <a:r>
              <a:rPr lang="en-US" dirty="0" err="1" smtClean="0"/>
              <a:t>quitlines</a:t>
            </a:r>
            <a:r>
              <a:rPr lang="en-US" dirty="0" smtClean="0"/>
              <a:t> and state </a:t>
            </a:r>
            <a:r>
              <a:rPr lang="en-US" dirty="0"/>
              <a:t>tobacco prevention </a:t>
            </a:r>
            <a:r>
              <a:rPr lang="en-US" dirty="0" smtClean="0"/>
              <a:t>programs</a:t>
            </a:r>
          </a:p>
          <a:p>
            <a:endParaRPr lang="en-US" sz="2100" dirty="0"/>
          </a:p>
          <a:p>
            <a:r>
              <a:rPr lang="en-US" dirty="0"/>
              <a:t>ACA </a:t>
            </a:r>
            <a:r>
              <a:rPr lang="en-US" dirty="0" smtClean="0"/>
              <a:t>mandates </a:t>
            </a:r>
            <a:r>
              <a:rPr lang="en-US" dirty="0"/>
              <a:t>coverage of tobacco cessation </a:t>
            </a:r>
            <a:r>
              <a:rPr lang="en-US" dirty="0" smtClean="0"/>
              <a:t>treatment for </a:t>
            </a:r>
            <a:r>
              <a:rPr lang="en-US" dirty="0"/>
              <a:t>individuals in private plans and many on Medicaid </a:t>
            </a:r>
            <a:r>
              <a:rPr lang="en-US" dirty="0" smtClean="0"/>
              <a:t>– What will Happen If the ACA is Repealed?</a:t>
            </a:r>
          </a:p>
          <a:p>
            <a:pPr marL="0" indent="0">
              <a:buNone/>
            </a:pPr>
            <a:endParaRPr lang="en-US" sz="2100" dirty="0"/>
          </a:p>
          <a:p>
            <a:pPr marL="0" indent="0">
              <a:buNone/>
            </a:pP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56</a:t>
            </a:fld>
            <a:endParaRPr lang="en-US" dirty="0"/>
          </a:p>
        </p:txBody>
      </p:sp>
    </p:spTree>
    <p:extLst>
      <p:ext uri="{BB962C8B-B14F-4D97-AF65-F5344CB8AC3E}">
        <p14:creationId xmlns:p14="http://schemas.microsoft.com/office/powerpoint/2010/main" val="258190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Threats are Immediate</a:t>
            </a:r>
            <a:endParaRPr lang="en-US" dirty="0"/>
          </a:p>
        </p:txBody>
      </p:sp>
      <p:sp>
        <p:nvSpPr>
          <p:cNvPr id="6" name="Content Placeholder 5"/>
          <p:cNvSpPr>
            <a:spLocks noGrp="1"/>
          </p:cNvSpPr>
          <p:nvPr>
            <p:ph idx="1"/>
          </p:nvPr>
        </p:nvSpPr>
        <p:spPr>
          <a:xfrm>
            <a:off x="228600" y="1219200"/>
            <a:ext cx="8458200" cy="4906963"/>
          </a:xfrm>
        </p:spPr>
        <p:txBody>
          <a:bodyPr/>
          <a:lstStyle/>
          <a:p>
            <a:pPr lvl="0"/>
            <a:r>
              <a:rPr lang="en-US" sz="2800" i="1" u="sng" dirty="0"/>
              <a:t>Congress curtailment of FDA Authority</a:t>
            </a:r>
            <a:r>
              <a:rPr lang="en-US" sz="2800" dirty="0"/>
              <a:t>: Efforts to undercut the legislative authority of the </a:t>
            </a:r>
            <a:r>
              <a:rPr lang="en-US" sz="2800" dirty="0" smtClean="0"/>
              <a:t>FDA related to </a:t>
            </a:r>
            <a:r>
              <a:rPr lang="en-US" sz="2800" dirty="0"/>
              <a:t>Cigars, e-cigarettes and other tobacco </a:t>
            </a:r>
            <a:r>
              <a:rPr lang="en-US" sz="2800" dirty="0" smtClean="0"/>
              <a:t>products during the Appropriations process</a:t>
            </a:r>
          </a:p>
          <a:p>
            <a:pPr lvl="0"/>
            <a:r>
              <a:rPr lang="en-US" sz="2800" i="1" u="sng" dirty="0" smtClean="0"/>
              <a:t>Congressional </a:t>
            </a:r>
            <a:r>
              <a:rPr lang="en-US" sz="2800" i="1" u="sng" dirty="0"/>
              <a:t>Budget </a:t>
            </a:r>
            <a:r>
              <a:rPr lang="en-US" sz="2800" i="1" u="sng" dirty="0" smtClean="0"/>
              <a:t>Attack on CDC-OSH</a:t>
            </a:r>
            <a:r>
              <a:rPr lang="en-US" sz="2800" dirty="0" smtClean="0"/>
              <a:t>: Proposed Budget </a:t>
            </a:r>
            <a:r>
              <a:rPr lang="en-US" sz="2800" dirty="0"/>
              <a:t>cuts to CDC’s Office on Smoking and </a:t>
            </a:r>
            <a:r>
              <a:rPr lang="en-US" sz="2800" dirty="0" smtClean="0"/>
              <a:t>Health would cut budget by more than half .</a:t>
            </a:r>
            <a:endParaRPr lang="en-US" sz="2800" dirty="0"/>
          </a:p>
          <a:p>
            <a:pPr lvl="0"/>
            <a:r>
              <a:rPr lang="en-US" sz="2800" u="sng" dirty="0"/>
              <a:t>Congressional/Industry Attacks  to NNN Proposed Standard</a:t>
            </a:r>
            <a:r>
              <a:rPr lang="en-US" sz="2800" dirty="0"/>
              <a:t> </a:t>
            </a:r>
            <a:r>
              <a:rPr lang="en-US" sz="2800" dirty="0" smtClean="0"/>
              <a:t>– Would prevent FDA from moving forward on its first product standard</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solidFill>
                  <a:prstClr val="black">
                    <a:tint val="75000"/>
                  </a:prstClr>
                </a:solidFill>
              </a:rPr>
              <a:pPr>
                <a:defRPr/>
              </a:pPr>
              <a:t>57</a:t>
            </a:fld>
            <a:endParaRPr lang="en-US">
              <a:solidFill>
                <a:prstClr val="black">
                  <a:tint val="75000"/>
                </a:prstClr>
              </a:solidFill>
            </a:endParaRPr>
          </a:p>
        </p:txBody>
      </p:sp>
    </p:spTree>
    <p:extLst>
      <p:ext uri="{BB962C8B-B14F-4D97-AF65-F5344CB8AC3E}">
        <p14:creationId xmlns:p14="http://schemas.microsoft.com/office/powerpoint/2010/main" val="238079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000" dirty="0" smtClean="0"/>
              <a:t>It is Also a Time to Advocate for Innovative </a:t>
            </a:r>
            <a:r>
              <a:rPr lang="en-US" sz="3000" dirty="0"/>
              <a:t>State &amp; Local Policies</a:t>
            </a:r>
          </a:p>
        </p:txBody>
      </p:sp>
      <p:sp>
        <p:nvSpPr>
          <p:cNvPr id="5" name="Content Placeholder 4"/>
          <p:cNvSpPr>
            <a:spLocks noGrp="1"/>
          </p:cNvSpPr>
          <p:nvPr>
            <p:ph idx="1"/>
          </p:nvPr>
        </p:nvSpPr>
        <p:spPr>
          <a:xfrm>
            <a:off x="0" y="1066800"/>
            <a:ext cx="9144000" cy="5059363"/>
          </a:xfrm>
        </p:spPr>
        <p:txBody>
          <a:bodyPr/>
          <a:lstStyle/>
          <a:p>
            <a:pPr marL="0" indent="0" algn="ctr" eaLnBrk="1" hangingPunct="1">
              <a:lnSpc>
                <a:spcPct val="90000"/>
              </a:lnSpc>
              <a:buFontTx/>
              <a:buNone/>
              <a:defRPr/>
            </a:pPr>
            <a:r>
              <a:rPr lang="en-US" sz="2500" b="1" dirty="0" smtClean="0"/>
              <a:t>Several Examples that Affect Availability, Attractiveness, Affordability</a:t>
            </a:r>
          </a:p>
          <a:p>
            <a:pPr eaLnBrk="1" hangingPunct="1">
              <a:lnSpc>
                <a:spcPct val="90000"/>
              </a:lnSpc>
              <a:defRPr/>
            </a:pPr>
            <a:endParaRPr lang="en-US" sz="2500" b="1" dirty="0" smtClean="0"/>
          </a:p>
          <a:p>
            <a:pPr eaLnBrk="1" hangingPunct="1">
              <a:lnSpc>
                <a:spcPct val="80000"/>
              </a:lnSpc>
              <a:defRPr/>
            </a:pPr>
            <a:r>
              <a:rPr lang="en-US" sz="2500" dirty="0" smtClean="0"/>
              <a:t>Raising the Tobacco sale age to 21</a:t>
            </a:r>
          </a:p>
          <a:p>
            <a:pPr marL="0" indent="0" eaLnBrk="1" hangingPunct="1">
              <a:lnSpc>
                <a:spcPct val="80000"/>
              </a:lnSpc>
              <a:buFontTx/>
              <a:buNone/>
              <a:defRPr/>
            </a:pPr>
            <a:endParaRPr lang="en-US" sz="2500" dirty="0" smtClean="0"/>
          </a:p>
          <a:p>
            <a:pPr eaLnBrk="1" hangingPunct="1">
              <a:lnSpc>
                <a:spcPct val="80000"/>
              </a:lnSpc>
              <a:defRPr/>
            </a:pPr>
            <a:r>
              <a:rPr lang="en-US" sz="2500" dirty="0" smtClean="0"/>
              <a:t>Restrictions on flavored tobacco products Other than Cigarettes </a:t>
            </a:r>
          </a:p>
          <a:p>
            <a:pPr eaLnBrk="1" hangingPunct="1">
              <a:lnSpc>
                <a:spcPct val="80000"/>
              </a:lnSpc>
              <a:defRPr/>
            </a:pPr>
            <a:endParaRPr lang="en-US" sz="2500" dirty="0"/>
          </a:p>
          <a:p>
            <a:pPr eaLnBrk="1" hangingPunct="1">
              <a:lnSpc>
                <a:spcPct val="80000"/>
              </a:lnSpc>
              <a:defRPr/>
            </a:pPr>
            <a:r>
              <a:rPr lang="en-US" sz="2500" dirty="0" smtClean="0"/>
              <a:t>Innovative Approaches to curtailing Menthol Products</a:t>
            </a:r>
          </a:p>
          <a:p>
            <a:pPr eaLnBrk="1" hangingPunct="1">
              <a:lnSpc>
                <a:spcPct val="80000"/>
              </a:lnSpc>
              <a:defRPr/>
            </a:pPr>
            <a:endParaRPr lang="en-US" sz="2500" dirty="0" smtClean="0"/>
          </a:p>
          <a:p>
            <a:pPr>
              <a:lnSpc>
                <a:spcPct val="80000"/>
              </a:lnSpc>
              <a:defRPr/>
            </a:pPr>
            <a:r>
              <a:rPr lang="en-US" sz="2500" dirty="0" smtClean="0"/>
              <a:t>Coupon and discounting bans </a:t>
            </a:r>
          </a:p>
          <a:p>
            <a:pPr>
              <a:lnSpc>
                <a:spcPct val="80000"/>
              </a:lnSpc>
              <a:defRPr/>
            </a:pPr>
            <a:endParaRPr lang="en-US" sz="2500" dirty="0" smtClean="0"/>
          </a:p>
          <a:p>
            <a:pPr>
              <a:lnSpc>
                <a:spcPct val="80000"/>
              </a:lnSpc>
              <a:defRPr/>
            </a:pPr>
            <a:r>
              <a:rPr lang="en-US" sz="2500" dirty="0" smtClean="0"/>
              <a:t>Minimum price </a:t>
            </a:r>
            <a:r>
              <a:rPr lang="en-US" sz="2500" dirty="0"/>
              <a:t>l</a:t>
            </a:r>
            <a:r>
              <a:rPr lang="en-US" sz="2500" dirty="0" smtClean="0"/>
              <a:t>aws</a:t>
            </a:r>
          </a:p>
          <a:p>
            <a:pPr>
              <a:lnSpc>
                <a:spcPct val="80000"/>
              </a:lnSpc>
              <a:defRPr/>
            </a:pPr>
            <a:endParaRPr lang="en-US" sz="2500" dirty="0" smtClean="0"/>
          </a:p>
          <a:p>
            <a:pPr>
              <a:lnSpc>
                <a:spcPct val="80000"/>
              </a:lnSpc>
              <a:defRPr/>
            </a:pPr>
            <a:r>
              <a:rPr lang="en-US" sz="2500" dirty="0" smtClean="0"/>
              <a:t>Tobacco-free retailers</a:t>
            </a:r>
          </a:p>
          <a:p>
            <a:pPr>
              <a:lnSpc>
                <a:spcPct val="90000"/>
              </a:lnSpc>
              <a:defRPr/>
            </a:pPr>
            <a:endParaRPr lang="en-US" sz="800" dirty="0" smtClean="0"/>
          </a:p>
          <a:p>
            <a:pPr marL="0" indent="0">
              <a:lnSpc>
                <a:spcPct val="90000"/>
              </a:lnSpc>
              <a:buFontTx/>
              <a:buNone/>
              <a:defRPr/>
            </a:pPr>
            <a:endParaRPr lang="en-US" sz="2000" b="1" dirty="0" smtClean="0"/>
          </a:p>
          <a:p>
            <a:pPr eaLnBrk="1" hangingPunct="1">
              <a:lnSpc>
                <a:spcPct val="90000"/>
              </a:lnSpc>
              <a:defRPr/>
            </a:pPr>
            <a:endParaRPr lang="en-US" sz="2000" b="1" dirty="0" smtClean="0"/>
          </a:p>
        </p:txBody>
      </p:sp>
    </p:spTree>
    <p:extLst>
      <p:ext uri="{BB962C8B-B14F-4D97-AF65-F5344CB8AC3E}">
        <p14:creationId xmlns:p14="http://schemas.microsoft.com/office/powerpoint/2010/main" val="420569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36BF22-830B-424F-A09B-4CF9EFA10BCD}" type="slidenum">
              <a:rPr lang="en-US" smtClean="0">
                <a:solidFill>
                  <a:prstClr val="black">
                    <a:tint val="75000"/>
                  </a:prstClr>
                </a:solidFill>
              </a:rPr>
              <a:pPr>
                <a:defRPr/>
              </a:pPr>
              <a:t>59</a:t>
            </a:fld>
            <a:endParaRPr lang="en-US">
              <a:solidFill>
                <a:prstClr val="black">
                  <a:tint val="75000"/>
                </a:prstClr>
              </a:solidFill>
            </a:endParaRPr>
          </a:p>
        </p:txBody>
      </p:sp>
      <p:pic>
        <p:nvPicPr>
          <p:cNvPr id="5122"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12" y="990600"/>
            <a:ext cx="885371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3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47" y="0"/>
            <a:ext cx="6584950" cy="1143000"/>
          </a:xfrm>
        </p:spPr>
        <p:txBody>
          <a:bodyPr/>
          <a:lstStyle/>
          <a:p>
            <a:r>
              <a:rPr lang="en-US" sz="3400" b="1" dirty="0" smtClean="0">
                <a:latin typeface="Arial" panose="020B0604020202020204" pitchFamily="34" charset="0"/>
                <a:cs typeface="Arial" panose="020B0604020202020204" pitchFamily="34" charset="0"/>
              </a:rPr>
              <a:t>Global Structure</a:t>
            </a:r>
            <a:endParaRPr lang="en-US" sz="3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latin typeface="Arial" panose="020B0604020202020204" pitchFamily="34" charset="0"/>
                <a:cs typeface="Arial" panose="020B0604020202020204" pitchFamily="34" charset="0"/>
              </a:rPr>
              <a:pPr>
                <a:defRPr/>
              </a:pPr>
              <a:t>6</a:t>
            </a:fld>
            <a:endParaRPr lang="en-US" dirty="0">
              <a:latin typeface="Arial" panose="020B0604020202020204" pitchFamily="34" charset="0"/>
              <a:cs typeface="Arial" panose="020B0604020202020204" pitchFamily="34" charset="0"/>
            </a:endParaRP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222634293"/>
              </p:ext>
            </p:extLst>
          </p:nvPr>
        </p:nvGraphicFramePr>
        <p:xfrm>
          <a:off x="-2362200" y="1371600"/>
          <a:ext cx="11734799"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41835" y="6146309"/>
            <a:ext cx="7858125" cy="30777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a:latin typeface="Arial" panose="020B0604020202020204" pitchFamily="34" charset="0"/>
                <a:cs typeface="Arial" panose="020B0604020202020204" pitchFamily="34" charset="0"/>
              </a:rPr>
              <a:t>In Country Team</a:t>
            </a:r>
          </a:p>
        </p:txBody>
      </p:sp>
      <p:sp>
        <p:nvSpPr>
          <p:cNvPr id="8" name="TextBox 7"/>
          <p:cNvSpPr txBox="1"/>
          <p:nvPr/>
        </p:nvSpPr>
        <p:spPr>
          <a:xfrm>
            <a:off x="3753822" y="1555125"/>
            <a:ext cx="1143000" cy="2460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b="1" dirty="0">
                <a:latin typeface="Arial" panose="020B0604020202020204" pitchFamily="34" charset="0"/>
                <a:cs typeface="Arial" panose="020B0604020202020204" pitchFamily="34" charset="0"/>
              </a:rPr>
              <a:t>Matt Myers</a:t>
            </a:r>
          </a:p>
        </p:txBody>
      </p:sp>
      <p:sp>
        <p:nvSpPr>
          <p:cNvPr id="9" name="TextBox 8"/>
          <p:cNvSpPr txBox="1"/>
          <p:nvPr/>
        </p:nvSpPr>
        <p:spPr>
          <a:xfrm>
            <a:off x="3712878" y="2119751"/>
            <a:ext cx="1447800" cy="2460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b="1" dirty="0">
                <a:latin typeface="Arial" panose="020B0604020202020204" pitchFamily="34" charset="0"/>
                <a:cs typeface="Arial" panose="020B0604020202020204" pitchFamily="34" charset="0"/>
              </a:rPr>
              <a:t>Yolonda Richardson</a:t>
            </a:r>
          </a:p>
        </p:txBody>
      </p:sp>
      <p:sp>
        <p:nvSpPr>
          <p:cNvPr id="10" name="TextBox 9"/>
          <p:cNvSpPr txBox="1"/>
          <p:nvPr/>
        </p:nvSpPr>
        <p:spPr>
          <a:xfrm>
            <a:off x="2137012" y="3217162"/>
            <a:ext cx="987188" cy="2462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a:latin typeface="Arial" panose="020B0604020202020204" pitchFamily="34" charset="0"/>
                <a:cs typeface="Arial" panose="020B0604020202020204" pitchFamily="34" charset="0"/>
              </a:rPr>
              <a:t>Mark Hurley</a:t>
            </a:r>
          </a:p>
        </p:txBody>
      </p:sp>
      <p:sp>
        <p:nvSpPr>
          <p:cNvPr id="11" name="TextBox 10"/>
          <p:cNvSpPr txBox="1"/>
          <p:nvPr/>
        </p:nvSpPr>
        <p:spPr>
          <a:xfrm>
            <a:off x="2123364" y="4109403"/>
            <a:ext cx="1139588" cy="2462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a:latin typeface="Arial" panose="020B0604020202020204" pitchFamily="34" charset="0"/>
                <a:cs typeface="Arial" panose="020B0604020202020204" pitchFamily="34" charset="0"/>
              </a:rPr>
              <a:t>Patricia Lambert</a:t>
            </a:r>
          </a:p>
        </p:txBody>
      </p:sp>
      <p:sp>
        <p:nvSpPr>
          <p:cNvPr id="12" name="TextBox 11"/>
          <p:cNvSpPr txBox="1"/>
          <p:nvPr/>
        </p:nvSpPr>
        <p:spPr>
          <a:xfrm>
            <a:off x="541835" y="4643898"/>
            <a:ext cx="73671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a:latin typeface="Arial" panose="020B0604020202020204" pitchFamily="34" charset="0"/>
                <a:cs typeface="Arial" panose="020B0604020202020204" pitchFamily="34" charset="0"/>
              </a:rPr>
              <a:t>Rob Eckford</a:t>
            </a:r>
          </a:p>
        </p:txBody>
      </p:sp>
      <p:sp>
        <p:nvSpPr>
          <p:cNvPr id="13" name="TextBox 12"/>
          <p:cNvSpPr txBox="1"/>
          <p:nvPr/>
        </p:nvSpPr>
        <p:spPr>
          <a:xfrm>
            <a:off x="2137012" y="4920640"/>
            <a:ext cx="1368804" cy="2462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a:latin typeface="Arial" panose="020B0604020202020204" pitchFamily="34" charset="0"/>
                <a:cs typeface="Arial" panose="020B0604020202020204" pitchFamily="34" charset="0"/>
              </a:rPr>
              <a:t>Pam Sumner Coffey</a:t>
            </a:r>
          </a:p>
        </p:txBody>
      </p:sp>
      <p:sp>
        <p:nvSpPr>
          <p:cNvPr id="14" name="TextBox 13"/>
          <p:cNvSpPr txBox="1"/>
          <p:nvPr/>
        </p:nvSpPr>
        <p:spPr>
          <a:xfrm>
            <a:off x="2133600" y="5800200"/>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Maria Carmona</a:t>
            </a:r>
          </a:p>
        </p:txBody>
      </p:sp>
      <p:sp>
        <p:nvSpPr>
          <p:cNvPr id="15" name="TextBox 14"/>
          <p:cNvSpPr txBox="1"/>
          <p:nvPr/>
        </p:nvSpPr>
        <p:spPr>
          <a:xfrm>
            <a:off x="6019800" y="2852382"/>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Vandana Shah</a:t>
            </a:r>
          </a:p>
        </p:txBody>
      </p:sp>
      <p:sp>
        <p:nvSpPr>
          <p:cNvPr id="16" name="TextBox 15"/>
          <p:cNvSpPr txBox="1"/>
          <p:nvPr/>
        </p:nvSpPr>
        <p:spPr>
          <a:xfrm>
            <a:off x="6019800" y="3490131"/>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Patricia Sosa</a:t>
            </a:r>
          </a:p>
        </p:txBody>
      </p:sp>
      <p:sp>
        <p:nvSpPr>
          <p:cNvPr id="17" name="TextBox 16"/>
          <p:cNvSpPr txBox="1"/>
          <p:nvPr/>
        </p:nvSpPr>
        <p:spPr>
          <a:xfrm>
            <a:off x="6096000" y="4117738"/>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Xi Yin</a:t>
            </a:r>
          </a:p>
        </p:txBody>
      </p:sp>
      <p:sp>
        <p:nvSpPr>
          <p:cNvPr id="18" name="TextBox 17"/>
          <p:cNvSpPr txBox="1"/>
          <p:nvPr/>
        </p:nvSpPr>
        <p:spPr>
          <a:xfrm>
            <a:off x="6050295" y="4779300"/>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Joshua Abrams</a:t>
            </a:r>
          </a:p>
        </p:txBody>
      </p:sp>
      <p:sp>
        <p:nvSpPr>
          <p:cNvPr id="19" name="TextBox 18"/>
          <p:cNvSpPr txBox="1"/>
          <p:nvPr/>
        </p:nvSpPr>
        <p:spPr>
          <a:xfrm>
            <a:off x="6051550" y="5335588"/>
            <a:ext cx="1143000" cy="2462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000" dirty="0">
                <a:latin typeface="Arial" panose="020B0604020202020204" pitchFamily="34" charset="0"/>
                <a:cs typeface="Arial" panose="020B0604020202020204" pitchFamily="34" charset="0"/>
              </a:rPr>
              <a:t>Bintou Camara</a:t>
            </a:r>
          </a:p>
        </p:txBody>
      </p:sp>
      <p:sp>
        <p:nvSpPr>
          <p:cNvPr id="20" name="TextBox 19"/>
          <p:cNvSpPr txBox="1"/>
          <p:nvPr/>
        </p:nvSpPr>
        <p:spPr>
          <a:xfrm>
            <a:off x="8021471" y="3140218"/>
            <a:ext cx="97012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a:latin typeface="Arial" panose="020B0604020202020204" pitchFamily="34" charset="0"/>
                <a:cs typeface="Arial" panose="020B0604020202020204" pitchFamily="34" charset="0"/>
              </a:rPr>
              <a:t>Danny McGoldrick</a:t>
            </a:r>
          </a:p>
        </p:txBody>
      </p:sp>
    </p:spTree>
    <p:extLst>
      <p:ext uri="{BB962C8B-B14F-4D97-AF65-F5344CB8AC3E}">
        <p14:creationId xmlns:p14="http://schemas.microsoft.com/office/powerpoint/2010/main" val="420140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63B073-513C-4E7D-BC27-037256A8A859}" type="slidenum">
              <a:rPr lang="en-US" smtClean="0">
                <a:solidFill>
                  <a:prstClr val="black">
                    <a:tint val="75000"/>
                  </a:prstClr>
                </a:solidFill>
              </a:rPr>
              <a:pPr>
                <a:defRPr/>
              </a:pPr>
              <a:t>60</a:t>
            </a:fld>
            <a:endParaRPr lang="en-US">
              <a:solidFill>
                <a:prstClr val="black">
                  <a:tint val="75000"/>
                </a:prst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25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63B073-513C-4E7D-BC27-037256A8A859}" type="slidenum">
              <a:rPr lang="en-US" smtClean="0"/>
              <a:pPr>
                <a:defRPr/>
              </a:pPr>
              <a:t>61</a:t>
            </a:fld>
            <a:endParaRPr lang="en-US" dirty="0"/>
          </a:p>
        </p:txBody>
      </p:sp>
      <p:pic>
        <p:nvPicPr>
          <p:cNvPr id="3" name="Picture 2" descr="TPrice.jpg"/>
          <p:cNvPicPr>
            <a:picLocks noChangeAspect="1"/>
          </p:cNvPicPr>
          <p:nvPr/>
        </p:nvPicPr>
        <p:blipFill rotWithShape="1">
          <a:blip r:embed="rId2">
            <a:extLst>
              <a:ext uri="{28A0092B-C50C-407E-A947-70E740481C1C}">
                <a14:useLocalDpi xmlns:a14="http://schemas.microsoft.com/office/drawing/2010/main" val="0"/>
              </a:ext>
            </a:extLst>
          </a:blip>
          <a:srcRect l="29057" t="35083" r="25754" b="22158"/>
          <a:stretch/>
        </p:blipFill>
        <p:spPr>
          <a:xfrm>
            <a:off x="228599" y="1447800"/>
            <a:ext cx="2415887"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TFK you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191000"/>
            <a:ext cx="5142523" cy="19566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DSC_16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286000"/>
            <a:ext cx="3091118"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Musician p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371600"/>
            <a:ext cx="3044545" cy="159838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Tush Pi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3810000"/>
            <a:ext cx="1615631"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1676400" y="304800"/>
            <a:ext cx="6629400" cy="523220"/>
          </a:xfrm>
          <a:prstGeom prst="rect">
            <a:avLst/>
          </a:prstGeom>
          <a:noFill/>
        </p:spPr>
        <p:txBody>
          <a:bodyPr wrap="square" rtlCol="0">
            <a:spAutoFit/>
          </a:bodyPr>
          <a:lstStyle/>
          <a:p>
            <a:pPr algn="ctr"/>
            <a:r>
              <a:rPr lang="en-US" sz="2800" dirty="0" smtClean="0">
                <a:solidFill>
                  <a:schemeClr val="bg1"/>
                </a:solidFill>
              </a:rPr>
              <a:t>This is why we do what we do</a:t>
            </a:r>
            <a:r>
              <a:rPr lang="is-I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54481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29400"/>
          </a:xfrm>
          <a:prstGeom prst="rect">
            <a:avLst/>
          </a:prstGeom>
        </p:spPr>
      </p:pic>
    </p:spTree>
    <p:extLst>
      <p:ext uri="{BB962C8B-B14F-4D97-AF65-F5344CB8AC3E}">
        <p14:creationId xmlns:p14="http://schemas.microsoft.com/office/powerpoint/2010/main" val="213088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latin typeface="Arial" panose="020B0604020202020204" pitchFamily="34" charset="0"/>
                <a:cs typeface="Arial" panose="020B0604020202020204" pitchFamily="34" charset="0"/>
              </a:rPr>
              <a:t>Our Focus: Evidence Based Population Level Solutions </a:t>
            </a: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7</a:t>
            </a:fld>
            <a:endParaRPr lang="en-US" dirty="0"/>
          </a:p>
        </p:txBody>
      </p:sp>
      <p:sp>
        <p:nvSpPr>
          <p:cNvPr id="7" name="Rectangle 3"/>
          <p:cNvSpPr>
            <a:spLocks noGrp="1" noChangeArrowheads="1"/>
          </p:cNvSpPr>
          <p:nvPr>
            <p:ph idx="1"/>
          </p:nvPr>
        </p:nvSpPr>
        <p:spPr>
          <a:xfrm>
            <a:off x="457200" y="1752600"/>
            <a:ext cx="8229600" cy="3962400"/>
          </a:xfrm>
        </p:spPr>
        <p:txBody>
          <a:bodyPr/>
          <a:lstStyle/>
          <a:p>
            <a:pPr marL="0" indent="0" algn="ctr" eaLnBrk="1" hangingPunct="1">
              <a:buFontTx/>
              <a:buNone/>
            </a:pPr>
            <a:r>
              <a:rPr lang="en-US" altLang="en-US" dirty="0" smtClean="0">
                <a:latin typeface="Arial" panose="020B0604020202020204" pitchFamily="34" charset="0"/>
                <a:cs typeface="Arial" panose="020B0604020202020204" pitchFamily="34" charset="0"/>
              </a:rPr>
              <a:t>Approaches that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are likely to have the greatest long term population impact</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 </a:t>
            </a:r>
          </a:p>
          <a:p>
            <a:pPr marL="0" indent="0" algn="ctr" eaLnBrk="1" hangingPunct="1">
              <a:buFontTx/>
              <a:buNone/>
            </a:pPr>
            <a:r>
              <a:rPr lang="en-US" altLang="ja-JP" dirty="0" smtClean="0">
                <a:latin typeface="Arial" panose="020B0604020202020204" pitchFamily="34" charset="0"/>
                <a:cs typeface="Arial" panose="020B0604020202020204" pitchFamily="34" charset="0"/>
              </a:rPr>
              <a:t>are </a:t>
            </a:r>
          </a:p>
          <a:p>
            <a:pPr marL="0" indent="0" algn="ctr" eaLnBrk="1" hangingPunct="1">
              <a:buFontTx/>
              <a:buNone/>
            </a:pP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economic, regulatory and comprehensive</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a:t>
            </a:r>
          </a:p>
          <a:p>
            <a:pPr marL="0" indent="0" eaLnBrk="1" hangingPunct="1"/>
            <a:endParaRPr lang="en-US" altLang="en-US" dirty="0" smtClean="0">
              <a:latin typeface="Arial" panose="020B0604020202020204" pitchFamily="34" charset="0"/>
              <a:cs typeface="Arial" panose="020B0604020202020204" pitchFamily="34" charset="0"/>
            </a:endParaRPr>
          </a:p>
          <a:p>
            <a:pPr marL="0" indent="0" algn="ctr" eaLnBrk="1" hangingPunct="1">
              <a:buFontTx/>
              <a:buNone/>
            </a:pPr>
            <a:r>
              <a:rPr lang="en-US" altLang="en-US" b="1" dirty="0" smtClean="0">
                <a:latin typeface="Arial" panose="020B0604020202020204" pitchFamily="34" charset="0"/>
                <a:cs typeface="Arial" panose="020B0604020202020204" pitchFamily="34" charset="0"/>
              </a:rPr>
              <a:t>2000 Report of the Surgeon General</a:t>
            </a:r>
          </a:p>
        </p:txBody>
      </p:sp>
    </p:spTree>
    <p:extLst>
      <p:ext uri="{BB962C8B-B14F-4D97-AF65-F5344CB8AC3E}">
        <p14:creationId xmlns:p14="http://schemas.microsoft.com/office/powerpoint/2010/main" val="64916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584950" cy="1143000"/>
          </a:xfrm>
        </p:spPr>
        <p:txBody>
          <a:bodyPr/>
          <a:lstStyle/>
          <a:p>
            <a:r>
              <a:rPr lang="en-US" sz="3600" b="1" dirty="0">
                <a:latin typeface="Arial" panose="020B0604020202020204" pitchFamily="34" charset="0"/>
                <a:cs typeface="Arial" panose="020B0604020202020204" pitchFamily="34" charset="0"/>
              </a:rPr>
              <a:t>Policy Change Does Not Just Happen</a:t>
            </a: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8</a:t>
            </a:fld>
            <a:endParaRPr lang="en-US" dirty="0"/>
          </a:p>
        </p:txBody>
      </p:sp>
      <p:sp>
        <p:nvSpPr>
          <p:cNvPr id="8" name="Rectangle 3"/>
          <p:cNvSpPr txBox="1">
            <a:spLocks noChangeArrowheads="1"/>
          </p:cNvSpPr>
          <p:nvPr/>
        </p:nvSpPr>
        <p:spPr bwMode="auto">
          <a:xfrm>
            <a:off x="609600" y="1448937"/>
            <a:ext cx="8153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100"/>
              </a:lnSpc>
              <a:spcBef>
                <a:spcPts val="768"/>
              </a:spcBef>
            </a:pPr>
            <a:r>
              <a:rPr lang="en-US" altLang="en-US" sz="2800" dirty="0" smtClean="0">
                <a:latin typeface="Arial" panose="020B0604020202020204" pitchFamily="34" charset="0"/>
                <a:cs typeface="Arial" panose="020B0604020202020204" pitchFamily="34" charset="0"/>
              </a:rPr>
              <a:t>Bring the science to bear – make it relevant, clear and visible </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Make tobacco issue visible to public </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Frame the issue </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Mobilize effective support – It is not enough to be right</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Engage in Effective Direct Advocacy</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Support Concrete Evidence-Based Solutions</a:t>
            </a:r>
          </a:p>
          <a:p>
            <a:pPr>
              <a:lnSpc>
                <a:spcPts val="3100"/>
              </a:lnSpc>
              <a:spcBef>
                <a:spcPts val="768"/>
              </a:spcBef>
            </a:pPr>
            <a:r>
              <a:rPr lang="en-US" altLang="en-US" sz="2800" dirty="0" smtClean="0">
                <a:latin typeface="Arial" panose="020B0604020202020204" pitchFamily="34" charset="0"/>
                <a:cs typeface="Arial" panose="020B0604020202020204" pitchFamily="34" charset="0"/>
              </a:rPr>
              <a:t>Sustain the effort over time – Fundamental change doesn’t happen over night.</a:t>
            </a:r>
          </a:p>
          <a:p>
            <a:pPr algn="ctr">
              <a:lnSpc>
                <a:spcPts val="3100"/>
              </a:lnSpc>
              <a:spcBef>
                <a:spcPts val="600"/>
              </a:spcBef>
              <a:buFontTx/>
              <a:buNone/>
            </a:pPr>
            <a:endParaRPr lang="en-US" altLang="en-US" sz="2600" b="1" dirty="0" smtClean="0">
              <a:cs typeface="Arial" pitchFamily="34" charset="0"/>
            </a:endParaRPr>
          </a:p>
          <a:p>
            <a:pPr>
              <a:lnSpc>
                <a:spcPct val="90000"/>
              </a:lnSpc>
            </a:pPr>
            <a:endParaRPr lang="en-US" altLang="en-US" sz="2600" dirty="0" smtClean="0">
              <a:cs typeface="Arial" pitchFamily="34" charset="0"/>
            </a:endParaRPr>
          </a:p>
        </p:txBody>
      </p:sp>
    </p:spTree>
    <p:extLst>
      <p:ext uri="{BB962C8B-B14F-4D97-AF65-F5344CB8AC3E}">
        <p14:creationId xmlns:p14="http://schemas.microsoft.com/office/powerpoint/2010/main" val="301637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245476" cy="1143000"/>
          </a:xfrm>
        </p:spPr>
        <p:txBody>
          <a:bodyPr/>
          <a:lstStyle/>
          <a:p>
            <a:r>
              <a:rPr lang="en-US" b="1" dirty="0" smtClean="0">
                <a:latin typeface="Arial" panose="020B0604020202020204" pitchFamily="34" charset="0"/>
                <a:cs typeface="Arial" panose="020B0604020202020204" pitchFamily="34" charset="0"/>
              </a:rPr>
              <a:t>Our  Charge: Bring An Integrated Approach To Tobacco Control Advocacy</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1E0D3EA-F90E-4853-AE8E-C5B78B064E2D}" type="slidenum">
              <a:rPr lang="en-US" smtClean="0"/>
              <a:pPr>
                <a:defRPr/>
              </a:pPr>
              <a:t>9</a:t>
            </a:fld>
            <a:endParaRPr lang="en-US" dirty="0"/>
          </a:p>
        </p:txBody>
      </p:sp>
      <p:sp>
        <p:nvSpPr>
          <p:cNvPr id="5" name="Rectangle 3"/>
          <p:cNvSpPr>
            <a:spLocks noGrp="1" noChangeArrowheads="1"/>
          </p:cNvSpPr>
          <p:nvPr>
            <p:ph idx="1"/>
          </p:nvPr>
        </p:nvSpPr>
        <p:spPr>
          <a:xfrm>
            <a:off x="457200" y="1295400"/>
            <a:ext cx="8610600" cy="5257800"/>
          </a:xfrm>
        </p:spPr>
        <p:txBody>
          <a:bodyPr/>
          <a:lstStyle/>
          <a:p>
            <a:pPr>
              <a:spcBef>
                <a:spcPts val="768"/>
              </a:spcBef>
              <a:defRPr/>
            </a:pPr>
            <a:r>
              <a:rPr lang="en-US" sz="2600" dirty="0" smtClean="0">
                <a:latin typeface="Arial" panose="020B0604020202020204" pitchFamily="34" charset="0"/>
                <a:cs typeface="Arial" panose="020B0604020202020204" pitchFamily="34" charset="0"/>
              </a:rPr>
              <a:t>ADVOCACY</a:t>
            </a:r>
            <a:r>
              <a:rPr lang="en-US" sz="2600" b="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Lead efforts to pass public policies that reduce tobacco use</a:t>
            </a:r>
          </a:p>
          <a:p>
            <a:pPr>
              <a:spcBef>
                <a:spcPts val="768"/>
              </a:spcBef>
              <a:defRPr/>
            </a:pPr>
            <a:r>
              <a:rPr lang="en-US" sz="2600" dirty="0" smtClean="0">
                <a:latin typeface="Arial" panose="020B0604020202020204" pitchFamily="34" charset="0"/>
                <a:cs typeface="Arial" panose="020B0604020202020204" pitchFamily="34" charset="0"/>
              </a:rPr>
              <a:t>COMMUNICATIONS</a:t>
            </a:r>
            <a:r>
              <a:rPr lang="en-US" sz="2600" b="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Conduct media campaigns to support policy change, keep tobacco issue visible and framed as serious public problem, and expose the tobacco industry</a:t>
            </a:r>
          </a:p>
          <a:p>
            <a:pPr>
              <a:spcBef>
                <a:spcPts val="768"/>
              </a:spcBef>
              <a:defRPr/>
            </a:pPr>
            <a:r>
              <a:rPr lang="en-US" sz="2600" dirty="0" smtClean="0">
                <a:latin typeface="Arial" panose="020B0604020202020204" pitchFamily="34" charset="0"/>
                <a:cs typeface="Arial" panose="020B0604020202020204" pitchFamily="34" charset="0"/>
              </a:rPr>
              <a:t>RESEARCH</a:t>
            </a:r>
            <a:r>
              <a:rPr lang="en-US" sz="2600" b="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Serve as the information resource to drive advocacy and communications efforts</a:t>
            </a:r>
          </a:p>
          <a:p>
            <a:pPr>
              <a:spcBef>
                <a:spcPts val="768"/>
              </a:spcBef>
              <a:defRPr/>
            </a:pPr>
            <a:r>
              <a:rPr lang="en-US" sz="2600" dirty="0" smtClean="0">
                <a:latin typeface="Arial" panose="020B0604020202020204" pitchFamily="34" charset="0"/>
                <a:cs typeface="Arial" panose="020B0604020202020204" pitchFamily="34" charset="0"/>
              </a:rPr>
              <a:t>COALITIONS &amp; GRASSROOTS</a:t>
            </a:r>
            <a:r>
              <a:rPr lang="en-US" sz="2600" b="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Mobilize organizations and individuals to join the fight</a:t>
            </a:r>
            <a:endParaRPr lang="en-US" sz="2600" dirty="0">
              <a:latin typeface="Arial" panose="020B0604020202020204" pitchFamily="34" charset="0"/>
              <a:cs typeface="Arial" panose="020B0604020202020204" pitchFamily="34" charset="0"/>
            </a:endParaRPr>
          </a:p>
          <a:p>
            <a:pPr>
              <a:spcBef>
                <a:spcPts val="768"/>
              </a:spcBef>
              <a:defRPr/>
            </a:pPr>
            <a:r>
              <a:rPr lang="en-US" sz="2600" dirty="0" smtClean="0">
                <a:latin typeface="Arial" panose="020B0604020202020204" pitchFamily="34" charset="0"/>
                <a:cs typeface="Arial" panose="020B0604020202020204" pitchFamily="34" charset="0"/>
              </a:rPr>
              <a:t>LEGAL ASSISTANCE</a:t>
            </a:r>
            <a:r>
              <a:rPr lang="en-US" sz="2600" b="1"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L</a:t>
            </a:r>
            <a:r>
              <a:rPr lang="en-US" sz="2600" dirty="0" smtClean="0">
                <a:latin typeface="Arial" panose="020B0604020202020204" pitchFamily="34" charset="0"/>
                <a:cs typeface="Arial" panose="020B0604020202020204" pitchFamily="34" charset="0"/>
              </a:rPr>
              <a:t>egal </a:t>
            </a:r>
            <a:r>
              <a:rPr lang="en-US" sz="2600" dirty="0">
                <a:latin typeface="Arial" panose="020B0604020202020204" pitchFamily="34" charset="0"/>
                <a:cs typeface="Arial" panose="020B0604020202020204" pitchFamily="34" charset="0"/>
              </a:rPr>
              <a:t>support for advocacy efforts; participation in key court cases.</a:t>
            </a:r>
          </a:p>
          <a:p>
            <a:pPr marL="0" indent="0">
              <a:lnSpc>
                <a:spcPct val="80000"/>
              </a:lnSpc>
              <a:buFontTx/>
              <a:buNone/>
              <a:defRPr/>
            </a:pPr>
            <a:endParaRPr lang="en-US" sz="2400" b="1" dirty="0" smtClean="0">
              <a:cs typeface="Arial" panose="020B0604020202020204" pitchFamily="34" charset="0"/>
            </a:endParaRPr>
          </a:p>
          <a:p>
            <a:pPr>
              <a:lnSpc>
                <a:spcPct val="80000"/>
              </a:lnSpc>
              <a:defRPr/>
            </a:pPr>
            <a:endParaRPr lang="en-US" sz="2400" b="1" dirty="0" smtClean="0">
              <a:cs typeface="Arial" panose="020B0604020202020204" pitchFamily="34" charset="0"/>
            </a:endParaRPr>
          </a:p>
        </p:txBody>
      </p:sp>
    </p:spTree>
    <p:extLst>
      <p:ext uri="{BB962C8B-B14F-4D97-AF65-F5344CB8AC3E}">
        <p14:creationId xmlns:p14="http://schemas.microsoft.com/office/powerpoint/2010/main" val="232330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Word 2007 - 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TFK - Small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3947</Words>
  <Application>Microsoft Macintosh PowerPoint</Application>
  <PresentationFormat>On-screen Show (4:3)</PresentationFormat>
  <Paragraphs>679</Paragraphs>
  <Slides>62</Slides>
  <Notes>25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66" baseType="lpstr">
      <vt:lpstr>Word 2007 - V4</vt:lpstr>
      <vt:lpstr>CFTFK - Small Header</vt:lpstr>
      <vt:lpstr>Worksheet</vt:lpstr>
      <vt:lpstr>Microsoft Excel 97 - 2004 Worksheet</vt:lpstr>
      <vt:lpstr>Campaign for Tobacco-Free Kids</vt:lpstr>
      <vt:lpstr>PowerPoint Presentation</vt:lpstr>
      <vt:lpstr>A Brief Timeline</vt:lpstr>
      <vt:lpstr>3 Factors Led to Creation of CTFK</vt:lpstr>
      <vt:lpstr>PowerPoint Presentation</vt:lpstr>
      <vt:lpstr>Global Structure</vt:lpstr>
      <vt:lpstr>Our Focus: Evidence Based Population Level Solutions </vt:lpstr>
      <vt:lpstr>Policy Change Does Not Just Happen</vt:lpstr>
      <vt:lpstr>Our  Charge: Bring An Integrated Approach To Tobacco Control Advocacy</vt:lpstr>
      <vt:lpstr>The Campaign’s Dual Role:</vt:lpstr>
      <vt:lpstr>Examples of Leadership at the Federal Level</vt:lpstr>
      <vt:lpstr>The Campaign’s Dual Role</vt:lpstr>
      <vt:lpstr>Today </vt:lpstr>
      <vt:lpstr>US Adult Smoking Trends, Twenty Years Of Progress</vt:lpstr>
      <vt:lpstr>US Adult Daily Smoking Trends, Twenty Years of Progress</vt:lpstr>
      <vt:lpstr>US Adult Smoking Trends, 1997 - 2016</vt:lpstr>
      <vt:lpstr>20 Year US High School Smoking Trends: Progress that was Unimaginable</vt:lpstr>
      <vt:lpstr>PowerPoint Presentation</vt:lpstr>
      <vt:lpstr>From 1997 until 2009 The Major Changes were Driven by  Change at the State and Local Level</vt:lpstr>
      <vt:lpstr>Federal Cigarette Excise Tax + Average State Cigarette Tax, 1995-2018</vt:lpstr>
      <vt:lpstr>PowerPoint Presentation</vt:lpstr>
      <vt:lpstr>Total Annual State Tobacco Prevention Spending, FY1999 - FY2018</vt:lpstr>
      <vt:lpstr>Acceleration of Action at the National Level since 2009</vt:lpstr>
      <vt:lpstr>PowerPoint Presentation</vt:lpstr>
      <vt:lpstr>High School Tobacco Use – Proof of What is Possible  - In Each the Greatest Decline Was Since 2009</vt:lpstr>
      <vt:lpstr>PowerPoint Presentation</vt:lpstr>
      <vt:lpstr>The Problem:  US Adult Smoking Disparities, 2016</vt:lpstr>
      <vt:lpstr>Who Smokes? The Poor</vt:lpstr>
      <vt:lpstr>Education and Employment Are Critical</vt:lpstr>
      <vt:lpstr>US Adult Smoking by  Health Insurance Type, 2016</vt:lpstr>
      <vt:lpstr>Pregnant Medicaid enrollees particularly vulnerable </vt:lpstr>
      <vt:lpstr>Medicaid Enrollees Are Not Being Provided Tobacco Cessation Services  </vt:lpstr>
      <vt:lpstr>PowerPoint Presentation</vt:lpstr>
      <vt:lpstr>Disparities in Policy Progress Translate into Disparities in Use</vt:lpstr>
      <vt:lpstr>State Adult Smoking Prevalence, 2016</vt:lpstr>
      <vt:lpstr>PowerPoint Presentation</vt:lpstr>
      <vt:lpstr>Growing life expectancy gap between the Rich and the Poor Coincides with Growing Gap in Who Smokes</vt:lpstr>
      <vt:lpstr>If You are Poor: Where You Live Impacts How Long You  Will Live</vt:lpstr>
      <vt:lpstr>If You Are Poor, Where You Live Matters</vt:lpstr>
      <vt:lpstr>Race- and Ethnicity-Adjusted Life Expectancy by Commuting Zone and Income Quartile, 2001-2014</vt:lpstr>
      <vt:lpstr>Least Healthy States &amp; Adult  Smoking Rates</vt:lpstr>
      <vt:lpstr>Least Heart Healthy States Have the Highest Adult Smoking Rates</vt:lpstr>
      <vt:lpstr>States with Highest Proportion of Cancer Deaths Attributable to Smoking and Adult Smoking Prevalence</vt:lpstr>
      <vt:lpstr>States with Highest Adult Prevalence of Diabetes  and Smoking</vt:lpstr>
      <vt:lpstr>The Continued Presence of Menthol</vt:lpstr>
      <vt:lpstr>PowerPoint Presentation</vt:lpstr>
      <vt:lpstr>PowerPoint Presentation</vt:lpstr>
      <vt:lpstr>PowerPoint Presentation</vt:lpstr>
      <vt:lpstr>PowerPoint Presentation</vt:lpstr>
      <vt:lpstr>PowerPoint Presentation</vt:lpstr>
      <vt:lpstr>Major Findings from the 2018 NASEM Report on E-Cigarettes</vt:lpstr>
      <vt:lpstr>E-Cigarettes Marketing Mimics the Worst of Cigarette Marketing</vt:lpstr>
      <vt:lpstr>PowerPoint Presentation</vt:lpstr>
      <vt:lpstr>JUUL Popularity Among Youth</vt:lpstr>
      <vt:lpstr>JUUL Market Share: 54.6% </vt:lpstr>
      <vt:lpstr>The Threats to Tobacco Progress Are Real: The Need to Protect the Engines of Change</vt:lpstr>
      <vt:lpstr>Two Threats are Immediate</vt:lpstr>
      <vt:lpstr>It is Also a Time to Advocate for Innovative State &amp; Local Policies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2010-09-15T20:03:53Z</dcterms:created>
  <dcterms:modified xsi:type="dcterms:W3CDTF">2018-05-14T23:30:31Z</dcterms:modified>
</cp:coreProperties>
</file>