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8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embeddedFontLst>
    <p:embeddedFont>
      <p:font typeface="Trocchi" panose="020B0604020202020204" charset="0"/>
      <p:regular r:id="rId32"/>
    </p:embeddedFont>
    <p:embeddedFont>
      <p:font typeface="Comfortaa"/>
      <p:regular r:id="rId33"/>
      <p:bold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ael Lorenzo" initials="" lastIdx="3" clrIdx="0"/>
  <p:cmAuthor id="1" name="Channte' Keith"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3095F-6DCB-46BA-927C-C37F829C44F0}" v="3" dt="2018-05-13T17:51:36.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8"/>
  </p:normalViewPr>
  <p:slideViewPr>
    <p:cSldViewPr snapToGrid="0" snapToObjects="1">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Lawson Lawson" userId="f54a2d28b69307b2" providerId="LiveId" clId="{1833095F-6DCB-46BA-927C-C37F829C44F0}"/>
    <pc:docChg chg="addSld modSld sldOrd">
      <pc:chgData name="Suzanne Lawson Lawson" userId="f54a2d28b69307b2" providerId="LiveId" clId="{1833095F-6DCB-46BA-927C-C37F829C44F0}" dt="2018-05-13T17:51:36.637" v="2"/>
      <pc:docMkLst>
        <pc:docMk/>
      </pc:docMkLst>
      <pc:sldChg chg="ord">
        <pc:chgData name="Suzanne Lawson Lawson" userId="f54a2d28b69307b2" providerId="LiveId" clId="{1833095F-6DCB-46BA-927C-C37F829C44F0}" dt="2018-05-13T17:51:34.777" v="1"/>
        <pc:sldMkLst>
          <pc:docMk/>
          <pc:sldMk cId="0" sldId="256"/>
        </pc:sldMkLst>
      </pc:sldChg>
      <pc:sldChg chg="addSp add">
        <pc:chgData name="Suzanne Lawson Lawson" userId="f54a2d28b69307b2" providerId="LiveId" clId="{1833095F-6DCB-46BA-927C-C37F829C44F0}" dt="2018-05-13T17:51:36.637" v="2"/>
        <pc:sldMkLst>
          <pc:docMk/>
          <pc:sldMk cId="2260084186" sldId="284"/>
        </pc:sldMkLst>
        <pc:picChg chg="add">
          <ac:chgData name="Suzanne Lawson Lawson" userId="f54a2d28b69307b2" providerId="LiveId" clId="{1833095F-6DCB-46BA-927C-C37F829C44F0}" dt="2018-05-13T17:51:36.637" v="2"/>
          <ac:picMkLst>
            <pc:docMk/>
            <pc:sldMk cId="2260084186" sldId="284"/>
            <ac:picMk id="3" creationId="{0EC25A34-EABA-4376-911E-A7C1E1DC3E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City of Chicago recently passed an ordinance to restrict access to all flavored tobacco products (including menthol-flavored cigarettes) near schools. This historic legislation  reinvigorated the national dialogue on the regulation of menthol and is inspiring other cities to do more to protect the health of inner city children. No other jurisdiction at any level of government - federal, state, or local - has ever included menthol in the laws that regulate flavored tobacco products.</a:t>
            </a:r>
            <a:endParaRPr sz="1200">
              <a:solidFill>
                <a:schemeClr val="dk1"/>
              </a:solidFill>
              <a:latin typeface="Calibri"/>
              <a:ea typeface="Calibri"/>
              <a:cs typeface="Calibri"/>
              <a:sym typeface="Calibri"/>
            </a:endParaRPr>
          </a:p>
          <a:p>
            <a:pPr marL="0" lvl="0" indent="0">
              <a:spcBef>
                <a:spcPts val="0"/>
              </a:spcBef>
              <a:spcAft>
                <a:spcPts val="0"/>
              </a:spcAft>
              <a:buClr>
                <a:schemeClr val="dk1"/>
              </a:buClr>
              <a:buSzPts val="1100"/>
              <a:buFont typeface="Arial"/>
              <a:buNone/>
            </a:pPr>
            <a:endParaRPr sz="1200">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Clr>
                <a:schemeClr val="dk1"/>
              </a:buClr>
              <a:buSzPts val="1200"/>
              <a:buChar char="●"/>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3F00-C374-4D68-A888-CB41128846FC}"/>
              </a:ext>
            </a:extLst>
          </p:cNvPr>
          <p:cNvSpPr>
            <a:spLocks noGrp="1"/>
          </p:cNvSpPr>
          <p:nvPr>
            <p:ph type="title"/>
          </p:nvPr>
        </p:nvSpPr>
        <p:spPr/>
        <p:txBody>
          <a:bodyPr/>
          <a:lstStyle/>
          <a:p>
            <a:endParaRPr lang="en-US"/>
          </a:p>
        </p:txBody>
      </p:sp>
      <p:pic>
        <p:nvPicPr>
          <p:cNvPr id="3" name="Picture 2" descr="A close up of a piece of paper&#10;&#10;Description generated with very high confidence">
            <a:extLst>
              <a:ext uri="{FF2B5EF4-FFF2-40B4-BE49-F238E27FC236}">
                <a16:creationId xmlns:a16="http://schemas.microsoft.com/office/drawing/2014/main" id="{0EC25A34-EABA-4376-911E-A7C1E1DC3E0D}"/>
              </a:ext>
            </a:extLst>
          </p:cNvPr>
          <p:cNvPicPr>
            <a:picLocks noChangeAspect="1"/>
          </p:cNvPicPr>
          <p:nvPr/>
        </p:nvPicPr>
        <p:blipFill rotWithShape="1">
          <a:blip r:embed="rId2">
            <a:extLst>
              <a:ext uri="{28A0092B-C50C-407E-A947-70E740481C1C}">
                <a14:useLocalDpi xmlns:a14="http://schemas.microsoft.com/office/drawing/2010/main" val="0"/>
              </a:ext>
            </a:extLst>
          </a:blip>
          <a:srcRect l="-150" t="1389" r="150" b="-1291"/>
          <a:stretch/>
        </p:blipFill>
        <p:spPr>
          <a:xfrm>
            <a:off x="-13798" y="-111034"/>
            <a:ext cx="9171596" cy="7080068"/>
          </a:xfrm>
          <a:prstGeom prst="rect">
            <a:avLst/>
          </a:prstGeom>
        </p:spPr>
      </p:pic>
    </p:spTree>
    <p:extLst>
      <p:ext uri="{BB962C8B-B14F-4D97-AF65-F5344CB8AC3E}">
        <p14:creationId xmlns:p14="http://schemas.microsoft.com/office/powerpoint/2010/main" val="226008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1" y="0"/>
            <a:ext cx="9144000" cy="6858000"/>
          </a:xfrm>
          <a:prstGeom prst="rect">
            <a:avLst/>
          </a:prstGeom>
          <a:noFill/>
          <a:ln>
            <a:noFill/>
          </a:ln>
        </p:spPr>
      </p:pic>
      <p:sp>
        <p:nvSpPr>
          <p:cNvPr id="110" name="Shape 110"/>
          <p:cNvSpPr txBox="1">
            <a:spLocks noGrp="1"/>
          </p:cNvSpPr>
          <p:nvPr>
            <p:ph type="title"/>
          </p:nvPr>
        </p:nvSpPr>
        <p:spPr>
          <a:xfrm>
            <a:off x="311700" y="332933"/>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WHY TACKLE MENTHOL</a:t>
            </a:r>
            <a:r>
              <a:rPr lang="en" sz="3600" b="1"/>
              <a:t> </a:t>
            </a:r>
            <a:endParaRPr sz="3600" b="1"/>
          </a:p>
        </p:txBody>
      </p:sp>
      <p:sp>
        <p:nvSpPr>
          <p:cNvPr id="111" name="Shape 111"/>
          <p:cNvSpPr txBox="1">
            <a:spLocks noGrp="1"/>
          </p:cNvSpPr>
          <p:nvPr>
            <p:ph type="body" idx="1"/>
          </p:nvPr>
        </p:nvSpPr>
        <p:spPr>
          <a:xfrm>
            <a:off x="438900" y="1708200"/>
            <a:ext cx="8393400" cy="320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a:solidFill>
                  <a:schemeClr val="dk1"/>
                </a:solidFill>
              </a:rPr>
              <a:t>•</a:t>
            </a:r>
            <a:r>
              <a:rPr lang="en" sz="2800">
                <a:solidFill>
                  <a:schemeClr val="dk1"/>
                </a:solidFill>
                <a:latin typeface="Calibri"/>
                <a:ea typeface="Calibri"/>
                <a:cs typeface="Calibri"/>
                <a:sym typeface="Calibri"/>
              </a:rPr>
              <a:t>Research shows that smokers who use mentholated tobacco products, have a harder time quitting.</a:t>
            </a:r>
            <a:endParaRPr sz="1000">
              <a:solidFill>
                <a:schemeClr val="dk1"/>
              </a:solidFill>
            </a:endParaRPr>
          </a:p>
          <a:p>
            <a:pPr marL="0" lvl="0" indent="0" rtl="0">
              <a:spcBef>
                <a:spcPts val="0"/>
              </a:spcBef>
              <a:spcAft>
                <a:spcPts val="0"/>
              </a:spcAft>
              <a:buNone/>
            </a:pPr>
            <a:r>
              <a:rPr lang="en" sz="2800">
                <a:solidFill>
                  <a:schemeClr val="dk1"/>
                </a:solidFill>
              </a:rPr>
              <a:t>•</a:t>
            </a:r>
            <a:r>
              <a:rPr lang="en" sz="2800">
                <a:solidFill>
                  <a:schemeClr val="dk1"/>
                </a:solidFill>
                <a:latin typeface="Calibri"/>
                <a:ea typeface="Calibri"/>
                <a:cs typeface="Calibri"/>
                <a:sym typeface="Calibri"/>
              </a:rPr>
              <a:t>Young people are more likely to remain with their “starter” type cigarette over time.</a:t>
            </a:r>
            <a:endParaRPr sz="1000">
              <a:solidFill>
                <a:schemeClr val="dk1"/>
              </a:solidFill>
            </a:endParaRPr>
          </a:p>
          <a:p>
            <a:pPr marL="0" lvl="0" indent="0" rtl="0">
              <a:spcBef>
                <a:spcPts val="0"/>
              </a:spcBef>
              <a:spcAft>
                <a:spcPts val="0"/>
              </a:spcAft>
              <a:buNone/>
            </a:pPr>
            <a:r>
              <a:rPr lang="en" sz="2800">
                <a:solidFill>
                  <a:schemeClr val="dk1"/>
                </a:solidFill>
              </a:rPr>
              <a:t>•</a:t>
            </a:r>
            <a:r>
              <a:rPr lang="en" sz="2800">
                <a:solidFill>
                  <a:schemeClr val="dk1"/>
                </a:solidFill>
                <a:latin typeface="Calibri"/>
                <a:ea typeface="Calibri"/>
                <a:cs typeface="Calibri"/>
                <a:sym typeface="Calibri"/>
              </a:rPr>
              <a:t>Lack of knowledge among consumers.</a:t>
            </a:r>
            <a:endParaRPr sz="2800">
              <a:solidFill>
                <a:schemeClr val="dk1"/>
              </a:solidFill>
              <a:latin typeface="Calibri"/>
              <a:ea typeface="Calibri"/>
              <a:cs typeface="Calibri"/>
              <a:sym typeface="Calibri"/>
            </a:endParaRPr>
          </a:p>
          <a:p>
            <a:pPr marL="0" lvl="0" indent="0" rtl="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0" y="0"/>
            <a:ext cx="9144000" cy="6858000"/>
          </a:xfrm>
          <a:prstGeom prst="rect">
            <a:avLst/>
          </a:prstGeom>
          <a:noFill/>
          <a:ln>
            <a:noFill/>
          </a:ln>
        </p:spPr>
      </p:pic>
      <p:sp>
        <p:nvSpPr>
          <p:cNvPr id="117" name="Shape 117"/>
          <p:cNvSpPr txBox="1">
            <a:spLocks noGrp="1"/>
          </p:cNvSpPr>
          <p:nvPr>
            <p:ph type="title"/>
          </p:nvPr>
        </p:nvSpPr>
        <p:spPr>
          <a:xfrm>
            <a:off x="311700" y="289533"/>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E69138"/>
                </a:solidFill>
              </a:rPr>
              <a:t>WHY FAVOR MENTHOL RESTRICTIONS...</a:t>
            </a:r>
            <a:endParaRPr sz="3600" b="1">
              <a:solidFill>
                <a:srgbClr val="E69138"/>
              </a:solidFill>
            </a:endParaRPr>
          </a:p>
        </p:txBody>
      </p:sp>
      <p:sp>
        <p:nvSpPr>
          <p:cNvPr id="118" name="Shape 118"/>
          <p:cNvSpPr txBox="1">
            <a:spLocks noGrp="1"/>
          </p:cNvSpPr>
          <p:nvPr>
            <p:ph type="body" idx="1"/>
          </p:nvPr>
        </p:nvSpPr>
        <p:spPr>
          <a:xfrm>
            <a:off x="603525" y="1755650"/>
            <a:ext cx="7735800" cy="3712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a:solidFill>
                  <a:schemeClr val="dk1"/>
                </a:solidFill>
              </a:rPr>
              <a:t>•</a:t>
            </a:r>
            <a:r>
              <a:rPr lang="en" sz="2000">
                <a:solidFill>
                  <a:srgbClr val="000000"/>
                </a:solidFill>
                <a:latin typeface="Calibri"/>
                <a:ea typeface="Calibri"/>
                <a:cs typeface="Calibri"/>
                <a:sym typeface="Calibri"/>
              </a:rPr>
              <a:t>One in five Americans agree that menthol flavoring in cigarettes should be banned.</a:t>
            </a:r>
            <a:endParaRPr sz="2000">
              <a:solidFill>
                <a:srgbClr val="000000"/>
              </a:solidFill>
            </a:endParaRPr>
          </a:p>
          <a:p>
            <a:pPr marL="0" lvl="0" indent="0" rtl="0">
              <a:spcBef>
                <a:spcPts val="0"/>
              </a:spcBef>
              <a:spcAft>
                <a:spcPts val="0"/>
              </a:spcAft>
              <a:buNone/>
            </a:pPr>
            <a:r>
              <a:rPr lang="en" sz="2000">
                <a:solidFill>
                  <a:srgbClr val="000000"/>
                </a:solidFill>
              </a:rPr>
              <a:t>•</a:t>
            </a:r>
            <a:r>
              <a:rPr lang="en" sz="2000">
                <a:solidFill>
                  <a:srgbClr val="000000"/>
                </a:solidFill>
                <a:latin typeface="Calibri"/>
                <a:ea typeface="Calibri"/>
                <a:cs typeface="Calibri"/>
                <a:sym typeface="Calibri"/>
              </a:rPr>
              <a:t>If menthol cigarettes were banned, 38.9% of all menthol smokers, 44.5% of African American menthol smokers, and 64.6% of young adult menthol smokers report they would try to quit smoking.</a:t>
            </a:r>
            <a:endParaRPr sz="2000">
              <a:solidFill>
                <a:srgbClr val="000000"/>
              </a:solidFill>
              <a:latin typeface="Calibri"/>
              <a:ea typeface="Calibri"/>
              <a:cs typeface="Calibri"/>
              <a:sym typeface="Calibri"/>
            </a:endParaRPr>
          </a:p>
          <a:p>
            <a:pPr marL="0" lvl="0" indent="0" rtl="0">
              <a:spcBef>
                <a:spcPts val="0"/>
              </a:spcBef>
              <a:spcAft>
                <a:spcPts val="0"/>
              </a:spcAft>
              <a:buNone/>
            </a:pPr>
            <a:r>
              <a:rPr lang="en" sz="2000">
                <a:solidFill>
                  <a:srgbClr val="000000"/>
                </a:solidFill>
              </a:rPr>
              <a:t>•</a:t>
            </a:r>
            <a:r>
              <a:rPr lang="en" sz="2000">
                <a:solidFill>
                  <a:srgbClr val="000000"/>
                </a:solidFill>
                <a:latin typeface="Calibri"/>
                <a:ea typeface="Calibri"/>
                <a:cs typeface="Calibri"/>
                <a:sym typeface="Calibri"/>
              </a:rPr>
              <a:t>If a menthol ban had gone into effect in 2011, researchers estimate conservatively that over 320,000 smoking-attributable deaths would be averted by 2050, almost a third of them among African Americans. </a:t>
            </a:r>
            <a:r>
              <a:rPr lang="en" sz="2000">
                <a:solidFill>
                  <a:srgbClr val="FFFFFF"/>
                </a:solidFill>
                <a:latin typeface="Calibri"/>
                <a:ea typeface="Calibri"/>
                <a:cs typeface="Calibri"/>
                <a:sym typeface="Calibri"/>
              </a:rPr>
              <a:t>g African Americans.</a:t>
            </a:r>
            <a:endParaRPr sz="2000">
              <a:solidFill>
                <a:srgbClr val="FFFFFF"/>
              </a:solidFill>
              <a:latin typeface="Calibri"/>
              <a:ea typeface="Calibri"/>
              <a:cs typeface="Calibri"/>
              <a:sym typeface="Calibri"/>
            </a:endParaRPr>
          </a:p>
          <a:p>
            <a:pPr marL="0" lvl="0" indent="0"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a:blip r:embed="rId3">
            <a:alphaModFix/>
          </a:blip>
          <a:stretch>
            <a:fillRect/>
          </a:stretch>
        </p:blipFill>
        <p:spPr>
          <a:xfrm>
            <a:off x="0" y="0"/>
            <a:ext cx="9144000" cy="6958668"/>
          </a:xfrm>
          <a:prstGeom prst="rect">
            <a:avLst/>
          </a:prstGeom>
          <a:noFill/>
          <a:ln>
            <a:noFill/>
          </a:ln>
        </p:spPr>
      </p:pic>
      <p:sp>
        <p:nvSpPr>
          <p:cNvPr id="124" name="Shape 124"/>
          <p:cNvSpPr txBox="1">
            <a:spLocks noGrp="1"/>
          </p:cNvSpPr>
          <p:nvPr>
            <p:ph type="title"/>
          </p:nvPr>
        </p:nvSpPr>
        <p:spPr>
          <a:xfrm>
            <a:off x="230325" y="159333"/>
            <a:ext cx="8542800" cy="763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b="1">
                <a:solidFill>
                  <a:srgbClr val="E69138"/>
                </a:solidFill>
              </a:rPr>
              <a:t>CHICAGO...A LEADER IN </a:t>
            </a:r>
            <a:endParaRPr sz="3600" b="1">
              <a:solidFill>
                <a:srgbClr val="E69138"/>
              </a:solidFill>
            </a:endParaRPr>
          </a:p>
          <a:p>
            <a:pPr marL="0" lvl="0" indent="0" algn="ctr" rtl="0">
              <a:spcBef>
                <a:spcPts val="0"/>
              </a:spcBef>
              <a:spcAft>
                <a:spcPts val="0"/>
              </a:spcAft>
              <a:buNone/>
            </a:pPr>
            <a:r>
              <a:rPr lang="en" sz="3600" b="1">
                <a:solidFill>
                  <a:srgbClr val="E69138"/>
                </a:solidFill>
              </a:rPr>
              <a:t>THE MENTHOL FIGHT</a:t>
            </a:r>
            <a:endParaRPr sz="3600" b="1">
              <a:solidFill>
                <a:srgbClr val="E69138"/>
              </a:solidFill>
            </a:endParaRPr>
          </a:p>
        </p:txBody>
      </p:sp>
      <p:pic>
        <p:nvPicPr>
          <p:cNvPr id="125" name="Shape 125"/>
          <p:cNvPicPr preferRelativeResize="0"/>
          <p:nvPr/>
        </p:nvPicPr>
        <p:blipFill>
          <a:blip r:embed="rId4">
            <a:alphaModFix/>
          </a:blip>
          <a:stretch>
            <a:fillRect/>
          </a:stretch>
        </p:blipFill>
        <p:spPr>
          <a:xfrm>
            <a:off x="1737425" y="1717325"/>
            <a:ext cx="5516575" cy="3823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a:blip r:embed="rId3">
            <a:alphaModFix/>
          </a:blip>
          <a:stretch>
            <a:fillRect/>
          </a:stretch>
        </p:blipFill>
        <p:spPr>
          <a:xfrm>
            <a:off x="0" y="0"/>
            <a:ext cx="9144000" cy="6858000"/>
          </a:xfrm>
          <a:prstGeom prst="rect">
            <a:avLst/>
          </a:prstGeom>
          <a:noFill/>
          <a:ln>
            <a:noFill/>
          </a:ln>
        </p:spPr>
      </p:pic>
      <p:sp>
        <p:nvSpPr>
          <p:cNvPr id="131" name="Shape 131"/>
          <p:cNvSpPr txBox="1">
            <a:spLocks noGrp="1"/>
          </p:cNvSpPr>
          <p:nvPr>
            <p:ph type="title"/>
          </p:nvPr>
        </p:nvSpPr>
        <p:spPr>
          <a:xfrm>
            <a:off x="311700" y="376333"/>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THE BUFFER ZONE </a:t>
            </a:r>
            <a:endParaRPr sz="3600" b="1">
              <a:solidFill>
                <a:srgbClr val="E69138"/>
              </a:solidFill>
            </a:endParaRPr>
          </a:p>
        </p:txBody>
      </p:sp>
      <p:sp>
        <p:nvSpPr>
          <p:cNvPr id="132" name="Shape 132"/>
          <p:cNvSpPr txBox="1">
            <a:spLocks noGrp="1"/>
          </p:cNvSpPr>
          <p:nvPr>
            <p:ph type="body" idx="1"/>
          </p:nvPr>
        </p:nvSpPr>
        <p:spPr>
          <a:xfrm>
            <a:off x="311700" y="1648775"/>
            <a:ext cx="8520600" cy="3069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000">
                <a:solidFill>
                  <a:srgbClr val="000000"/>
                </a:solidFill>
                <a:latin typeface="Calibri"/>
                <a:ea typeface="Calibri"/>
                <a:cs typeface="Calibri"/>
                <a:sym typeface="Calibri"/>
              </a:rPr>
              <a:t>Creates a 500 ft. Buffer Zone around Chicago Schools</a:t>
            </a:r>
            <a:endParaRPr sz="3000">
              <a:solidFill>
                <a:srgbClr val="000000"/>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 sz="3000">
                <a:solidFill>
                  <a:srgbClr val="000000"/>
                </a:solidFill>
                <a:latin typeface="Calibri"/>
                <a:ea typeface="Calibri"/>
                <a:cs typeface="Calibri"/>
                <a:sym typeface="Calibri"/>
              </a:rPr>
              <a:t>Prohibits the sales of ALL flavored tobacco products</a:t>
            </a:r>
            <a:endParaRPr sz="3000">
              <a:solidFill>
                <a:srgbClr val="000000"/>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 sz="3000">
                <a:solidFill>
                  <a:srgbClr val="000000"/>
                </a:solidFill>
                <a:latin typeface="Calibri"/>
                <a:ea typeface="Calibri"/>
                <a:cs typeface="Calibri"/>
                <a:sym typeface="Calibri"/>
              </a:rPr>
              <a:t>Includes menthol</a:t>
            </a:r>
            <a:endParaRPr sz="3000">
              <a:solidFill>
                <a:srgbClr val="000000"/>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 sz="3000">
                <a:solidFill>
                  <a:srgbClr val="000000"/>
                </a:solidFill>
                <a:latin typeface="Calibri"/>
                <a:ea typeface="Calibri"/>
                <a:cs typeface="Calibri"/>
                <a:sym typeface="Calibri"/>
              </a:rPr>
              <a:t>Includes Black &amp; Milds, Swisher Sweets,</a:t>
            </a:r>
            <a:endParaRPr sz="3000">
              <a:solidFill>
                <a:srgbClr val="000000"/>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 sz="3000">
                <a:solidFill>
                  <a:srgbClr val="000000"/>
                </a:solidFill>
                <a:latin typeface="Calibri"/>
                <a:ea typeface="Calibri"/>
                <a:cs typeface="Calibri"/>
                <a:sym typeface="Calibri"/>
              </a:rPr>
              <a:t>Blunt wrappers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a:blip r:embed="rId3">
            <a:alphaModFix/>
          </a:blip>
          <a:stretch>
            <a:fillRect/>
          </a:stretch>
        </p:blipFill>
        <p:spPr>
          <a:xfrm>
            <a:off x="0" y="0"/>
            <a:ext cx="9144000" cy="6858000"/>
          </a:xfrm>
          <a:prstGeom prst="rect">
            <a:avLst/>
          </a:prstGeom>
          <a:noFill/>
          <a:ln>
            <a:noFill/>
          </a:ln>
        </p:spPr>
      </p:pic>
      <p:sp>
        <p:nvSpPr>
          <p:cNvPr id="138" name="Shape 138"/>
          <p:cNvSpPr txBox="1">
            <a:spLocks noGrp="1"/>
          </p:cNvSpPr>
          <p:nvPr>
            <p:ph type="title"/>
          </p:nvPr>
        </p:nvSpPr>
        <p:spPr>
          <a:xfrm>
            <a:off x="311700" y="332933"/>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FF9900"/>
                </a:solidFill>
              </a:rPr>
              <a:t>THE BUFFER ZONE</a:t>
            </a:r>
            <a:endParaRPr sz="3600" b="1">
              <a:solidFill>
                <a:srgbClr val="FF9900"/>
              </a:solidFill>
            </a:endParaRPr>
          </a:p>
        </p:txBody>
      </p:sp>
      <p:sp>
        <p:nvSpPr>
          <p:cNvPr id="139" name="Shape 139"/>
          <p:cNvSpPr txBox="1">
            <a:spLocks noGrp="1"/>
          </p:cNvSpPr>
          <p:nvPr>
            <p:ph type="body" idx="1"/>
          </p:nvPr>
        </p:nvSpPr>
        <p:spPr>
          <a:xfrm>
            <a:off x="311700" y="1263150"/>
            <a:ext cx="8430000" cy="4331700"/>
          </a:xfrm>
          <a:prstGeom prst="rect">
            <a:avLst/>
          </a:prstGeom>
        </p:spPr>
        <p:txBody>
          <a:bodyPr spcFirstLastPara="1" wrap="square" lIns="91425" tIns="91425" rIns="91425" bIns="91425" anchor="t" anchorCtr="0">
            <a:noAutofit/>
          </a:bodyPr>
          <a:lstStyle/>
          <a:p>
            <a:pPr marL="0" lvl="0" indent="0" rtl="0">
              <a:spcBef>
                <a:spcPts val="800"/>
              </a:spcBef>
              <a:spcAft>
                <a:spcPts val="0"/>
              </a:spcAft>
              <a:buClr>
                <a:schemeClr val="dk1"/>
              </a:buClr>
              <a:buSzPts val="1100"/>
              <a:buFont typeface="Arial"/>
              <a:buNone/>
            </a:pPr>
            <a:r>
              <a:rPr lang="en" sz="3200">
                <a:solidFill>
                  <a:schemeClr val="dk1"/>
                </a:solidFill>
              </a:rPr>
              <a:t>•</a:t>
            </a:r>
            <a:r>
              <a:rPr lang="en" sz="3200">
                <a:solidFill>
                  <a:srgbClr val="000000"/>
                </a:solidFill>
                <a:latin typeface="Calibri"/>
                <a:ea typeface="Calibri"/>
                <a:cs typeface="Calibri"/>
                <a:sym typeface="Calibri"/>
              </a:rPr>
              <a:t>Tells “our” children they are worth public policy that protects them!</a:t>
            </a:r>
            <a:endParaRPr sz="3200">
              <a:solidFill>
                <a:srgbClr val="000000"/>
              </a:solidFill>
              <a:latin typeface="Calibri"/>
              <a:ea typeface="Calibri"/>
              <a:cs typeface="Calibri"/>
              <a:sym typeface="Calibri"/>
            </a:endParaRPr>
          </a:p>
          <a:p>
            <a:pPr marL="0" lvl="0" indent="0" rtl="0">
              <a:spcBef>
                <a:spcPts val="800"/>
              </a:spcBef>
              <a:spcAft>
                <a:spcPts val="0"/>
              </a:spcAft>
              <a:buClr>
                <a:schemeClr val="dk1"/>
              </a:buClr>
              <a:buSzPts val="1100"/>
              <a:buFont typeface="Arial"/>
              <a:buNone/>
            </a:pPr>
            <a:r>
              <a:rPr lang="en" sz="3200">
                <a:solidFill>
                  <a:srgbClr val="000000"/>
                </a:solidFill>
              </a:rPr>
              <a:t>•</a:t>
            </a:r>
            <a:r>
              <a:rPr lang="en" sz="3200">
                <a:solidFill>
                  <a:srgbClr val="000000"/>
                </a:solidFill>
                <a:latin typeface="Calibri"/>
                <a:ea typeface="Calibri"/>
                <a:cs typeface="Calibri"/>
                <a:sym typeface="Calibri"/>
              </a:rPr>
              <a:t>Is RELEVANT to inner city African American and Latino communities</a:t>
            </a:r>
            <a:endParaRPr sz="3200">
              <a:solidFill>
                <a:srgbClr val="000000"/>
              </a:solidFill>
              <a:latin typeface="Calibri"/>
              <a:ea typeface="Calibri"/>
              <a:cs typeface="Calibri"/>
              <a:sym typeface="Calibri"/>
            </a:endParaRPr>
          </a:p>
          <a:p>
            <a:pPr marL="0" lvl="0" indent="0" rtl="0">
              <a:spcBef>
                <a:spcPts val="800"/>
              </a:spcBef>
              <a:spcAft>
                <a:spcPts val="0"/>
              </a:spcAft>
              <a:buClr>
                <a:schemeClr val="dk1"/>
              </a:buClr>
              <a:buSzPts val="1100"/>
              <a:buFont typeface="Arial"/>
              <a:buNone/>
            </a:pPr>
            <a:r>
              <a:rPr lang="en" sz="3200">
                <a:solidFill>
                  <a:srgbClr val="000000"/>
                </a:solidFill>
              </a:rPr>
              <a:t>•</a:t>
            </a:r>
            <a:r>
              <a:rPr lang="en" sz="3200">
                <a:solidFill>
                  <a:srgbClr val="000000"/>
                </a:solidFill>
                <a:latin typeface="Calibri"/>
                <a:ea typeface="Calibri"/>
                <a:cs typeface="Calibri"/>
                <a:sym typeface="Calibri"/>
              </a:rPr>
              <a:t>Elevates the issue of tobacco control</a:t>
            </a:r>
            <a:endParaRPr sz="3200">
              <a:solidFill>
                <a:srgbClr val="000000"/>
              </a:solidFill>
              <a:latin typeface="Calibri"/>
              <a:ea typeface="Calibri"/>
              <a:cs typeface="Calibri"/>
              <a:sym typeface="Calibri"/>
            </a:endParaRPr>
          </a:p>
          <a:p>
            <a:pPr marL="0" lvl="0" indent="0" rtl="0">
              <a:spcBef>
                <a:spcPts val="0"/>
              </a:spcBef>
              <a:spcAft>
                <a:spcPts val="1600"/>
              </a:spcAft>
              <a:buNone/>
            </a:pP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Shape 144"/>
          <p:cNvPicPr preferRelativeResize="0"/>
          <p:nvPr/>
        </p:nvPicPr>
        <p:blipFill>
          <a:blip r:embed="rId3">
            <a:alphaModFix/>
          </a:blip>
          <a:stretch>
            <a:fillRect/>
          </a:stretch>
        </p:blipFill>
        <p:spPr>
          <a:xfrm>
            <a:off x="0" y="0"/>
            <a:ext cx="9144000" cy="6958668"/>
          </a:xfrm>
          <a:prstGeom prst="rect">
            <a:avLst/>
          </a:prstGeom>
          <a:noFill/>
          <a:ln>
            <a:noFill/>
          </a:ln>
        </p:spPr>
      </p:pic>
      <p:sp>
        <p:nvSpPr>
          <p:cNvPr id="145" name="Shape 145"/>
          <p:cNvSpPr txBox="1">
            <a:spLocks noGrp="1"/>
          </p:cNvSpPr>
          <p:nvPr>
            <p:ph type="title"/>
          </p:nvPr>
        </p:nvSpPr>
        <p:spPr>
          <a:xfrm>
            <a:off x="305375" y="332933"/>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a:solidFill>
                  <a:srgbClr val="000000"/>
                </a:solidFill>
                <a:latin typeface="Calibri"/>
                <a:ea typeface="Calibri"/>
                <a:cs typeface="Calibri"/>
                <a:sym typeface="Calibri"/>
              </a:rPr>
              <a:t>How Chicago Pulled It Off</a:t>
            </a:r>
            <a:endParaRPr sz="4000">
              <a:solidFill>
                <a:srgbClr val="000000"/>
              </a:solidFill>
              <a:latin typeface="Calibri"/>
              <a:ea typeface="Calibri"/>
              <a:cs typeface="Calibri"/>
              <a:sym typeface="Calibri"/>
            </a:endParaRPr>
          </a:p>
          <a:p>
            <a:pPr marL="0" lvl="0" indent="0" algn="ctr" rtl="0">
              <a:spcBef>
                <a:spcPts val="0"/>
              </a:spcBef>
              <a:spcAft>
                <a:spcPts val="0"/>
              </a:spcAft>
              <a:buNone/>
            </a:pPr>
            <a:r>
              <a:rPr lang="en">
                <a:solidFill>
                  <a:srgbClr val="000000"/>
                </a:solidFill>
                <a:latin typeface="Calibri"/>
                <a:ea typeface="Calibri"/>
                <a:cs typeface="Calibri"/>
                <a:sym typeface="Calibri"/>
              </a:rPr>
              <a:t>(And How Other Communities Can Too!) </a:t>
            </a:r>
            <a:endParaRPr>
              <a:solidFill>
                <a:srgbClr val="000000"/>
              </a:solidFill>
            </a:endParaRPr>
          </a:p>
        </p:txBody>
      </p:sp>
      <p:sp>
        <p:nvSpPr>
          <p:cNvPr id="146" name="Shape 146"/>
          <p:cNvSpPr txBox="1">
            <a:spLocks noGrp="1"/>
          </p:cNvSpPr>
          <p:nvPr>
            <p:ph type="body" idx="1"/>
          </p:nvPr>
        </p:nvSpPr>
        <p:spPr>
          <a:xfrm>
            <a:off x="305375" y="1276200"/>
            <a:ext cx="8520600" cy="455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4000">
              <a:solidFill>
                <a:srgbClr val="000000"/>
              </a:solidFill>
            </a:endParaRPr>
          </a:p>
          <a:p>
            <a:pPr marL="0" lvl="0" indent="0" algn="ctr" rtl="0">
              <a:spcBef>
                <a:spcPts val="0"/>
              </a:spcBef>
              <a:spcAft>
                <a:spcPts val="0"/>
              </a:spcAft>
              <a:buClr>
                <a:schemeClr val="dk1"/>
              </a:buClr>
              <a:buSzPts val="1100"/>
              <a:buFont typeface="Arial"/>
              <a:buNone/>
            </a:pPr>
            <a:r>
              <a:rPr lang="en" sz="2400">
                <a:solidFill>
                  <a:srgbClr val="000000"/>
                </a:solidFill>
                <a:latin typeface="Trocchi"/>
                <a:ea typeface="Trocchi"/>
                <a:cs typeface="Trocchi"/>
                <a:sym typeface="Trocchi"/>
              </a:rPr>
              <a:t>Community Input</a:t>
            </a:r>
            <a:endParaRPr sz="2400">
              <a:solidFill>
                <a:srgbClr val="000000"/>
              </a:solidFill>
              <a:latin typeface="Trocchi"/>
              <a:ea typeface="Trocchi"/>
              <a:cs typeface="Trocchi"/>
              <a:sym typeface="Trocchi"/>
            </a:endParaRPr>
          </a:p>
          <a:p>
            <a:pPr marL="0" lvl="0" indent="0" algn="ctr" rtl="0">
              <a:spcBef>
                <a:spcPts val="0"/>
              </a:spcBef>
              <a:spcAft>
                <a:spcPts val="0"/>
              </a:spcAft>
              <a:buClr>
                <a:schemeClr val="dk1"/>
              </a:buClr>
              <a:buSzPts val="1100"/>
              <a:buFont typeface="Arial"/>
              <a:buNone/>
            </a:pPr>
            <a:r>
              <a:rPr lang="en" sz="2400">
                <a:solidFill>
                  <a:srgbClr val="000000"/>
                </a:solidFill>
                <a:latin typeface="Trocchi"/>
                <a:ea typeface="Trocchi"/>
                <a:cs typeface="Trocchi"/>
                <a:sym typeface="Trocchi"/>
              </a:rPr>
              <a:t>•Relationship Building</a:t>
            </a:r>
            <a:endParaRPr sz="2400">
              <a:solidFill>
                <a:srgbClr val="000000"/>
              </a:solidFill>
              <a:latin typeface="Trocchi"/>
              <a:ea typeface="Trocchi"/>
              <a:cs typeface="Trocchi"/>
              <a:sym typeface="Trocchi"/>
            </a:endParaRPr>
          </a:p>
          <a:p>
            <a:pPr marL="0" lvl="0" indent="0" algn="ctr" rtl="0">
              <a:spcBef>
                <a:spcPts val="0"/>
              </a:spcBef>
              <a:spcAft>
                <a:spcPts val="0"/>
              </a:spcAft>
              <a:buClr>
                <a:schemeClr val="dk1"/>
              </a:buClr>
              <a:buSzPts val="1100"/>
              <a:buFont typeface="Arial"/>
              <a:buNone/>
            </a:pPr>
            <a:r>
              <a:rPr lang="en" sz="2400">
                <a:solidFill>
                  <a:srgbClr val="000000"/>
                </a:solidFill>
                <a:latin typeface="Trocchi"/>
                <a:ea typeface="Trocchi"/>
                <a:cs typeface="Trocchi"/>
                <a:sym typeface="Trocchi"/>
              </a:rPr>
              <a:t>•Legislative Champions</a:t>
            </a:r>
            <a:endParaRPr sz="2400">
              <a:solidFill>
                <a:srgbClr val="000000"/>
              </a:solidFill>
              <a:latin typeface="Trocchi"/>
              <a:ea typeface="Trocchi"/>
              <a:cs typeface="Trocchi"/>
              <a:sym typeface="Trocchi"/>
            </a:endParaRPr>
          </a:p>
          <a:p>
            <a:pPr marL="0" lvl="0" indent="0" algn="ctr" rtl="0">
              <a:spcBef>
                <a:spcPts val="0"/>
              </a:spcBef>
              <a:spcAft>
                <a:spcPts val="0"/>
              </a:spcAft>
              <a:buClr>
                <a:schemeClr val="dk1"/>
              </a:buClr>
              <a:buSzPts val="1100"/>
              <a:buFont typeface="Arial"/>
              <a:buNone/>
            </a:pPr>
            <a:r>
              <a:rPr lang="en" sz="2400">
                <a:solidFill>
                  <a:srgbClr val="000000"/>
                </a:solidFill>
                <a:latin typeface="Trocchi"/>
                <a:ea typeface="Trocchi"/>
                <a:cs typeface="Trocchi"/>
                <a:sym typeface="Trocchi"/>
              </a:rPr>
              <a:t>•Media Campaign</a:t>
            </a:r>
            <a:endParaRPr sz="2400">
              <a:solidFill>
                <a:srgbClr val="000000"/>
              </a:solidFill>
              <a:latin typeface="Trocchi"/>
              <a:ea typeface="Trocchi"/>
              <a:cs typeface="Trocchi"/>
              <a:sym typeface="Trocchi"/>
            </a:endParaRPr>
          </a:p>
          <a:p>
            <a:pPr marL="0" lvl="0" indent="0" algn="ctr" rtl="0">
              <a:spcBef>
                <a:spcPts val="0"/>
              </a:spcBef>
              <a:spcAft>
                <a:spcPts val="0"/>
              </a:spcAft>
              <a:buClr>
                <a:schemeClr val="dk1"/>
              </a:buClr>
              <a:buSzPts val="1100"/>
              <a:buFont typeface="Arial"/>
              <a:buNone/>
            </a:pPr>
            <a:r>
              <a:rPr lang="en" sz="2400">
                <a:solidFill>
                  <a:srgbClr val="000000"/>
                </a:solidFill>
                <a:latin typeface="Trocchi"/>
                <a:ea typeface="Trocchi"/>
                <a:cs typeface="Trocchi"/>
                <a:sym typeface="Trocchi"/>
              </a:rPr>
              <a:t>•Strong Partnerships</a:t>
            </a:r>
            <a:endParaRPr sz="2400">
              <a:solidFill>
                <a:srgbClr val="000000"/>
              </a:solidFill>
              <a:latin typeface="Trocchi"/>
              <a:ea typeface="Trocchi"/>
              <a:cs typeface="Trocchi"/>
              <a:sym typeface="Trocchi"/>
            </a:endParaRPr>
          </a:p>
          <a:p>
            <a:pPr marL="0" lvl="0" indent="0" rtl="0">
              <a:spcBef>
                <a:spcPts val="0"/>
              </a:spcBef>
              <a:spcAft>
                <a:spcPts val="1600"/>
              </a:spcAft>
              <a:buNone/>
            </a:pP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0" y="0"/>
            <a:ext cx="9144000" cy="6858000"/>
          </a:xfrm>
          <a:prstGeom prst="rect">
            <a:avLst/>
          </a:prstGeom>
          <a:noFill/>
          <a:ln>
            <a:noFill/>
          </a:ln>
        </p:spPr>
      </p:pic>
      <p:sp>
        <p:nvSpPr>
          <p:cNvPr id="152" name="Shape 152"/>
          <p:cNvSpPr txBox="1">
            <a:spLocks noGrp="1"/>
          </p:cNvSpPr>
          <p:nvPr>
            <p:ph type="title"/>
          </p:nvPr>
        </p:nvSpPr>
        <p:spPr>
          <a:xfrm>
            <a:off x="67525" y="173633"/>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COMMUNITY INPUT</a:t>
            </a:r>
            <a:endParaRPr sz="3600" b="1">
              <a:solidFill>
                <a:srgbClr val="E69138"/>
              </a:solidFill>
            </a:endParaRPr>
          </a:p>
        </p:txBody>
      </p:sp>
      <p:pic>
        <p:nvPicPr>
          <p:cNvPr id="153" name="Shape 153"/>
          <p:cNvPicPr preferRelativeResize="0"/>
          <p:nvPr/>
        </p:nvPicPr>
        <p:blipFill rotWithShape="1">
          <a:blip r:embed="rId4">
            <a:alphaModFix/>
          </a:blip>
          <a:srcRect t="2080" b="-2079"/>
          <a:stretch/>
        </p:blipFill>
        <p:spPr>
          <a:xfrm>
            <a:off x="1444750" y="1466675"/>
            <a:ext cx="6403250" cy="4250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0" y="0"/>
            <a:ext cx="9144000" cy="6858000"/>
          </a:xfrm>
          <a:prstGeom prst="rect">
            <a:avLst/>
          </a:prstGeom>
          <a:noFill/>
          <a:ln>
            <a:noFill/>
          </a:ln>
        </p:spPr>
      </p:pic>
      <p:sp>
        <p:nvSpPr>
          <p:cNvPr id="159" name="Shape 159"/>
          <p:cNvSpPr txBox="1">
            <a:spLocks noGrp="1"/>
          </p:cNvSpPr>
          <p:nvPr>
            <p:ph type="title"/>
          </p:nvPr>
        </p:nvSpPr>
        <p:spPr>
          <a:xfrm>
            <a:off x="305375" y="347233"/>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RELATIONSHIP BUILDING</a:t>
            </a:r>
            <a:r>
              <a:rPr lang="en" sz="3600" b="1">
                <a:solidFill>
                  <a:srgbClr val="B45F06"/>
                </a:solidFill>
              </a:rPr>
              <a:t> </a:t>
            </a:r>
            <a:endParaRPr sz="3600" b="1">
              <a:solidFill>
                <a:srgbClr val="B45F06"/>
              </a:solidFill>
            </a:endParaRPr>
          </a:p>
        </p:txBody>
      </p:sp>
      <p:sp>
        <p:nvSpPr>
          <p:cNvPr id="160" name="Shape 160"/>
          <p:cNvSpPr txBox="1">
            <a:spLocks noGrp="1"/>
          </p:cNvSpPr>
          <p:nvPr>
            <p:ph type="body" idx="1"/>
          </p:nvPr>
        </p:nvSpPr>
        <p:spPr>
          <a:xfrm>
            <a:off x="305375" y="1290500"/>
            <a:ext cx="8520600" cy="4555200"/>
          </a:xfrm>
          <a:prstGeom prst="rect">
            <a:avLst/>
          </a:prstGeom>
        </p:spPr>
        <p:txBody>
          <a:bodyPr spcFirstLastPara="1" wrap="square" lIns="91425" tIns="91425" rIns="91425" bIns="91425" anchor="t" anchorCtr="0">
            <a:noAutofit/>
          </a:bodyPr>
          <a:lstStyle/>
          <a:p>
            <a:pPr marL="0" lvl="0" indent="0" rtl="0">
              <a:spcBef>
                <a:spcPts val="800"/>
              </a:spcBef>
              <a:spcAft>
                <a:spcPts val="0"/>
              </a:spcAft>
              <a:buClr>
                <a:schemeClr val="dk1"/>
              </a:buClr>
              <a:buSzPts val="1100"/>
              <a:buFont typeface="Arial"/>
              <a:buNone/>
            </a:pPr>
            <a:r>
              <a:rPr lang="en" sz="3200">
                <a:solidFill>
                  <a:schemeClr val="dk1"/>
                </a:solidFill>
              </a:rPr>
              <a:t>•</a:t>
            </a:r>
            <a:r>
              <a:rPr lang="en" sz="3200">
                <a:solidFill>
                  <a:srgbClr val="000000"/>
                </a:solidFill>
                <a:latin typeface="Calibri"/>
                <a:ea typeface="Calibri"/>
                <a:cs typeface="Calibri"/>
                <a:sym typeface="Calibri"/>
              </a:rPr>
              <a:t>Getting Community Groups to </a:t>
            </a:r>
            <a:r>
              <a:rPr lang="en" sz="3200" b="1">
                <a:solidFill>
                  <a:srgbClr val="000000"/>
                </a:solidFill>
                <a:latin typeface="Calibri"/>
                <a:ea typeface="Calibri"/>
                <a:cs typeface="Calibri"/>
                <a:sym typeface="Calibri"/>
              </a:rPr>
              <a:t>Join the Movement</a:t>
            </a:r>
            <a:endParaRPr sz="3200" b="1">
              <a:solidFill>
                <a:srgbClr val="000000"/>
              </a:solidFill>
              <a:latin typeface="Calibri"/>
              <a:ea typeface="Calibri"/>
              <a:cs typeface="Calibri"/>
              <a:sym typeface="Calibri"/>
            </a:endParaRPr>
          </a:p>
          <a:p>
            <a:pPr marL="0" lvl="0" indent="0" algn="ctr" rtl="0">
              <a:spcBef>
                <a:spcPts val="800"/>
              </a:spcBef>
              <a:spcAft>
                <a:spcPts val="0"/>
              </a:spcAft>
              <a:buClr>
                <a:schemeClr val="dk1"/>
              </a:buClr>
              <a:buSzPts val="1100"/>
              <a:buFont typeface="Arial"/>
              <a:buNone/>
            </a:pPr>
            <a:r>
              <a:rPr lang="en" sz="3200">
                <a:solidFill>
                  <a:srgbClr val="000000"/>
                </a:solidFill>
                <a:latin typeface="Calibri"/>
                <a:ea typeface="Calibri"/>
                <a:cs typeface="Calibri"/>
                <a:sym typeface="Calibri"/>
              </a:rPr>
              <a:t>  Faith Based Institutions</a:t>
            </a:r>
            <a:endParaRPr sz="3200">
              <a:solidFill>
                <a:srgbClr val="000000"/>
              </a:solidFill>
              <a:latin typeface="Calibri"/>
              <a:ea typeface="Calibri"/>
              <a:cs typeface="Calibri"/>
              <a:sym typeface="Calibri"/>
            </a:endParaRPr>
          </a:p>
          <a:p>
            <a:pPr marL="0" lvl="0" indent="0" algn="ctr" rtl="0">
              <a:spcBef>
                <a:spcPts val="800"/>
              </a:spcBef>
              <a:spcAft>
                <a:spcPts val="0"/>
              </a:spcAft>
              <a:buClr>
                <a:schemeClr val="dk1"/>
              </a:buClr>
              <a:buSzPts val="1100"/>
              <a:buFont typeface="Arial"/>
              <a:buNone/>
            </a:pPr>
            <a:r>
              <a:rPr lang="en" sz="3200">
                <a:solidFill>
                  <a:srgbClr val="000000"/>
                </a:solidFill>
                <a:latin typeface="Calibri"/>
                <a:ea typeface="Calibri"/>
                <a:cs typeface="Calibri"/>
                <a:sym typeface="Calibri"/>
              </a:rPr>
              <a:t>  Colleges/Universities</a:t>
            </a:r>
            <a:endParaRPr sz="3200">
              <a:solidFill>
                <a:srgbClr val="000000"/>
              </a:solidFill>
              <a:latin typeface="Calibri"/>
              <a:ea typeface="Calibri"/>
              <a:cs typeface="Calibri"/>
              <a:sym typeface="Calibri"/>
            </a:endParaRPr>
          </a:p>
          <a:p>
            <a:pPr marL="0" lvl="0" indent="0" algn="ctr" rtl="0">
              <a:spcBef>
                <a:spcPts val="800"/>
              </a:spcBef>
              <a:spcAft>
                <a:spcPts val="0"/>
              </a:spcAft>
              <a:buClr>
                <a:schemeClr val="dk1"/>
              </a:buClr>
              <a:buSzPts val="1100"/>
              <a:buFont typeface="Arial"/>
              <a:buNone/>
            </a:pPr>
            <a:r>
              <a:rPr lang="en" sz="3200">
                <a:solidFill>
                  <a:srgbClr val="000000"/>
                </a:solidFill>
                <a:latin typeface="Calibri"/>
                <a:ea typeface="Calibri"/>
                <a:cs typeface="Calibri"/>
                <a:sym typeface="Calibri"/>
              </a:rPr>
              <a:t>  Fraternities and Sororities</a:t>
            </a:r>
            <a:endParaRPr sz="3200">
              <a:solidFill>
                <a:srgbClr val="000000"/>
              </a:solidFill>
              <a:latin typeface="Calibri"/>
              <a:ea typeface="Calibri"/>
              <a:cs typeface="Calibri"/>
              <a:sym typeface="Calibri"/>
            </a:endParaRPr>
          </a:p>
          <a:p>
            <a:pPr marL="0" lvl="0" indent="0" rtl="0">
              <a:spcBef>
                <a:spcPts val="500"/>
              </a:spcBef>
              <a:spcAft>
                <a:spcPts val="0"/>
              </a:spcAft>
              <a:buClr>
                <a:schemeClr val="dk1"/>
              </a:buClr>
              <a:buSzPts val="1100"/>
              <a:buFont typeface="Arial"/>
              <a:buNone/>
            </a:pPr>
            <a:r>
              <a:rPr lang="en" sz="2000">
                <a:solidFill>
                  <a:srgbClr val="FFFFFF"/>
                </a:solidFill>
                <a:latin typeface="Calibri"/>
                <a:ea typeface="Calibri"/>
                <a:cs typeface="Calibri"/>
                <a:sym typeface="Calibri"/>
              </a:rPr>
              <a:t>                    	</a:t>
            </a:r>
            <a:endParaRPr sz="2000">
              <a:solidFill>
                <a:srgbClr val="FFFFFF"/>
              </a:solidFill>
              <a:latin typeface="Calibri"/>
              <a:ea typeface="Calibri"/>
              <a:cs typeface="Calibri"/>
              <a:sym typeface="Calibri"/>
            </a:endParaRPr>
          </a:p>
          <a:p>
            <a:pPr marL="0" lvl="0" indent="0" rtl="0">
              <a:spcBef>
                <a:spcPts val="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a:blip r:embed="rId3">
            <a:alphaModFix/>
          </a:blip>
          <a:stretch>
            <a:fillRect/>
          </a:stretch>
        </p:blipFill>
        <p:spPr>
          <a:xfrm>
            <a:off x="0" y="0"/>
            <a:ext cx="9144000" cy="6858000"/>
          </a:xfrm>
          <a:prstGeom prst="rect">
            <a:avLst/>
          </a:prstGeom>
          <a:noFill/>
          <a:ln>
            <a:noFill/>
          </a:ln>
        </p:spPr>
      </p:pic>
      <p:sp>
        <p:nvSpPr>
          <p:cNvPr id="166" name="Shape 166"/>
          <p:cNvSpPr txBox="1">
            <a:spLocks noGrp="1"/>
          </p:cNvSpPr>
          <p:nvPr>
            <p:ph type="title"/>
          </p:nvPr>
        </p:nvSpPr>
        <p:spPr>
          <a:xfrm>
            <a:off x="311700" y="332933"/>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E69138"/>
                </a:solidFill>
              </a:rPr>
              <a:t>THESE ISSUES STAND IN</a:t>
            </a:r>
            <a:endParaRPr sz="3600" b="1">
              <a:solidFill>
                <a:srgbClr val="E69138"/>
              </a:solidFill>
            </a:endParaRPr>
          </a:p>
          <a:p>
            <a:pPr marL="0" lvl="0" indent="0" algn="ctr" rtl="0">
              <a:spcBef>
                <a:spcPts val="0"/>
              </a:spcBef>
              <a:spcAft>
                <a:spcPts val="0"/>
              </a:spcAft>
              <a:buNone/>
            </a:pPr>
            <a:r>
              <a:rPr lang="en" sz="3600" b="1">
                <a:solidFill>
                  <a:srgbClr val="E69138"/>
                </a:solidFill>
              </a:rPr>
              <a:t> FRONT OF TOBACCO</a:t>
            </a:r>
            <a:endParaRPr sz="3600" b="1">
              <a:solidFill>
                <a:srgbClr val="E69138"/>
              </a:solidFill>
            </a:endParaRPr>
          </a:p>
        </p:txBody>
      </p:sp>
      <p:sp>
        <p:nvSpPr>
          <p:cNvPr id="167" name="Shape 167"/>
          <p:cNvSpPr txBox="1">
            <a:spLocks noGrp="1"/>
          </p:cNvSpPr>
          <p:nvPr>
            <p:ph type="body" idx="1"/>
          </p:nvPr>
        </p:nvSpPr>
        <p:spPr>
          <a:xfrm>
            <a:off x="311700" y="1865348"/>
            <a:ext cx="8520600" cy="3538500"/>
          </a:xfrm>
          <a:prstGeom prst="rect">
            <a:avLst/>
          </a:prstGeom>
        </p:spPr>
        <p:txBody>
          <a:bodyPr spcFirstLastPara="1" wrap="square" lIns="91425" tIns="91425" rIns="91425" bIns="91425" anchor="t" anchorCtr="0">
            <a:noAutofit/>
          </a:bodyPr>
          <a:lstStyle/>
          <a:p>
            <a:pPr marL="0" lvl="0" indent="0" rtl="0">
              <a:spcBef>
                <a:spcPts val="800"/>
              </a:spcBef>
              <a:spcAft>
                <a:spcPts val="0"/>
              </a:spcAft>
              <a:buClr>
                <a:schemeClr val="dk1"/>
              </a:buClr>
              <a:buSzPts val="1100"/>
              <a:buFont typeface="Arial"/>
              <a:buNone/>
            </a:pPr>
            <a:r>
              <a:rPr lang="en" sz="3200">
                <a:solidFill>
                  <a:schemeClr val="dk1"/>
                </a:solidFill>
              </a:rPr>
              <a:t>•</a:t>
            </a:r>
            <a:r>
              <a:rPr lang="en" sz="2400">
                <a:solidFill>
                  <a:srgbClr val="000000"/>
                </a:solidFill>
                <a:latin typeface="Trocchi"/>
                <a:ea typeface="Trocchi"/>
                <a:cs typeface="Trocchi"/>
                <a:sym typeface="Trocchi"/>
              </a:rPr>
              <a:t>Economic Development</a:t>
            </a:r>
            <a:endParaRPr sz="2400">
              <a:solidFill>
                <a:srgbClr val="000000"/>
              </a:solidFill>
              <a:latin typeface="Trocchi"/>
              <a:ea typeface="Trocchi"/>
              <a:cs typeface="Trocchi"/>
              <a:sym typeface="Trocchi"/>
            </a:endParaRPr>
          </a:p>
          <a:p>
            <a:pPr marL="0" lvl="0" indent="0" rtl="0">
              <a:spcBef>
                <a:spcPts val="800"/>
              </a:spcBef>
              <a:spcAft>
                <a:spcPts val="0"/>
              </a:spcAft>
              <a:buClr>
                <a:schemeClr val="dk1"/>
              </a:buClr>
              <a:buSzPts val="1100"/>
              <a:buFont typeface="Arial"/>
              <a:buNone/>
            </a:pPr>
            <a:r>
              <a:rPr lang="en" sz="2400">
                <a:solidFill>
                  <a:srgbClr val="000000"/>
                </a:solidFill>
                <a:latin typeface="Trocchi"/>
                <a:ea typeface="Trocchi"/>
                <a:cs typeface="Trocchi"/>
                <a:sym typeface="Trocchi"/>
              </a:rPr>
              <a:t>•Racism-Oppression</a:t>
            </a:r>
            <a:endParaRPr sz="2400">
              <a:solidFill>
                <a:srgbClr val="000000"/>
              </a:solidFill>
              <a:latin typeface="Trocchi"/>
              <a:ea typeface="Trocchi"/>
              <a:cs typeface="Trocchi"/>
              <a:sym typeface="Trocchi"/>
            </a:endParaRPr>
          </a:p>
          <a:p>
            <a:pPr marL="0" lvl="0" indent="0" rtl="0">
              <a:spcBef>
                <a:spcPts val="800"/>
              </a:spcBef>
              <a:spcAft>
                <a:spcPts val="0"/>
              </a:spcAft>
              <a:buClr>
                <a:schemeClr val="dk1"/>
              </a:buClr>
              <a:buSzPts val="1100"/>
              <a:buFont typeface="Arial"/>
              <a:buNone/>
            </a:pPr>
            <a:r>
              <a:rPr lang="en" sz="2400">
                <a:solidFill>
                  <a:srgbClr val="000000"/>
                </a:solidFill>
                <a:latin typeface="Trocchi"/>
                <a:ea typeface="Trocchi"/>
                <a:cs typeface="Trocchi"/>
                <a:sym typeface="Trocchi"/>
              </a:rPr>
              <a:t>•Other Health Concerns (Chronic Diseases)</a:t>
            </a:r>
            <a:endParaRPr sz="2400">
              <a:solidFill>
                <a:srgbClr val="000000"/>
              </a:solidFill>
              <a:latin typeface="Trocchi"/>
              <a:ea typeface="Trocchi"/>
              <a:cs typeface="Trocchi"/>
              <a:sym typeface="Trocchi"/>
            </a:endParaRPr>
          </a:p>
          <a:p>
            <a:pPr marL="0" lvl="0" indent="0" rtl="0">
              <a:spcBef>
                <a:spcPts val="800"/>
              </a:spcBef>
              <a:spcAft>
                <a:spcPts val="0"/>
              </a:spcAft>
              <a:buClr>
                <a:schemeClr val="dk1"/>
              </a:buClr>
              <a:buSzPts val="1100"/>
              <a:buFont typeface="Arial"/>
              <a:buNone/>
            </a:pPr>
            <a:r>
              <a:rPr lang="en" sz="2400">
                <a:solidFill>
                  <a:srgbClr val="000000"/>
                </a:solidFill>
                <a:latin typeface="Trocchi"/>
                <a:ea typeface="Trocchi"/>
                <a:cs typeface="Trocchi"/>
                <a:sym typeface="Trocchi"/>
              </a:rPr>
              <a:t>•Poverty</a:t>
            </a:r>
            <a:endParaRPr sz="2400">
              <a:solidFill>
                <a:srgbClr val="000000"/>
              </a:solidFill>
              <a:latin typeface="Trocchi"/>
              <a:ea typeface="Trocchi"/>
              <a:cs typeface="Trocchi"/>
              <a:sym typeface="Trocchi"/>
            </a:endParaRPr>
          </a:p>
          <a:p>
            <a:pPr marL="0" lvl="0" indent="0" rtl="0">
              <a:spcBef>
                <a:spcPts val="800"/>
              </a:spcBef>
              <a:spcAft>
                <a:spcPts val="0"/>
              </a:spcAft>
              <a:buClr>
                <a:schemeClr val="dk1"/>
              </a:buClr>
              <a:buSzPts val="1100"/>
              <a:buFont typeface="Arial"/>
              <a:buNone/>
            </a:pPr>
            <a:r>
              <a:rPr lang="en" sz="2400">
                <a:solidFill>
                  <a:srgbClr val="000000"/>
                </a:solidFill>
                <a:latin typeface="Trocchi"/>
                <a:ea typeface="Trocchi"/>
                <a:cs typeface="Trocchi"/>
                <a:sym typeface="Trocchi"/>
              </a:rPr>
              <a:t>•</a:t>
            </a:r>
            <a:r>
              <a:rPr lang="en" sz="2400" b="1">
                <a:solidFill>
                  <a:srgbClr val="000000"/>
                </a:solidFill>
                <a:latin typeface="Trocchi"/>
                <a:ea typeface="Trocchi"/>
                <a:cs typeface="Trocchi"/>
                <a:sym typeface="Trocchi"/>
              </a:rPr>
              <a:t>Violence</a:t>
            </a:r>
            <a:endParaRPr sz="2400" b="1">
              <a:solidFill>
                <a:srgbClr val="000000"/>
              </a:solidFill>
              <a:latin typeface="Trocchi"/>
              <a:ea typeface="Trocchi"/>
              <a:cs typeface="Trocchi"/>
              <a:sym typeface="Trocchi"/>
            </a:endParaRPr>
          </a:p>
          <a:p>
            <a:pPr marL="0" lvl="0" indent="0" rtl="0">
              <a:spcBef>
                <a:spcPts val="0"/>
              </a:spcBef>
              <a:spcAft>
                <a:spcPts val="1600"/>
              </a:spcAft>
              <a:buNone/>
            </a:pPr>
            <a:endParaRPr sz="2400">
              <a:solidFill>
                <a:srgbClr val="000000"/>
              </a:solidFill>
              <a:latin typeface="Trocchi"/>
              <a:ea typeface="Trocchi"/>
              <a:cs typeface="Trocchi"/>
              <a:sym typeface="Trocch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a:blip r:embed="rId3">
            <a:alphaModFix/>
          </a:blip>
          <a:stretch>
            <a:fillRect/>
          </a:stretch>
        </p:blipFill>
        <p:spPr>
          <a:xfrm>
            <a:off x="0" y="0"/>
            <a:ext cx="9144000" cy="6858000"/>
          </a:xfrm>
          <a:prstGeom prst="rect">
            <a:avLst/>
          </a:prstGeom>
          <a:noFill/>
          <a:ln>
            <a:noFill/>
          </a:ln>
        </p:spPr>
      </p:pic>
      <p:sp>
        <p:nvSpPr>
          <p:cNvPr id="173" name="Shape 173"/>
          <p:cNvSpPr txBox="1">
            <a:spLocks noGrp="1"/>
          </p:cNvSpPr>
          <p:nvPr>
            <p:ph type="title"/>
          </p:nvPr>
        </p:nvSpPr>
        <p:spPr>
          <a:xfrm>
            <a:off x="311700" y="332933"/>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HOW TO COMBAT...</a:t>
            </a:r>
            <a:endParaRPr sz="3600" b="1">
              <a:solidFill>
                <a:srgbClr val="E69138"/>
              </a:solidFill>
            </a:endParaRPr>
          </a:p>
        </p:txBody>
      </p:sp>
      <p:sp>
        <p:nvSpPr>
          <p:cNvPr id="174" name="Shape 174"/>
          <p:cNvSpPr txBox="1">
            <a:spLocks noGrp="1"/>
          </p:cNvSpPr>
          <p:nvPr>
            <p:ph type="body" idx="1"/>
          </p:nvPr>
        </p:nvSpPr>
        <p:spPr>
          <a:xfrm>
            <a:off x="311700" y="1183333"/>
            <a:ext cx="8520600" cy="4555200"/>
          </a:xfrm>
          <a:prstGeom prst="rect">
            <a:avLst/>
          </a:prstGeom>
        </p:spPr>
        <p:txBody>
          <a:bodyPr spcFirstLastPara="1" wrap="square" lIns="91425" tIns="91425" rIns="91425" bIns="91425" anchor="t" anchorCtr="0">
            <a:noAutofit/>
          </a:bodyPr>
          <a:lstStyle/>
          <a:p>
            <a:pPr marL="0" lvl="0" indent="0" rtl="0">
              <a:spcBef>
                <a:spcPts val="800"/>
              </a:spcBef>
              <a:spcAft>
                <a:spcPts val="0"/>
              </a:spcAft>
              <a:buClr>
                <a:schemeClr val="dk1"/>
              </a:buClr>
              <a:buSzPts val="1100"/>
              <a:buFont typeface="Arial"/>
              <a:buNone/>
            </a:pPr>
            <a:r>
              <a:rPr lang="en" sz="3200">
                <a:solidFill>
                  <a:srgbClr val="000000"/>
                </a:solidFill>
                <a:latin typeface="Calibri"/>
                <a:ea typeface="Calibri"/>
                <a:cs typeface="Calibri"/>
                <a:sym typeface="Calibri"/>
              </a:rPr>
              <a:t>With the truth…</a:t>
            </a:r>
            <a:endParaRPr sz="3200">
              <a:solidFill>
                <a:srgbClr val="000000"/>
              </a:solidFill>
              <a:latin typeface="Calibri"/>
              <a:ea typeface="Calibri"/>
              <a:cs typeface="Calibri"/>
              <a:sym typeface="Calibri"/>
            </a:endParaRPr>
          </a:p>
          <a:p>
            <a:pPr marL="0" lvl="0" indent="0" rtl="0">
              <a:spcBef>
                <a:spcPts val="800"/>
              </a:spcBef>
              <a:spcAft>
                <a:spcPts val="0"/>
              </a:spcAft>
              <a:buClr>
                <a:schemeClr val="dk1"/>
              </a:buClr>
              <a:buSzPts val="1100"/>
              <a:buFont typeface="Arial"/>
              <a:buNone/>
            </a:pPr>
            <a:r>
              <a:rPr lang="en" sz="2400">
                <a:solidFill>
                  <a:srgbClr val="000000"/>
                </a:solidFill>
                <a:latin typeface="Calibri"/>
                <a:ea typeface="Calibri"/>
                <a:cs typeface="Calibri"/>
                <a:sym typeface="Calibri"/>
              </a:rPr>
              <a:t>Tobacco related deaths of African Americans each year 47,300 vs. Homicides each year 8,650. </a:t>
            </a:r>
            <a:endParaRPr sz="2400">
              <a:solidFill>
                <a:srgbClr val="000000"/>
              </a:solidFill>
              <a:latin typeface="Calibri"/>
              <a:ea typeface="Calibri"/>
              <a:cs typeface="Calibri"/>
              <a:sym typeface="Calibri"/>
            </a:endParaRPr>
          </a:p>
          <a:p>
            <a:pPr marL="0" lvl="0" indent="0" rtl="0">
              <a:spcBef>
                <a:spcPts val="600"/>
              </a:spcBef>
              <a:spcAft>
                <a:spcPts val="0"/>
              </a:spcAft>
              <a:buClr>
                <a:schemeClr val="dk1"/>
              </a:buClr>
              <a:buSzPts val="1100"/>
              <a:buFont typeface="Arial"/>
              <a:buNone/>
            </a:pPr>
            <a:r>
              <a:rPr lang="en"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a:p>
            <a:pPr marL="0" lvl="0" indent="0" algn="ctr" rtl="0">
              <a:spcBef>
                <a:spcPts val="600"/>
              </a:spcBef>
              <a:spcAft>
                <a:spcPts val="0"/>
              </a:spcAft>
              <a:buClr>
                <a:schemeClr val="dk1"/>
              </a:buClr>
              <a:buSzPts val="1100"/>
              <a:buFont typeface="Arial"/>
              <a:buNone/>
            </a:pPr>
            <a:r>
              <a:rPr lang="en" sz="2400">
                <a:solidFill>
                  <a:srgbClr val="000000"/>
                </a:solidFill>
                <a:latin typeface="Calibri"/>
                <a:ea typeface="Calibri"/>
                <a:cs typeface="Calibri"/>
                <a:sym typeface="Calibri"/>
              </a:rPr>
              <a:t>  Tobacco use is a social justice issue. </a:t>
            </a:r>
            <a:endParaRPr sz="2400">
              <a:solidFill>
                <a:srgbClr val="000000"/>
              </a:solidFill>
              <a:latin typeface="Calibri"/>
              <a:ea typeface="Calibri"/>
              <a:cs typeface="Calibri"/>
              <a:sym typeface="Calibri"/>
            </a:endParaRPr>
          </a:p>
          <a:p>
            <a:pPr marL="0" lvl="0" indent="0" rtl="0">
              <a:spcBef>
                <a:spcPts val="0"/>
              </a:spcBef>
              <a:spcAft>
                <a:spcPts val="1600"/>
              </a:spcAft>
              <a:buNone/>
            </a:pP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latin typeface="Comfortaa"/>
                <a:ea typeface="Comfortaa"/>
                <a:cs typeface="Comfortaa"/>
                <a:sym typeface="Comfortaa"/>
              </a:rPr>
              <a:t>Empowering and Mobilizing Community Members to Make a Difference through Policy Change</a:t>
            </a:r>
            <a:endParaRPr sz="3000">
              <a:latin typeface="Comfortaa"/>
              <a:ea typeface="Comfortaa"/>
              <a:cs typeface="Comfortaa"/>
              <a:sym typeface="Comfortaa"/>
            </a:endParaRPr>
          </a:p>
        </p:txBody>
      </p:sp>
      <p:sp>
        <p:nvSpPr>
          <p:cNvPr id="55" name="Shape 55"/>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solidFill>
                  <a:srgbClr val="000000"/>
                </a:solidFill>
                <a:latin typeface="Comfortaa"/>
                <a:ea typeface="Comfortaa"/>
                <a:cs typeface="Comfortaa"/>
                <a:sym typeface="Comfortaa"/>
              </a:rPr>
              <a:t>Channte’ Keith, </a:t>
            </a:r>
            <a:r>
              <a:rPr lang="en" sz="2000" i="1">
                <a:solidFill>
                  <a:srgbClr val="000000"/>
                </a:solidFill>
                <a:latin typeface="Comfortaa"/>
                <a:ea typeface="Comfortaa"/>
                <a:cs typeface="Comfortaa"/>
                <a:sym typeface="Comfortaa"/>
              </a:rPr>
              <a:t>National African American </a:t>
            </a:r>
            <a:endParaRPr sz="2000" i="1">
              <a:solidFill>
                <a:srgbClr val="000000"/>
              </a:solidFill>
              <a:latin typeface="Comfortaa"/>
              <a:ea typeface="Comfortaa"/>
              <a:cs typeface="Comfortaa"/>
              <a:sym typeface="Comfortaa"/>
            </a:endParaRPr>
          </a:p>
          <a:p>
            <a:pPr marL="0" lvl="0" indent="0">
              <a:spcBef>
                <a:spcPts val="0"/>
              </a:spcBef>
              <a:spcAft>
                <a:spcPts val="0"/>
              </a:spcAft>
              <a:buNone/>
            </a:pPr>
            <a:r>
              <a:rPr lang="en" sz="2000" i="1">
                <a:solidFill>
                  <a:srgbClr val="000000"/>
                </a:solidFill>
                <a:latin typeface="Comfortaa"/>
                <a:ea typeface="Comfortaa"/>
                <a:cs typeface="Comfortaa"/>
                <a:sym typeface="Comfortaa"/>
              </a:rPr>
              <a:t>Tobacco Prevention Network</a:t>
            </a:r>
            <a:endParaRPr sz="2000" i="1">
              <a:solidFill>
                <a:srgbClr val="000000"/>
              </a:solidFill>
              <a:latin typeface="Comfortaa"/>
              <a:ea typeface="Comfortaa"/>
              <a:cs typeface="Comfortaa"/>
              <a:sym typeface="Comfortaa"/>
            </a:endParaRPr>
          </a:p>
          <a:p>
            <a:pPr marL="0" lvl="0" indent="0">
              <a:spcBef>
                <a:spcPts val="0"/>
              </a:spcBef>
              <a:spcAft>
                <a:spcPts val="0"/>
              </a:spcAft>
              <a:buNone/>
            </a:pPr>
            <a:endParaRPr sz="2000">
              <a:solidFill>
                <a:srgbClr val="000000"/>
              </a:solidFill>
              <a:latin typeface="Comfortaa"/>
              <a:ea typeface="Comfortaa"/>
              <a:cs typeface="Comfortaa"/>
              <a:sym typeface="Comfortaa"/>
            </a:endParaRPr>
          </a:p>
          <a:p>
            <a:pPr marL="0" lvl="0" indent="0">
              <a:spcBef>
                <a:spcPts val="0"/>
              </a:spcBef>
              <a:spcAft>
                <a:spcPts val="0"/>
              </a:spcAft>
              <a:buNone/>
            </a:pPr>
            <a:r>
              <a:rPr lang="en" sz="2000">
                <a:solidFill>
                  <a:srgbClr val="000000"/>
                </a:solidFill>
                <a:latin typeface="Comfortaa"/>
                <a:ea typeface="Comfortaa"/>
                <a:cs typeface="Comfortaa"/>
                <a:sym typeface="Comfortaa"/>
              </a:rPr>
              <a:t>Rachael Lorenzo, </a:t>
            </a:r>
            <a:r>
              <a:rPr lang="en" sz="2000" i="1">
                <a:solidFill>
                  <a:srgbClr val="000000"/>
                </a:solidFill>
                <a:latin typeface="Comfortaa"/>
                <a:ea typeface="Comfortaa"/>
                <a:cs typeface="Comfortaa"/>
                <a:sym typeface="Comfortaa"/>
              </a:rPr>
              <a:t>Indigenous Women Rising</a:t>
            </a:r>
            <a:endParaRPr sz="2000" i="1">
              <a:solidFill>
                <a:srgbClr val="000000"/>
              </a:solidFill>
              <a:latin typeface="Comfortaa"/>
              <a:ea typeface="Comfortaa"/>
              <a:cs typeface="Comfortaa"/>
              <a:sym typeface="Comforta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a:blip r:embed="rId3">
            <a:alphaModFix/>
          </a:blip>
          <a:stretch>
            <a:fillRect/>
          </a:stretch>
        </p:blipFill>
        <p:spPr>
          <a:xfrm>
            <a:off x="0" y="0"/>
            <a:ext cx="9144000" cy="6858000"/>
          </a:xfrm>
          <a:prstGeom prst="rect">
            <a:avLst/>
          </a:prstGeom>
          <a:noFill/>
          <a:ln>
            <a:noFill/>
          </a:ln>
        </p:spPr>
      </p:pic>
      <p:sp>
        <p:nvSpPr>
          <p:cNvPr id="180" name="Shape 180"/>
          <p:cNvSpPr txBox="1">
            <a:spLocks noGrp="1"/>
          </p:cNvSpPr>
          <p:nvPr>
            <p:ph type="title"/>
          </p:nvPr>
        </p:nvSpPr>
        <p:spPr>
          <a:xfrm>
            <a:off x="305375" y="219633"/>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CHICAGO STATE UNIVERSITY </a:t>
            </a:r>
            <a:endParaRPr sz="3600" b="1">
              <a:solidFill>
                <a:srgbClr val="E69138"/>
              </a:solidFill>
            </a:endParaRPr>
          </a:p>
        </p:txBody>
      </p:sp>
      <p:pic>
        <p:nvPicPr>
          <p:cNvPr id="181" name="Shape 181"/>
          <p:cNvPicPr preferRelativeResize="0"/>
          <p:nvPr/>
        </p:nvPicPr>
        <p:blipFill>
          <a:blip r:embed="rId4">
            <a:alphaModFix/>
          </a:blip>
          <a:stretch>
            <a:fillRect/>
          </a:stretch>
        </p:blipFill>
        <p:spPr>
          <a:xfrm>
            <a:off x="2031525" y="1175612"/>
            <a:ext cx="5528474" cy="4506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a:blip r:embed="rId3">
            <a:alphaModFix/>
          </a:blip>
          <a:stretch>
            <a:fillRect/>
          </a:stretch>
        </p:blipFill>
        <p:spPr>
          <a:xfrm>
            <a:off x="-1" y="0"/>
            <a:ext cx="9144000" cy="6858000"/>
          </a:xfrm>
          <a:prstGeom prst="rect">
            <a:avLst/>
          </a:prstGeom>
          <a:noFill/>
          <a:ln>
            <a:noFill/>
          </a:ln>
        </p:spPr>
      </p:pic>
      <p:sp>
        <p:nvSpPr>
          <p:cNvPr id="187" name="Shape 187"/>
          <p:cNvSpPr txBox="1">
            <a:spLocks noGrp="1"/>
          </p:cNvSpPr>
          <p:nvPr>
            <p:ph type="title"/>
          </p:nvPr>
        </p:nvSpPr>
        <p:spPr>
          <a:xfrm>
            <a:off x="311700" y="35561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LEGISLATIVE CHAMPIONS</a:t>
            </a:r>
            <a:r>
              <a:rPr lang="en" sz="3600" b="1"/>
              <a:t> </a:t>
            </a:r>
            <a:endParaRPr sz="3600" b="1"/>
          </a:p>
        </p:txBody>
      </p:sp>
      <p:sp>
        <p:nvSpPr>
          <p:cNvPr id="188" name="Shape 188"/>
          <p:cNvSpPr txBox="1">
            <a:spLocks noGrp="1"/>
          </p:cNvSpPr>
          <p:nvPr>
            <p:ph type="body" idx="1"/>
          </p:nvPr>
        </p:nvSpPr>
        <p:spPr>
          <a:xfrm>
            <a:off x="311700" y="1519200"/>
            <a:ext cx="7943400" cy="2598900"/>
          </a:xfrm>
          <a:prstGeom prst="rect">
            <a:avLst/>
          </a:prstGeom>
        </p:spPr>
        <p:txBody>
          <a:bodyPr spcFirstLastPara="1" wrap="square" lIns="91425" tIns="91425" rIns="91425" bIns="91425" anchor="t" anchorCtr="0">
            <a:noAutofit/>
          </a:bodyPr>
          <a:lstStyle/>
          <a:p>
            <a:pPr marL="0" lvl="0" indent="0" rtl="0">
              <a:spcBef>
                <a:spcPts val="800"/>
              </a:spcBef>
              <a:spcAft>
                <a:spcPts val="0"/>
              </a:spcAft>
              <a:buClr>
                <a:schemeClr val="dk1"/>
              </a:buClr>
              <a:buSzPts val="1100"/>
              <a:buFont typeface="Arial"/>
              <a:buNone/>
            </a:pPr>
            <a:r>
              <a:rPr lang="en">
                <a:solidFill>
                  <a:srgbClr val="000000"/>
                </a:solidFill>
              </a:rPr>
              <a:t>•</a:t>
            </a:r>
            <a:r>
              <a:rPr lang="en">
                <a:solidFill>
                  <a:srgbClr val="000000"/>
                </a:solidFill>
                <a:latin typeface="Calibri"/>
                <a:ea typeface="Calibri"/>
                <a:cs typeface="Calibri"/>
                <a:sym typeface="Calibri"/>
              </a:rPr>
              <a:t>Mayor Rahm Emanual</a:t>
            </a:r>
            <a:endParaRPr>
              <a:solidFill>
                <a:srgbClr val="000000"/>
              </a:solidFill>
              <a:latin typeface="Calibri"/>
              <a:ea typeface="Calibri"/>
              <a:cs typeface="Calibri"/>
              <a:sym typeface="Calibri"/>
            </a:endParaRPr>
          </a:p>
          <a:p>
            <a:pPr marL="0" lvl="0" indent="0" rtl="0">
              <a:spcBef>
                <a:spcPts val="800"/>
              </a:spcBef>
              <a:spcAft>
                <a:spcPts val="0"/>
              </a:spcAft>
              <a:buClr>
                <a:schemeClr val="dk1"/>
              </a:buClr>
              <a:buSzPts val="1100"/>
              <a:buFont typeface="Arial"/>
              <a:buNone/>
            </a:pPr>
            <a:r>
              <a:rPr lang="en">
                <a:solidFill>
                  <a:srgbClr val="000000"/>
                </a:solidFill>
              </a:rPr>
              <a:t>•</a:t>
            </a:r>
            <a:r>
              <a:rPr lang="en">
                <a:solidFill>
                  <a:srgbClr val="000000"/>
                </a:solidFill>
                <a:latin typeface="Calibri"/>
                <a:ea typeface="Calibri"/>
                <a:cs typeface="Calibri"/>
                <a:sym typeface="Calibri"/>
              </a:rPr>
              <a:t>37</a:t>
            </a:r>
            <a:r>
              <a:rPr lang="en" baseline="30000">
                <a:solidFill>
                  <a:srgbClr val="000000"/>
                </a:solidFill>
                <a:latin typeface="Calibri"/>
                <a:ea typeface="Calibri"/>
                <a:cs typeface="Calibri"/>
                <a:sym typeface="Calibri"/>
              </a:rPr>
              <a:t>th</a:t>
            </a:r>
            <a:r>
              <a:rPr lang="en">
                <a:solidFill>
                  <a:srgbClr val="000000"/>
                </a:solidFill>
                <a:latin typeface="Calibri"/>
                <a:ea typeface="Calibri"/>
                <a:cs typeface="Calibri"/>
                <a:sym typeface="Calibri"/>
              </a:rPr>
              <a:t> Ward Alderman Emma Watts</a:t>
            </a:r>
            <a:endParaRPr>
              <a:solidFill>
                <a:srgbClr val="000000"/>
              </a:solidFill>
              <a:latin typeface="Calibri"/>
              <a:ea typeface="Calibri"/>
              <a:cs typeface="Calibri"/>
              <a:sym typeface="Calibri"/>
            </a:endParaRPr>
          </a:p>
          <a:p>
            <a:pPr marL="0" lvl="0" indent="0" rtl="0">
              <a:spcBef>
                <a:spcPts val="800"/>
              </a:spcBef>
              <a:spcAft>
                <a:spcPts val="0"/>
              </a:spcAft>
              <a:buClr>
                <a:schemeClr val="dk1"/>
              </a:buClr>
              <a:buSzPts val="1100"/>
              <a:buFont typeface="Arial"/>
              <a:buNone/>
            </a:pPr>
            <a:r>
              <a:rPr lang="en">
                <a:solidFill>
                  <a:srgbClr val="000000"/>
                </a:solidFill>
              </a:rPr>
              <a:t>•</a:t>
            </a:r>
            <a:r>
              <a:rPr lang="en">
                <a:solidFill>
                  <a:srgbClr val="000000"/>
                </a:solidFill>
                <a:latin typeface="Calibri"/>
                <a:ea typeface="Calibri"/>
                <a:cs typeface="Calibri"/>
                <a:sym typeface="Calibri"/>
              </a:rPr>
              <a:t>16</a:t>
            </a:r>
            <a:r>
              <a:rPr lang="en" baseline="30000">
                <a:solidFill>
                  <a:srgbClr val="000000"/>
                </a:solidFill>
                <a:latin typeface="Calibri"/>
                <a:ea typeface="Calibri"/>
                <a:cs typeface="Calibri"/>
                <a:sym typeface="Calibri"/>
              </a:rPr>
              <a:t>th</a:t>
            </a:r>
            <a:r>
              <a:rPr lang="en">
                <a:solidFill>
                  <a:srgbClr val="000000"/>
                </a:solidFill>
                <a:latin typeface="Calibri"/>
                <a:ea typeface="Calibri"/>
                <a:cs typeface="Calibri"/>
                <a:sym typeface="Calibri"/>
              </a:rPr>
              <a:t> Ward Alderman JoAnn Thompson</a:t>
            </a:r>
            <a:endParaRPr>
              <a:solidFill>
                <a:srgbClr val="000000"/>
              </a:solidFill>
              <a:latin typeface="Calibri"/>
              <a:ea typeface="Calibri"/>
              <a:cs typeface="Calibri"/>
              <a:sym typeface="Calibri"/>
            </a:endParaRPr>
          </a:p>
          <a:p>
            <a:pPr marL="0" lvl="0" indent="0" rtl="0">
              <a:spcBef>
                <a:spcPts val="0"/>
              </a:spcBef>
              <a:spcAft>
                <a:spcPts val="1600"/>
              </a:spcAft>
              <a:buNone/>
            </a:pPr>
            <a:endParaRPr/>
          </a:p>
        </p:txBody>
      </p:sp>
      <p:pic>
        <p:nvPicPr>
          <p:cNvPr id="189" name="Shape 189"/>
          <p:cNvPicPr preferRelativeResize="0"/>
          <p:nvPr/>
        </p:nvPicPr>
        <p:blipFill>
          <a:blip r:embed="rId4">
            <a:alphaModFix/>
          </a:blip>
          <a:stretch>
            <a:fillRect/>
          </a:stretch>
        </p:blipFill>
        <p:spPr>
          <a:xfrm>
            <a:off x="3600000" y="2988000"/>
            <a:ext cx="5232300" cy="2677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a:blip r:embed="rId3">
            <a:alphaModFix/>
          </a:blip>
          <a:stretch>
            <a:fillRect/>
          </a:stretch>
        </p:blipFill>
        <p:spPr>
          <a:xfrm>
            <a:off x="0" y="0"/>
            <a:ext cx="9144000" cy="6858000"/>
          </a:xfrm>
          <a:prstGeom prst="rect">
            <a:avLst/>
          </a:prstGeom>
          <a:noFill/>
          <a:ln>
            <a:noFill/>
          </a:ln>
        </p:spPr>
      </p:pic>
      <p:sp>
        <p:nvSpPr>
          <p:cNvPr id="195" name="Shape 195"/>
          <p:cNvSpPr txBox="1">
            <a:spLocks noGrp="1"/>
          </p:cNvSpPr>
          <p:nvPr>
            <p:ph type="title"/>
          </p:nvPr>
        </p:nvSpPr>
        <p:spPr>
          <a:xfrm>
            <a:off x="311700" y="289533"/>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MEDIA CAMPAIGN</a:t>
            </a:r>
            <a:r>
              <a:rPr lang="en">
                <a:solidFill>
                  <a:srgbClr val="E69138"/>
                </a:solidFill>
                <a:latin typeface="Trocchi"/>
                <a:ea typeface="Trocchi"/>
                <a:cs typeface="Trocchi"/>
                <a:sym typeface="Trocchi"/>
              </a:rPr>
              <a:t> </a:t>
            </a:r>
            <a:endParaRPr>
              <a:solidFill>
                <a:srgbClr val="E69138"/>
              </a:solidFill>
              <a:latin typeface="Trocchi"/>
              <a:ea typeface="Trocchi"/>
              <a:cs typeface="Trocchi"/>
              <a:sym typeface="Trocchi"/>
            </a:endParaRPr>
          </a:p>
        </p:txBody>
      </p:sp>
      <p:sp>
        <p:nvSpPr>
          <p:cNvPr id="196" name="Shape 196"/>
          <p:cNvSpPr txBox="1">
            <a:spLocks noGrp="1"/>
          </p:cNvSpPr>
          <p:nvPr>
            <p:ph type="body" idx="1"/>
          </p:nvPr>
        </p:nvSpPr>
        <p:spPr>
          <a:xfrm>
            <a:off x="311700" y="1572750"/>
            <a:ext cx="8520600" cy="3931800"/>
          </a:xfrm>
          <a:prstGeom prst="rect">
            <a:avLst/>
          </a:prstGeom>
        </p:spPr>
        <p:txBody>
          <a:bodyPr spcFirstLastPara="1" wrap="square" lIns="91425" tIns="91425" rIns="91425" bIns="91425" anchor="t" anchorCtr="0">
            <a:noAutofit/>
          </a:bodyPr>
          <a:lstStyle/>
          <a:p>
            <a:pPr marL="0" lvl="0" indent="0" rtl="0">
              <a:spcBef>
                <a:spcPts val="500"/>
              </a:spcBef>
              <a:spcAft>
                <a:spcPts val="0"/>
              </a:spcAft>
              <a:buClr>
                <a:schemeClr val="dk1"/>
              </a:buClr>
              <a:buSzPts val="1100"/>
              <a:buFont typeface="Arial"/>
              <a:buNone/>
            </a:pPr>
            <a:r>
              <a:rPr lang="en" sz="2200">
                <a:solidFill>
                  <a:srgbClr val="000000"/>
                </a:solidFill>
              </a:rPr>
              <a:t>•</a:t>
            </a:r>
            <a:r>
              <a:rPr lang="en" sz="2200">
                <a:solidFill>
                  <a:srgbClr val="000000"/>
                </a:solidFill>
                <a:latin typeface="Calibri"/>
                <a:ea typeface="Calibri"/>
                <a:cs typeface="Calibri"/>
                <a:sym typeface="Calibri"/>
              </a:rPr>
              <a:t>The Chicago Department of Public Health contracted LimeGreen to launch a public awareness campaign to address the chronic use of menthol-flavored tobacco products among youth and minorities.</a:t>
            </a:r>
            <a:endParaRPr sz="2200">
              <a:solidFill>
                <a:srgbClr val="000000"/>
              </a:solidFill>
              <a:latin typeface="Calibri"/>
              <a:ea typeface="Calibri"/>
              <a:cs typeface="Calibri"/>
              <a:sym typeface="Calibri"/>
            </a:endParaRPr>
          </a:p>
          <a:p>
            <a:pPr marL="0" lvl="0" indent="0" rtl="0">
              <a:spcBef>
                <a:spcPts val="500"/>
              </a:spcBef>
              <a:spcAft>
                <a:spcPts val="0"/>
              </a:spcAft>
              <a:buClr>
                <a:schemeClr val="dk1"/>
              </a:buClr>
              <a:buSzPts val="1100"/>
              <a:buFont typeface="Arial"/>
              <a:buNone/>
            </a:pPr>
            <a:r>
              <a:rPr lang="en" sz="2200">
                <a:solidFill>
                  <a:srgbClr val="000000"/>
                </a:solidFill>
              </a:rPr>
              <a:t>•</a:t>
            </a:r>
            <a:r>
              <a:rPr lang="en" sz="2200">
                <a:solidFill>
                  <a:srgbClr val="000000"/>
                </a:solidFill>
                <a:latin typeface="Calibri"/>
                <a:ea typeface="Calibri"/>
                <a:cs typeface="Calibri"/>
                <a:sym typeface="Calibri"/>
              </a:rPr>
              <a:t>This campaign was part of Mayor Rahm Emanuel’s call to action under the City of Chicago’s Public Health agenda entitled ‘Healthy Chicago.’</a:t>
            </a:r>
            <a:endParaRPr sz="2200">
              <a:solidFill>
                <a:srgbClr val="000000"/>
              </a:solidFill>
              <a:latin typeface="Calibri"/>
              <a:ea typeface="Calibri"/>
              <a:cs typeface="Calibri"/>
              <a:sym typeface="Calibri"/>
            </a:endParaRPr>
          </a:p>
          <a:p>
            <a:pPr marL="0" lvl="0" indent="0" rtl="0">
              <a:spcBef>
                <a:spcPts val="500"/>
              </a:spcBef>
              <a:spcAft>
                <a:spcPts val="0"/>
              </a:spcAft>
              <a:buClr>
                <a:schemeClr val="dk1"/>
              </a:buClr>
              <a:buSzPts val="1100"/>
              <a:buFont typeface="Arial"/>
              <a:buNone/>
            </a:pPr>
            <a:r>
              <a:rPr lang="en" sz="2200">
                <a:solidFill>
                  <a:srgbClr val="000000"/>
                </a:solidFill>
              </a:rPr>
              <a:t>•</a:t>
            </a:r>
            <a:r>
              <a:rPr lang="en" sz="2200">
                <a:solidFill>
                  <a:srgbClr val="000000"/>
                </a:solidFill>
                <a:latin typeface="Calibri"/>
                <a:ea typeface="Calibri"/>
                <a:cs typeface="Calibri"/>
                <a:sym typeface="Calibri"/>
              </a:rPr>
              <a:t>LimeGreen was charged with developing the awareness campaign that included television, radio and print creative output.</a:t>
            </a:r>
            <a:endParaRPr sz="2200">
              <a:solidFill>
                <a:srgbClr val="000000"/>
              </a:solidFill>
              <a:latin typeface="Calibri"/>
              <a:ea typeface="Calibri"/>
              <a:cs typeface="Calibri"/>
              <a:sym typeface="Calibri"/>
            </a:endParaRPr>
          </a:p>
          <a:p>
            <a:pPr marL="0" lvl="0" indent="0" rtl="0">
              <a:spcBef>
                <a:spcPts val="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a:blip r:embed="rId3">
            <a:alphaModFix/>
          </a:blip>
          <a:stretch>
            <a:fillRect/>
          </a:stretch>
        </p:blipFill>
        <p:spPr>
          <a:xfrm>
            <a:off x="0" y="0"/>
            <a:ext cx="9144000" cy="6858000"/>
          </a:xfrm>
          <a:prstGeom prst="rect">
            <a:avLst/>
          </a:prstGeom>
          <a:noFill/>
          <a:ln>
            <a:noFill/>
          </a:ln>
        </p:spPr>
      </p:pic>
      <p:sp>
        <p:nvSpPr>
          <p:cNvPr id="202" name="Shape 202"/>
          <p:cNvSpPr txBox="1">
            <a:spLocks noGrp="1"/>
          </p:cNvSpPr>
          <p:nvPr>
            <p:ph type="title"/>
          </p:nvPr>
        </p:nvSpPr>
        <p:spPr>
          <a:xfrm>
            <a:off x="193963" y="206333"/>
            <a:ext cx="87561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BURNED BY MENTHOL </a:t>
            </a:r>
            <a:endParaRPr sz="3600" b="1">
              <a:solidFill>
                <a:srgbClr val="E69138"/>
              </a:solidFill>
            </a:endParaRPr>
          </a:p>
          <a:p>
            <a:pPr marL="0" lvl="0" indent="0" rtl="0">
              <a:spcBef>
                <a:spcPts val="0"/>
              </a:spcBef>
              <a:spcAft>
                <a:spcPts val="0"/>
              </a:spcAft>
              <a:buNone/>
            </a:pPr>
            <a:r>
              <a:rPr lang="en" sz="3600" b="1">
                <a:solidFill>
                  <a:srgbClr val="E69138"/>
                </a:solidFill>
              </a:rPr>
              <a:t>         CIGARETTES CAMPAIGN</a:t>
            </a:r>
            <a:endParaRPr sz="3600" b="1">
              <a:solidFill>
                <a:srgbClr val="E69138"/>
              </a:solidFill>
            </a:endParaRPr>
          </a:p>
        </p:txBody>
      </p:sp>
      <p:pic>
        <p:nvPicPr>
          <p:cNvPr id="203" name="Shape 203"/>
          <p:cNvPicPr preferRelativeResize="0"/>
          <p:nvPr/>
        </p:nvPicPr>
        <p:blipFill>
          <a:blip r:embed="rId4">
            <a:alphaModFix/>
          </a:blip>
          <a:stretch>
            <a:fillRect/>
          </a:stretch>
        </p:blipFill>
        <p:spPr>
          <a:xfrm>
            <a:off x="1170000" y="1512500"/>
            <a:ext cx="6516000" cy="4324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p:cNvPicPr preferRelativeResize="0"/>
          <p:nvPr/>
        </p:nvPicPr>
        <p:blipFill>
          <a:blip r:embed="rId3">
            <a:alphaModFix/>
          </a:blip>
          <a:stretch>
            <a:fillRect/>
          </a:stretch>
        </p:blipFill>
        <p:spPr>
          <a:xfrm>
            <a:off x="0" y="0"/>
            <a:ext cx="9144000" cy="6858000"/>
          </a:xfrm>
          <a:prstGeom prst="rect">
            <a:avLst/>
          </a:prstGeom>
          <a:noFill/>
          <a:ln>
            <a:noFill/>
          </a:ln>
        </p:spPr>
      </p:pic>
      <p:sp>
        <p:nvSpPr>
          <p:cNvPr id="209" name="Shape 209"/>
          <p:cNvSpPr txBox="1">
            <a:spLocks noGrp="1"/>
          </p:cNvSpPr>
          <p:nvPr>
            <p:ph type="title"/>
          </p:nvPr>
        </p:nvSpPr>
        <p:spPr>
          <a:xfrm>
            <a:off x="288475" y="354633"/>
            <a:ext cx="8520600" cy="662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   STRONG PARTNERS IN THE FIGHT </a:t>
            </a:r>
            <a:endParaRPr sz="3600" b="1">
              <a:solidFill>
                <a:srgbClr val="E69138"/>
              </a:solidFill>
            </a:endParaRPr>
          </a:p>
        </p:txBody>
      </p:sp>
      <p:sp>
        <p:nvSpPr>
          <p:cNvPr id="210" name="Shape 210"/>
          <p:cNvSpPr txBox="1">
            <a:spLocks noGrp="1"/>
          </p:cNvSpPr>
          <p:nvPr>
            <p:ph type="body" idx="1"/>
          </p:nvPr>
        </p:nvSpPr>
        <p:spPr>
          <a:xfrm>
            <a:off x="311700" y="2205000"/>
            <a:ext cx="8520600" cy="244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rPr>
              <a:t>•</a:t>
            </a:r>
            <a:r>
              <a:rPr lang="en" sz="2400">
                <a:solidFill>
                  <a:srgbClr val="000000"/>
                </a:solidFill>
                <a:latin typeface="Calibri"/>
                <a:ea typeface="Calibri"/>
                <a:cs typeface="Calibri"/>
                <a:sym typeface="Calibri"/>
              </a:rPr>
              <a:t>Provided technical assistance to city officials and staffers</a:t>
            </a:r>
            <a:endParaRPr sz="2400">
              <a:solidFill>
                <a:srgbClr val="000000"/>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2400">
                <a:solidFill>
                  <a:srgbClr val="000000"/>
                </a:solidFill>
              </a:rPr>
              <a:t>•</a:t>
            </a:r>
            <a:r>
              <a:rPr lang="en" sz="2400">
                <a:solidFill>
                  <a:srgbClr val="000000"/>
                </a:solidFill>
                <a:latin typeface="Calibri"/>
                <a:ea typeface="Calibri"/>
                <a:cs typeface="Calibri"/>
                <a:sym typeface="Calibri"/>
              </a:rPr>
              <a:t>Provided expert testimony to city council members</a:t>
            </a:r>
            <a:endParaRPr sz="2400">
              <a:solidFill>
                <a:srgbClr val="000000"/>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2400">
                <a:solidFill>
                  <a:srgbClr val="000000"/>
                </a:solidFill>
              </a:rPr>
              <a:t>•</a:t>
            </a:r>
            <a:r>
              <a:rPr lang="en" sz="2400">
                <a:solidFill>
                  <a:srgbClr val="000000"/>
                </a:solidFill>
                <a:latin typeface="Calibri"/>
                <a:ea typeface="Calibri"/>
                <a:cs typeface="Calibri"/>
                <a:sym typeface="Calibri"/>
              </a:rPr>
              <a:t>Gained community support on behalf of the city</a:t>
            </a:r>
            <a:endParaRPr sz="2400">
              <a:solidFill>
                <a:srgbClr val="000000"/>
              </a:solidFill>
              <a:latin typeface="Calibri"/>
              <a:ea typeface="Calibri"/>
              <a:cs typeface="Calibri"/>
              <a:sym typeface="Calibri"/>
            </a:endParaRPr>
          </a:p>
          <a:p>
            <a:pPr marL="0" lvl="0" indent="0" rtl="0">
              <a:spcBef>
                <a:spcPts val="0"/>
              </a:spcBef>
              <a:spcAft>
                <a:spcPts val="1600"/>
              </a:spcAft>
              <a:buNone/>
            </a:pP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216" name="Shape 216"/>
          <p:cNvPicPr preferRelativeResize="0"/>
          <p:nvPr/>
        </p:nvPicPr>
        <p:blipFill>
          <a:blip r:embed="rId4">
            <a:alphaModFix/>
          </a:blip>
          <a:stretch>
            <a:fillRect/>
          </a:stretch>
        </p:blipFill>
        <p:spPr>
          <a:xfrm>
            <a:off x="1146350" y="756001"/>
            <a:ext cx="6838650" cy="49387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Shape 221"/>
          <p:cNvPicPr preferRelativeResize="0"/>
          <p:nvPr/>
        </p:nvPicPr>
        <p:blipFill>
          <a:blip r:embed="rId3">
            <a:alphaModFix/>
          </a:blip>
          <a:stretch>
            <a:fillRect/>
          </a:stretch>
        </p:blipFill>
        <p:spPr>
          <a:xfrm>
            <a:off x="0" y="0"/>
            <a:ext cx="9144000" cy="6858000"/>
          </a:xfrm>
          <a:prstGeom prst="rect">
            <a:avLst/>
          </a:prstGeom>
          <a:noFill/>
          <a:ln>
            <a:noFill/>
          </a:ln>
        </p:spPr>
      </p:pic>
      <p:sp>
        <p:nvSpPr>
          <p:cNvPr id="222" name="Shape 222"/>
          <p:cNvSpPr txBox="1">
            <a:spLocks noGrp="1"/>
          </p:cNvSpPr>
          <p:nvPr>
            <p:ph type="title"/>
          </p:nvPr>
        </p:nvSpPr>
        <p:spPr>
          <a:xfrm>
            <a:off x="311700" y="369133"/>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ENGAGING YOUNG PEOPLE </a:t>
            </a:r>
            <a:endParaRPr sz="3600" b="1">
              <a:solidFill>
                <a:srgbClr val="E69138"/>
              </a:solidFill>
            </a:endParaRPr>
          </a:p>
        </p:txBody>
      </p:sp>
      <p:sp>
        <p:nvSpPr>
          <p:cNvPr id="223" name="Shape 223"/>
          <p:cNvSpPr txBox="1">
            <a:spLocks noGrp="1"/>
          </p:cNvSpPr>
          <p:nvPr>
            <p:ph type="body" idx="1"/>
          </p:nvPr>
        </p:nvSpPr>
        <p:spPr>
          <a:xfrm>
            <a:off x="311700" y="1312400"/>
            <a:ext cx="8520600" cy="3643800"/>
          </a:xfrm>
          <a:prstGeom prst="rect">
            <a:avLst/>
          </a:prstGeom>
        </p:spPr>
        <p:txBody>
          <a:bodyPr spcFirstLastPara="1" wrap="square" lIns="91425" tIns="91425" rIns="91425" bIns="91425" anchor="t" anchorCtr="0">
            <a:noAutofit/>
          </a:bodyPr>
          <a:lstStyle/>
          <a:p>
            <a:pPr marL="0" lvl="0" indent="0" rtl="0">
              <a:spcBef>
                <a:spcPts val="800"/>
              </a:spcBef>
              <a:spcAft>
                <a:spcPts val="0"/>
              </a:spcAft>
              <a:buClr>
                <a:schemeClr val="dk1"/>
              </a:buClr>
              <a:buSzPts val="1100"/>
              <a:buFont typeface="Arial"/>
              <a:buNone/>
            </a:pPr>
            <a:r>
              <a:rPr lang="en" sz="3200">
                <a:solidFill>
                  <a:srgbClr val="000000"/>
                </a:solidFill>
              </a:rPr>
              <a:t>•</a:t>
            </a:r>
            <a:r>
              <a:rPr lang="en" sz="3200">
                <a:solidFill>
                  <a:srgbClr val="000000"/>
                </a:solidFill>
                <a:latin typeface="Calibri"/>
                <a:ea typeface="Calibri"/>
                <a:cs typeface="Calibri"/>
                <a:sym typeface="Calibri"/>
              </a:rPr>
              <a:t>Passion</a:t>
            </a:r>
            <a:endParaRPr sz="3200">
              <a:solidFill>
                <a:srgbClr val="000000"/>
              </a:solidFill>
              <a:latin typeface="Calibri"/>
              <a:ea typeface="Calibri"/>
              <a:cs typeface="Calibri"/>
              <a:sym typeface="Calibri"/>
            </a:endParaRPr>
          </a:p>
          <a:p>
            <a:pPr marL="0" lvl="0" indent="0" rtl="0">
              <a:spcBef>
                <a:spcPts val="800"/>
              </a:spcBef>
              <a:spcAft>
                <a:spcPts val="0"/>
              </a:spcAft>
              <a:buClr>
                <a:schemeClr val="dk1"/>
              </a:buClr>
              <a:buSzPts val="1100"/>
              <a:buFont typeface="Arial"/>
              <a:buNone/>
            </a:pPr>
            <a:r>
              <a:rPr lang="en" sz="3200">
                <a:solidFill>
                  <a:srgbClr val="000000"/>
                </a:solidFill>
              </a:rPr>
              <a:t>•</a:t>
            </a:r>
            <a:r>
              <a:rPr lang="en" sz="3200">
                <a:solidFill>
                  <a:srgbClr val="000000"/>
                </a:solidFill>
                <a:latin typeface="Calibri"/>
                <a:ea typeface="Calibri"/>
                <a:cs typeface="Calibri"/>
                <a:sym typeface="Calibri"/>
              </a:rPr>
              <a:t>Powerful voice</a:t>
            </a:r>
            <a:endParaRPr sz="3200">
              <a:solidFill>
                <a:srgbClr val="000000"/>
              </a:solidFill>
              <a:latin typeface="Calibri"/>
              <a:ea typeface="Calibri"/>
              <a:cs typeface="Calibri"/>
              <a:sym typeface="Calibri"/>
            </a:endParaRPr>
          </a:p>
          <a:p>
            <a:pPr marL="0" lvl="0" indent="0" rtl="0">
              <a:spcBef>
                <a:spcPts val="800"/>
              </a:spcBef>
              <a:spcAft>
                <a:spcPts val="0"/>
              </a:spcAft>
              <a:buClr>
                <a:schemeClr val="dk1"/>
              </a:buClr>
              <a:buSzPts val="1100"/>
              <a:buFont typeface="Arial"/>
              <a:buNone/>
            </a:pPr>
            <a:r>
              <a:rPr lang="en" sz="3200">
                <a:solidFill>
                  <a:srgbClr val="000000"/>
                </a:solidFill>
              </a:rPr>
              <a:t>•</a:t>
            </a:r>
            <a:r>
              <a:rPr lang="en" sz="3200">
                <a:solidFill>
                  <a:srgbClr val="000000"/>
                </a:solidFill>
                <a:latin typeface="Calibri"/>
                <a:ea typeface="Calibri"/>
                <a:cs typeface="Calibri"/>
                <a:sym typeface="Calibri"/>
              </a:rPr>
              <a:t>Energy</a:t>
            </a:r>
            <a:endParaRPr sz="3200">
              <a:solidFill>
                <a:srgbClr val="000000"/>
              </a:solidFill>
              <a:latin typeface="Calibri"/>
              <a:ea typeface="Calibri"/>
              <a:cs typeface="Calibri"/>
              <a:sym typeface="Calibri"/>
            </a:endParaRPr>
          </a:p>
          <a:p>
            <a:pPr marL="0" lvl="0" indent="0" rtl="0">
              <a:spcBef>
                <a:spcPts val="800"/>
              </a:spcBef>
              <a:spcAft>
                <a:spcPts val="0"/>
              </a:spcAft>
              <a:buClr>
                <a:schemeClr val="dk1"/>
              </a:buClr>
              <a:buSzPts val="1100"/>
              <a:buFont typeface="Arial"/>
              <a:buNone/>
            </a:pPr>
            <a:r>
              <a:rPr lang="en" sz="3200">
                <a:solidFill>
                  <a:srgbClr val="000000"/>
                </a:solidFill>
              </a:rPr>
              <a:t>•</a:t>
            </a:r>
            <a:r>
              <a:rPr lang="en" sz="3200">
                <a:solidFill>
                  <a:srgbClr val="000000"/>
                </a:solidFill>
                <a:latin typeface="Calibri"/>
                <a:ea typeface="Calibri"/>
                <a:cs typeface="Calibri"/>
                <a:sym typeface="Calibri"/>
              </a:rPr>
              <a:t>Creativity</a:t>
            </a:r>
            <a:endParaRPr sz="3200">
              <a:solidFill>
                <a:srgbClr val="000000"/>
              </a:solidFill>
              <a:latin typeface="Calibri"/>
              <a:ea typeface="Calibri"/>
              <a:cs typeface="Calibri"/>
              <a:sym typeface="Calibri"/>
            </a:endParaRPr>
          </a:p>
          <a:p>
            <a:pPr marL="0" lvl="0" indent="0" rtl="0">
              <a:spcBef>
                <a:spcPts val="800"/>
              </a:spcBef>
              <a:spcAft>
                <a:spcPts val="0"/>
              </a:spcAft>
              <a:buClr>
                <a:schemeClr val="dk1"/>
              </a:buClr>
              <a:buSzPts val="1100"/>
              <a:buFont typeface="Arial"/>
              <a:buNone/>
            </a:pPr>
            <a:r>
              <a:rPr lang="en" sz="3200">
                <a:solidFill>
                  <a:srgbClr val="000000"/>
                </a:solidFill>
              </a:rPr>
              <a:t>•</a:t>
            </a:r>
            <a:r>
              <a:rPr lang="en" sz="3200">
                <a:solidFill>
                  <a:srgbClr val="000000"/>
                </a:solidFill>
                <a:latin typeface="Calibri"/>
                <a:ea typeface="Calibri"/>
                <a:cs typeface="Calibri"/>
                <a:sym typeface="Calibri"/>
              </a:rPr>
              <a:t>Different Perspective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Shape 228"/>
          <p:cNvPicPr preferRelativeResize="0"/>
          <p:nvPr/>
        </p:nvPicPr>
        <p:blipFill>
          <a:blip r:embed="rId3">
            <a:alphaModFix/>
          </a:blip>
          <a:stretch>
            <a:fillRect/>
          </a:stretch>
        </p:blipFill>
        <p:spPr>
          <a:xfrm>
            <a:off x="0" y="0"/>
            <a:ext cx="9144000" cy="6858000"/>
          </a:xfrm>
          <a:prstGeom prst="rect">
            <a:avLst/>
          </a:prstGeom>
          <a:noFill/>
          <a:ln>
            <a:noFill/>
          </a:ln>
        </p:spPr>
      </p:pic>
      <p:sp>
        <p:nvSpPr>
          <p:cNvPr id="229" name="Shape 229"/>
          <p:cNvSpPr txBox="1">
            <a:spLocks noGrp="1"/>
          </p:cNvSpPr>
          <p:nvPr>
            <p:ph type="title"/>
          </p:nvPr>
        </p:nvSpPr>
        <p:spPr>
          <a:xfrm>
            <a:off x="311700" y="268608"/>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HOW TO ENGAGE YOUTH</a:t>
            </a:r>
            <a:r>
              <a:rPr lang="en" sz="3000" b="1">
                <a:solidFill>
                  <a:srgbClr val="E69138"/>
                </a:solidFill>
              </a:rPr>
              <a:t> </a:t>
            </a:r>
            <a:endParaRPr sz="3000" b="1">
              <a:solidFill>
                <a:srgbClr val="E69138"/>
              </a:solidFill>
            </a:endParaRPr>
          </a:p>
        </p:txBody>
      </p:sp>
      <p:sp>
        <p:nvSpPr>
          <p:cNvPr id="230" name="Shape 230"/>
          <p:cNvSpPr txBox="1">
            <a:spLocks noGrp="1"/>
          </p:cNvSpPr>
          <p:nvPr>
            <p:ph type="body" idx="1"/>
          </p:nvPr>
        </p:nvSpPr>
        <p:spPr>
          <a:xfrm>
            <a:off x="311700" y="1032100"/>
            <a:ext cx="8520600" cy="4555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2400">
                <a:solidFill>
                  <a:srgbClr val="000000"/>
                </a:solidFill>
              </a:rPr>
              <a:t>•</a:t>
            </a:r>
            <a:r>
              <a:rPr lang="en" sz="2400">
                <a:solidFill>
                  <a:srgbClr val="000000"/>
                </a:solidFill>
                <a:latin typeface="Calibri"/>
                <a:ea typeface="Calibri"/>
                <a:cs typeface="Calibri"/>
                <a:sym typeface="Calibri"/>
              </a:rPr>
              <a:t>Have youth take photos of billboards or storefronts with menthol cigarette advertising.</a:t>
            </a:r>
            <a:endParaRPr sz="2400">
              <a:solidFill>
                <a:srgbClr val="000000"/>
              </a:solidFill>
              <a:latin typeface="Calibri"/>
              <a:ea typeface="Calibri"/>
              <a:cs typeface="Calibri"/>
              <a:sym typeface="Calibri"/>
            </a:endParaRPr>
          </a:p>
          <a:p>
            <a:pPr marL="0" lvl="0" indent="0" rtl="0">
              <a:spcBef>
                <a:spcPts val="600"/>
              </a:spcBef>
              <a:spcAft>
                <a:spcPts val="0"/>
              </a:spcAft>
              <a:buClr>
                <a:schemeClr val="dk1"/>
              </a:buClr>
              <a:buSzPts val="1100"/>
              <a:buFont typeface="Arial"/>
              <a:buNone/>
            </a:pPr>
            <a:r>
              <a:rPr lang="en" sz="2400">
                <a:solidFill>
                  <a:srgbClr val="000000"/>
                </a:solidFill>
              </a:rPr>
              <a:t>•</a:t>
            </a:r>
            <a:r>
              <a:rPr lang="en" sz="2400">
                <a:solidFill>
                  <a:srgbClr val="000000"/>
                </a:solidFill>
                <a:latin typeface="Calibri"/>
                <a:ea typeface="Calibri"/>
                <a:cs typeface="Calibri"/>
                <a:sym typeface="Calibri"/>
              </a:rPr>
              <a:t>Have youth document point of sale advertising of tobacco products.</a:t>
            </a:r>
            <a:endParaRPr sz="2400">
              <a:solidFill>
                <a:srgbClr val="000000"/>
              </a:solidFill>
              <a:latin typeface="Calibri"/>
              <a:ea typeface="Calibri"/>
              <a:cs typeface="Calibri"/>
              <a:sym typeface="Calibri"/>
            </a:endParaRPr>
          </a:p>
          <a:p>
            <a:pPr marL="0" lvl="0" indent="0" rtl="0">
              <a:spcBef>
                <a:spcPts val="600"/>
              </a:spcBef>
              <a:spcAft>
                <a:spcPts val="0"/>
              </a:spcAft>
              <a:buClr>
                <a:schemeClr val="dk1"/>
              </a:buClr>
              <a:buSzPts val="1100"/>
              <a:buFont typeface="Arial"/>
              <a:buNone/>
            </a:pPr>
            <a:r>
              <a:rPr lang="en" sz="2400">
                <a:solidFill>
                  <a:srgbClr val="000000"/>
                </a:solidFill>
              </a:rPr>
              <a:t>•</a:t>
            </a:r>
            <a:r>
              <a:rPr lang="en" sz="2400">
                <a:solidFill>
                  <a:srgbClr val="000000"/>
                </a:solidFill>
                <a:latin typeface="Calibri"/>
                <a:ea typeface="Calibri"/>
                <a:cs typeface="Calibri"/>
                <a:sym typeface="Calibri"/>
              </a:rPr>
              <a:t>Have older youth conduct peer mentoring to younger youth about the harmful effects of tobacco.</a:t>
            </a:r>
            <a:endParaRPr sz="2400">
              <a:solidFill>
                <a:srgbClr val="000000"/>
              </a:solidFill>
              <a:latin typeface="Calibri"/>
              <a:ea typeface="Calibri"/>
              <a:cs typeface="Calibri"/>
              <a:sym typeface="Calibri"/>
            </a:endParaRPr>
          </a:p>
          <a:p>
            <a:pPr marL="0" lvl="0" indent="0" algn="ctr" rtl="0">
              <a:spcBef>
                <a:spcPts val="600"/>
              </a:spcBef>
              <a:spcAft>
                <a:spcPts val="0"/>
              </a:spcAft>
              <a:buClr>
                <a:schemeClr val="dk1"/>
              </a:buClr>
              <a:buSzPts val="1100"/>
              <a:buFont typeface="Arial"/>
              <a:buNone/>
            </a:pPr>
            <a:endParaRPr sz="2400" b="1">
              <a:solidFill>
                <a:srgbClr val="000000"/>
              </a:solidFill>
              <a:latin typeface="Calibri"/>
              <a:ea typeface="Calibri"/>
              <a:cs typeface="Calibri"/>
              <a:sym typeface="Calibri"/>
            </a:endParaRPr>
          </a:p>
          <a:p>
            <a:pPr marL="0" lvl="0" indent="0" algn="ctr" rtl="0">
              <a:spcBef>
                <a:spcPts val="600"/>
              </a:spcBef>
              <a:spcAft>
                <a:spcPts val="0"/>
              </a:spcAft>
              <a:buClr>
                <a:schemeClr val="dk1"/>
              </a:buClr>
              <a:buSzPts val="1100"/>
              <a:buFont typeface="Arial"/>
              <a:buNone/>
            </a:pPr>
            <a:r>
              <a:rPr lang="en" sz="2400" b="1">
                <a:solidFill>
                  <a:srgbClr val="000000"/>
                </a:solidFill>
                <a:latin typeface="Calibri"/>
                <a:ea typeface="Calibri"/>
                <a:cs typeface="Calibri"/>
                <a:sym typeface="Calibri"/>
              </a:rPr>
              <a:t>Train youth to advocate before county officials on 500 ft bans on mentholated tobacco products. </a:t>
            </a:r>
            <a:r>
              <a:rPr lang="en" sz="2400" b="1">
                <a:solidFill>
                  <a:srgbClr val="FFFFFF"/>
                </a:solidFill>
                <a:latin typeface="Calibri"/>
                <a:ea typeface="Calibri"/>
                <a:cs typeface="Calibri"/>
                <a:sym typeface="Calibri"/>
              </a:rPr>
              <a:t>ts.</a:t>
            </a:r>
            <a:endParaRPr sz="2400" b="1">
              <a:solidFill>
                <a:srgbClr val="FFFFFF"/>
              </a:solidFill>
              <a:latin typeface="Calibri"/>
              <a:ea typeface="Calibri"/>
              <a:cs typeface="Calibri"/>
              <a:sym typeface="Calibri"/>
            </a:endParaRPr>
          </a:p>
          <a:p>
            <a:pPr marL="0" lvl="0" indent="0" rtl="0">
              <a:spcBef>
                <a:spcPts val="0"/>
              </a:spcBef>
              <a:spcAft>
                <a:spcPts val="1600"/>
              </a:spcAft>
              <a:buNone/>
            </a:pPr>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p:cNvPicPr preferRelativeResize="0"/>
          <p:nvPr/>
        </p:nvPicPr>
        <p:blipFill>
          <a:blip r:embed="rId3">
            <a:alphaModFix/>
          </a:blip>
          <a:stretch>
            <a:fillRect/>
          </a:stretch>
        </p:blipFill>
        <p:spPr>
          <a:xfrm>
            <a:off x="0" y="0"/>
            <a:ext cx="9144000" cy="6858000"/>
          </a:xfrm>
          <a:prstGeom prst="rect">
            <a:avLst/>
          </a:prstGeom>
          <a:noFill/>
          <a:ln>
            <a:noFill/>
          </a:ln>
        </p:spPr>
      </p:pic>
      <p:sp>
        <p:nvSpPr>
          <p:cNvPr id="236" name="Shape 236"/>
          <p:cNvSpPr txBox="1">
            <a:spLocks noGrp="1"/>
          </p:cNvSpPr>
          <p:nvPr>
            <p:ph type="title"/>
          </p:nvPr>
        </p:nvSpPr>
        <p:spPr>
          <a:xfrm>
            <a:off x="311700" y="3130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OTHER COMMUNITIES </a:t>
            </a:r>
            <a:endParaRPr sz="3600" b="1">
              <a:solidFill>
                <a:srgbClr val="E69138"/>
              </a:solidFill>
            </a:endParaRPr>
          </a:p>
        </p:txBody>
      </p:sp>
      <p:sp>
        <p:nvSpPr>
          <p:cNvPr id="237" name="Shape 237"/>
          <p:cNvSpPr txBox="1">
            <a:spLocks noGrp="1"/>
          </p:cNvSpPr>
          <p:nvPr>
            <p:ph type="body" idx="1"/>
          </p:nvPr>
        </p:nvSpPr>
        <p:spPr>
          <a:xfrm>
            <a:off x="311700" y="1331067"/>
            <a:ext cx="8520600" cy="455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latin typeface="Trocchi"/>
                <a:ea typeface="Trocchi"/>
                <a:cs typeface="Trocchi"/>
                <a:sym typeface="Trocchi"/>
              </a:rPr>
              <a:t>San Francisco, CA</a:t>
            </a:r>
            <a:endParaRPr>
              <a:latin typeface="Trocchi"/>
              <a:ea typeface="Trocchi"/>
              <a:cs typeface="Trocchi"/>
              <a:sym typeface="Trocchi"/>
            </a:endParaRPr>
          </a:p>
          <a:p>
            <a:pPr marL="0" lvl="0" indent="0" rtl="0">
              <a:spcBef>
                <a:spcPts val="1600"/>
              </a:spcBef>
              <a:spcAft>
                <a:spcPts val="0"/>
              </a:spcAft>
              <a:buNone/>
            </a:pPr>
            <a:r>
              <a:rPr lang="en">
                <a:latin typeface="Trocchi"/>
                <a:ea typeface="Trocchi"/>
                <a:cs typeface="Trocchi"/>
                <a:sym typeface="Trocchi"/>
              </a:rPr>
              <a:t>Oakland, CA</a:t>
            </a:r>
            <a:endParaRPr>
              <a:latin typeface="Trocchi"/>
              <a:ea typeface="Trocchi"/>
              <a:cs typeface="Trocchi"/>
              <a:sym typeface="Trocchi"/>
            </a:endParaRPr>
          </a:p>
          <a:p>
            <a:pPr marL="0" lvl="0" indent="0" rtl="0">
              <a:spcBef>
                <a:spcPts val="1600"/>
              </a:spcBef>
              <a:spcAft>
                <a:spcPts val="0"/>
              </a:spcAft>
              <a:buNone/>
            </a:pPr>
            <a:r>
              <a:rPr lang="en">
                <a:latin typeface="Trocchi"/>
                <a:ea typeface="Trocchi"/>
                <a:cs typeface="Trocchi"/>
                <a:sym typeface="Trocchi"/>
              </a:rPr>
              <a:t>Minneapolis, MN </a:t>
            </a:r>
            <a:endParaRPr>
              <a:latin typeface="Trocchi"/>
              <a:ea typeface="Trocchi"/>
              <a:cs typeface="Trocchi"/>
              <a:sym typeface="Trocchi"/>
            </a:endParaRPr>
          </a:p>
          <a:p>
            <a:pPr marL="0" lvl="0" indent="0" rtl="0">
              <a:spcBef>
                <a:spcPts val="1600"/>
              </a:spcBef>
              <a:spcAft>
                <a:spcPts val="0"/>
              </a:spcAft>
              <a:buNone/>
            </a:pPr>
            <a:r>
              <a:rPr lang="en">
                <a:latin typeface="Trocchi"/>
                <a:ea typeface="Trocchi"/>
                <a:cs typeface="Trocchi"/>
                <a:sym typeface="Trocchi"/>
              </a:rPr>
              <a:t>Duluth, MN </a:t>
            </a:r>
            <a:endParaRPr>
              <a:latin typeface="Trocchi"/>
              <a:ea typeface="Trocchi"/>
              <a:cs typeface="Trocchi"/>
              <a:sym typeface="Trocchi"/>
            </a:endParaRPr>
          </a:p>
          <a:p>
            <a:pPr marL="0" lvl="0" indent="0" rtl="0">
              <a:spcBef>
                <a:spcPts val="1600"/>
              </a:spcBef>
              <a:spcAft>
                <a:spcPts val="0"/>
              </a:spcAft>
              <a:buNone/>
            </a:pPr>
            <a:r>
              <a:rPr lang="en">
                <a:latin typeface="Trocchi"/>
                <a:ea typeface="Trocchi"/>
                <a:cs typeface="Trocchi"/>
                <a:sym typeface="Trocchi"/>
              </a:rPr>
              <a:t>Philadelphia, PA </a:t>
            </a:r>
            <a:endParaRPr>
              <a:latin typeface="Trocchi"/>
              <a:ea typeface="Trocchi"/>
              <a:cs typeface="Trocchi"/>
              <a:sym typeface="Trocchi"/>
            </a:endParaRPr>
          </a:p>
          <a:p>
            <a:pPr marL="0" lvl="0" indent="0" algn="ctr" rtl="0">
              <a:spcBef>
                <a:spcPts val="1600"/>
              </a:spcBef>
              <a:spcAft>
                <a:spcPts val="1600"/>
              </a:spcAft>
              <a:buNone/>
            </a:pPr>
            <a:r>
              <a:rPr lang="en" sz="6000">
                <a:latin typeface="Trocchi"/>
                <a:ea typeface="Trocchi"/>
                <a:cs typeface="Trocchi"/>
                <a:sym typeface="Trocchi"/>
              </a:rPr>
              <a:t>ALBUQUERQUE</a:t>
            </a:r>
            <a:endParaRPr sz="6000">
              <a:latin typeface="Trocchi"/>
              <a:ea typeface="Trocchi"/>
              <a:cs typeface="Trocchi"/>
              <a:sym typeface="Trocch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p:cNvPicPr preferRelativeResize="0"/>
          <p:nvPr/>
        </p:nvPicPr>
        <p:blipFill>
          <a:blip r:embed="rId3">
            <a:alphaModFix/>
          </a:blip>
          <a:stretch>
            <a:fillRect/>
          </a:stretch>
        </p:blipFill>
        <p:spPr>
          <a:xfrm>
            <a:off x="0" y="38100"/>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052250" y="-190950"/>
            <a:ext cx="7039500" cy="159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latin typeface="Comfortaa"/>
                <a:ea typeface="Comfortaa"/>
                <a:cs typeface="Comfortaa"/>
                <a:sym typeface="Comfortaa"/>
              </a:rPr>
              <a:t>What is community organizing </a:t>
            </a:r>
            <a:endParaRPr sz="2800">
              <a:latin typeface="Comfortaa"/>
              <a:ea typeface="Comfortaa"/>
              <a:cs typeface="Comfortaa"/>
              <a:sym typeface="Comfortaa"/>
            </a:endParaRPr>
          </a:p>
          <a:p>
            <a:pPr marL="0" lvl="0" indent="0" algn="ctr">
              <a:spcBef>
                <a:spcPts val="0"/>
              </a:spcBef>
              <a:spcAft>
                <a:spcPts val="0"/>
              </a:spcAft>
              <a:buNone/>
            </a:pPr>
            <a:r>
              <a:rPr lang="en" sz="2800">
                <a:latin typeface="Comfortaa"/>
                <a:ea typeface="Comfortaa"/>
                <a:cs typeface="Comfortaa"/>
                <a:sym typeface="Comfortaa"/>
              </a:rPr>
              <a:t>and why is it important?</a:t>
            </a:r>
            <a:endParaRPr sz="2800">
              <a:latin typeface="Comfortaa"/>
              <a:ea typeface="Comfortaa"/>
              <a:cs typeface="Comfortaa"/>
              <a:sym typeface="Comfortaa"/>
            </a:endParaRPr>
          </a:p>
        </p:txBody>
      </p:sp>
      <p:sp>
        <p:nvSpPr>
          <p:cNvPr id="61" name="Shape 61"/>
          <p:cNvSpPr txBox="1">
            <a:spLocks noGrp="1"/>
          </p:cNvSpPr>
          <p:nvPr>
            <p:ph type="body" idx="1"/>
          </p:nvPr>
        </p:nvSpPr>
        <p:spPr>
          <a:xfrm>
            <a:off x="311700" y="1852800"/>
            <a:ext cx="4541400" cy="4878000"/>
          </a:xfrm>
          <a:prstGeom prst="rect">
            <a:avLst/>
          </a:prstGeom>
        </p:spPr>
        <p:txBody>
          <a:bodyPr spcFirstLastPara="1" wrap="square" lIns="91425" tIns="91425" rIns="91425" bIns="91425" anchor="t" anchorCtr="0">
            <a:noAutofit/>
          </a:bodyPr>
          <a:lstStyle/>
          <a:p>
            <a:pPr marL="457200" lvl="0" indent="-374650" rtl="0">
              <a:spcBef>
                <a:spcPts val="0"/>
              </a:spcBef>
              <a:spcAft>
                <a:spcPts val="0"/>
              </a:spcAft>
              <a:buClr>
                <a:srgbClr val="000000"/>
              </a:buClr>
              <a:buSzPts val="2300"/>
              <a:buFont typeface="Comfortaa"/>
              <a:buChar char="●"/>
            </a:pPr>
            <a:r>
              <a:rPr lang="en" sz="2300">
                <a:solidFill>
                  <a:srgbClr val="000000"/>
                </a:solidFill>
                <a:latin typeface="Comfortaa"/>
                <a:ea typeface="Comfortaa"/>
                <a:cs typeface="Comfortaa"/>
                <a:sym typeface="Comfortaa"/>
              </a:rPr>
              <a:t>Community-led strategies and ownership</a:t>
            </a:r>
            <a:endParaRPr sz="2300">
              <a:solidFill>
                <a:srgbClr val="000000"/>
              </a:solidFill>
              <a:latin typeface="Comfortaa"/>
              <a:ea typeface="Comfortaa"/>
              <a:cs typeface="Comfortaa"/>
              <a:sym typeface="Comfortaa"/>
            </a:endParaRPr>
          </a:p>
          <a:p>
            <a:pPr marL="914400" lvl="1" indent="-374650" rtl="0">
              <a:spcBef>
                <a:spcPts val="0"/>
              </a:spcBef>
              <a:spcAft>
                <a:spcPts val="0"/>
              </a:spcAft>
              <a:buClr>
                <a:srgbClr val="000000"/>
              </a:buClr>
              <a:buSzPts val="2300"/>
              <a:buFont typeface="Comfortaa"/>
              <a:buChar char="○"/>
            </a:pPr>
            <a:r>
              <a:rPr lang="en" sz="2300">
                <a:solidFill>
                  <a:srgbClr val="000000"/>
                </a:solidFill>
                <a:latin typeface="Comfortaa"/>
                <a:ea typeface="Comfortaa"/>
                <a:cs typeface="Comfortaa"/>
                <a:sym typeface="Comfortaa"/>
              </a:rPr>
              <a:t>Needs assessments</a:t>
            </a:r>
            <a:endParaRPr sz="2300">
              <a:solidFill>
                <a:srgbClr val="000000"/>
              </a:solidFill>
              <a:latin typeface="Comfortaa"/>
              <a:ea typeface="Comfortaa"/>
              <a:cs typeface="Comfortaa"/>
              <a:sym typeface="Comfortaa"/>
            </a:endParaRPr>
          </a:p>
          <a:p>
            <a:pPr marL="457200" lvl="0" indent="-374650" rtl="0">
              <a:spcBef>
                <a:spcPts val="0"/>
              </a:spcBef>
              <a:spcAft>
                <a:spcPts val="0"/>
              </a:spcAft>
              <a:buClr>
                <a:srgbClr val="000000"/>
              </a:buClr>
              <a:buSzPts val="2300"/>
              <a:buFont typeface="Comfortaa"/>
              <a:buChar char="●"/>
            </a:pPr>
            <a:r>
              <a:rPr lang="en" sz="2300">
                <a:solidFill>
                  <a:srgbClr val="000000"/>
                </a:solidFill>
                <a:latin typeface="Comfortaa"/>
                <a:ea typeface="Comfortaa"/>
                <a:cs typeface="Comfortaa"/>
                <a:sym typeface="Comfortaa"/>
              </a:rPr>
              <a:t>Intersectional lenses</a:t>
            </a:r>
            <a:endParaRPr sz="2300">
              <a:solidFill>
                <a:srgbClr val="000000"/>
              </a:solidFill>
              <a:latin typeface="Comfortaa"/>
              <a:ea typeface="Comfortaa"/>
              <a:cs typeface="Comfortaa"/>
              <a:sym typeface="Comfortaa"/>
            </a:endParaRPr>
          </a:p>
          <a:p>
            <a:pPr marL="914400" lvl="1" indent="-374650" rtl="0">
              <a:spcBef>
                <a:spcPts val="0"/>
              </a:spcBef>
              <a:spcAft>
                <a:spcPts val="0"/>
              </a:spcAft>
              <a:buClr>
                <a:srgbClr val="000000"/>
              </a:buClr>
              <a:buSzPts val="2300"/>
              <a:buFont typeface="Comfortaa"/>
              <a:buChar char="○"/>
            </a:pPr>
            <a:r>
              <a:rPr lang="en" sz="2300">
                <a:solidFill>
                  <a:srgbClr val="000000"/>
                </a:solidFill>
                <a:latin typeface="Comfortaa"/>
                <a:ea typeface="Comfortaa"/>
                <a:cs typeface="Comfortaa"/>
                <a:sym typeface="Comfortaa"/>
              </a:rPr>
              <a:t>Constant, consistent reflection on our own biases</a:t>
            </a:r>
            <a:endParaRPr sz="2300">
              <a:solidFill>
                <a:srgbClr val="000000"/>
              </a:solidFill>
              <a:latin typeface="Comfortaa"/>
              <a:ea typeface="Comfortaa"/>
              <a:cs typeface="Comfortaa"/>
              <a:sym typeface="Comfortaa"/>
            </a:endParaRPr>
          </a:p>
          <a:p>
            <a:pPr marL="457200" lvl="0" indent="-374650" rtl="0">
              <a:spcBef>
                <a:spcPts val="0"/>
              </a:spcBef>
              <a:spcAft>
                <a:spcPts val="0"/>
              </a:spcAft>
              <a:buClr>
                <a:srgbClr val="000000"/>
              </a:buClr>
              <a:buSzPts val="2300"/>
              <a:buFont typeface="Comfortaa"/>
              <a:buChar char="●"/>
            </a:pPr>
            <a:r>
              <a:rPr lang="en" sz="2300">
                <a:solidFill>
                  <a:srgbClr val="000000"/>
                </a:solidFill>
                <a:latin typeface="Comfortaa"/>
                <a:ea typeface="Comfortaa"/>
                <a:cs typeface="Comfortaa"/>
                <a:sym typeface="Comfortaa"/>
              </a:rPr>
              <a:t>Who are you leaving out?</a:t>
            </a:r>
            <a:endParaRPr sz="2300">
              <a:solidFill>
                <a:srgbClr val="000000"/>
              </a:solidFill>
              <a:latin typeface="Comfortaa"/>
              <a:ea typeface="Comfortaa"/>
              <a:cs typeface="Comfortaa"/>
              <a:sym typeface="Comfortaa"/>
            </a:endParaRPr>
          </a:p>
          <a:p>
            <a:pPr marL="914400" lvl="1" indent="-374650" rtl="0">
              <a:spcBef>
                <a:spcPts val="0"/>
              </a:spcBef>
              <a:spcAft>
                <a:spcPts val="0"/>
              </a:spcAft>
              <a:buClr>
                <a:srgbClr val="000000"/>
              </a:buClr>
              <a:buSzPts val="2300"/>
              <a:buFont typeface="Comfortaa"/>
              <a:buChar char="○"/>
            </a:pPr>
            <a:r>
              <a:rPr lang="en" sz="2300">
                <a:solidFill>
                  <a:srgbClr val="000000"/>
                </a:solidFill>
                <a:latin typeface="Comfortaa"/>
                <a:ea typeface="Comfortaa"/>
                <a:cs typeface="Comfortaa"/>
                <a:sym typeface="Comfortaa"/>
              </a:rPr>
              <a:t>Why are you leaving them out?</a:t>
            </a:r>
            <a:endParaRPr sz="2300">
              <a:solidFill>
                <a:srgbClr val="000000"/>
              </a:solidFill>
              <a:latin typeface="Comfortaa"/>
              <a:ea typeface="Comfortaa"/>
              <a:cs typeface="Comfortaa"/>
              <a:sym typeface="Comfortaa"/>
            </a:endParaRPr>
          </a:p>
          <a:p>
            <a:pPr marL="0" lvl="0" indent="0">
              <a:spcBef>
                <a:spcPts val="1600"/>
              </a:spcBef>
              <a:spcAft>
                <a:spcPts val="1600"/>
              </a:spcAft>
              <a:buNone/>
            </a:pPr>
            <a:endParaRPr sz="2000">
              <a:solidFill>
                <a:srgbClr val="000000"/>
              </a:solidFill>
              <a:latin typeface="Comfortaa"/>
              <a:ea typeface="Comfortaa"/>
              <a:cs typeface="Comfortaa"/>
              <a:sym typeface="Comfortaa"/>
            </a:endParaRPr>
          </a:p>
        </p:txBody>
      </p:sp>
      <p:pic>
        <p:nvPicPr>
          <p:cNvPr id="3" name="Picture 2">
            <a:extLst>
              <a:ext uri="{FF2B5EF4-FFF2-40B4-BE49-F238E27FC236}">
                <a16:creationId xmlns:a16="http://schemas.microsoft.com/office/drawing/2014/main" id="{009E510B-67D7-0246-9580-159C78B3D764}"/>
              </a:ext>
            </a:extLst>
          </p:cNvPr>
          <p:cNvPicPr>
            <a:picLocks noChangeAspect="1"/>
          </p:cNvPicPr>
          <p:nvPr/>
        </p:nvPicPr>
        <p:blipFill>
          <a:blip r:embed="rId3"/>
          <a:stretch>
            <a:fillRect/>
          </a:stretch>
        </p:blipFill>
        <p:spPr>
          <a:xfrm>
            <a:off x="5501408" y="1407450"/>
            <a:ext cx="3116120" cy="46997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latin typeface="Comfortaa"/>
                <a:ea typeface="Comfortaa"/>
                <a:cs typeface="Comfortaa"/>
                <a:sym typeface="Comfortaa"/>
              </a:rPr>
              <a:t>How Indigenous Women Rising works</a:t>
            </a:r>
            <a:endParaRPr>
              <a:latin typeface="Comfortaa"/>
              <a:ea typeface="Comfortaa"/>
              <a:cs typeface="Comfortaa"/>
              <a:sym typeface="Comfortaa"/>
            </a:endParaRPr>
          </a:p>
        </p:txBody>
      </p:sp>
      <p:pic>
        <p:nvPicPr>
          <p:cNvPr id="68" name="Shape 68"/>
          <p:cNvPicPr preferRelativeResize="0"/>
          <p:nvPr/>
        </p:nvPicPr>
        <p:blipFill>
          <a:blip r:embed="rId3">
            <a:alphaModFix/>
          </a:blip>
          <a:stretch>
            <a:fillRect/>
          </a:stretch>
        </p:blipFill>
        <p:spPr>
          <a:xfrm>
            <a:off x="630625" y="1577000"/>
            <a:ext cx="7882751" cy="5280999"/>
          </a:xfrm>
          <a:prstGeom prst="rect">
            <a:avLst/>
          </a:prstGeom>
          <a:noFill/>
          <a:ln>
            <a:noFill/>
          </a:ln>
        </p:spPr>
      </p:pic>
      <p:sp>
        <p:nvSpPr>
          <p:cNvPr id="69" name="Shape 69"/>
          <p:cNvSpPr txBox="1"/>
          <p:nvPr/>
        </p:nvSpPr>
        <p:spPr>
          <a:xfrm>
            <a:off x="630600" y="3703633"/>
            <a:ext cx="7882800" cy="2150100"/>
          </a:xfrm>
          <a:prstGeom prst="rect">
            <a:avLst/>
          </a:prstGeom>
          <a:noFill/>
          <a:ln>
            <a:noFill/>
          </a:ln>
        </p:spPr>
        <p:txBody>
          <a:bodyPr spcFirstLastPara="1" wrap="square" lIns="91425" tIns="91425" rIns="91425" bIns="91425" anchor="t" anchorCtr="0">
            <a:noAutofit/>
          </a:bodyPr>
          <a:lstStyle/>
          <a:p>
            <a:pPr marL="457200" lvl="0" indent="-381000" rtl="0">
              <a:spcBef>
                <a:spcPts val="0"/>
              </a:spcBef>
              <a:spcAft>
                <a:spcPts val="0"/>
              </a:spcAft>
              <a:buSzPts val="2400"/>
              <a:buFont typeface="Comfortaa"/>
              <a:buChar char="●"/>
            </a:pPr>
            <a:r>
              <a:rPr lang="en" sz="2400" dirty="0">
                <a:latin typeface="Comfortaa"/>
                <a:ea typeface="Comfortaa"/>
                <a:cs typeface="Comfortaa"/>
                <a:sym typeface="Comfortaa"/>
              </a:rPr>
              <a:t>Minimal hierarchy</a:t>
            </a:r>
            <a:endParaRPr sz="2400" dirty="0">
              <a:latin typeface="Comfortaa"/>
              <a:ea typeface="Comfortaa"/>
              <a:cs typeface="Comfortaa"/>
              <a:sym typeface="Comfortaa"/>
            </a:endParaRPr>
          </a:p>
          <a:p>
            <a:pPr marL="457200" lvl="0" indent="-381000" rtl="0">
              <a:spcBef>
                <a:spcPts val="0"/>
              </a:spcBef>
              <a:spcAft>
                <a:spcPts val="0"/>
              </a:spcAft>
              <a:buSzPts val="2400"/>
              <a:buFont typeface="Comfortaa"/>
              <a:buChar char="●"/>
            </a:pPr>
            <a:r>
              <a:rPr lang="en" sz="2400" dirty="0">
                <a:latin typeface="Comfortaa"/>
                <a:ea typeface="Comfortaa"/>
                <a:cs typeface="Comfortaa"/>
                <a:sym typeface="Comfortaa"/>
              </a:rPr>
              <a:t>Capacity building</a:t>
            </a:r>
            <a:endParaRPr sz="2400" dirty="0">
              <a:latin typeface="Comfortaa"/>
              <a:ea typeface="Comfortaa"/>
              <a:cs typeface="Comfortaa"/>
              <a:sym typeface="Comfortaa"/>
            </a:endParaRPr>
          </a:p>
          <a:p>
            <a:pPr marL="457200" lvl="0" indent="-381000" rtl="0">
              <a:spcBef>
                <a:spcPts val="0"/>
              </a:spcBef>
              <a:spcAft>
                <a:spcPts val="0"/>
              </a:spcAft>
              <a:buSzPts val="2400"/>
              <a:buFont typeface="Comfortaa"/>
              <a:buChar char="●"/>
            </a:pPr>
            <a:r>
              <a:rPr lang="en" sz="2400" dirty="0">
                <a:latin typeface="Comfortaa"/>
                <a:ea typeface="Comfortaa"/>
                <a:cs typeface="Comfortaa"/>
                <a:sym typeface="Comfortaa"/>
              </a:rPr>
              <a:t>“Walking The Walk” &amp; accountability</a:t>
            </a:r>
            <a:endParaRPr sz="2400" dirty="0">
              <a:latin typeface="Comfortaa"/>
              <a:ea typeface="Comfortaa"/>
              <a:cs typeface="Comfortaa"/>
              <a:sym typeface="Comfortaa"/>
            </a:endParaRPr>
          </a:p>
          <a:p>
            <a:pPr marL="457200" lvl="0" indent="-381000" rtl="0">
              <a:spcBef>
                <a:spcPts val="0"/>
              </a:spcBef>
              <a:spcAft>
                <a:spcPts val="0"/>
              </a:spcAft>
              <a:buSzPts val="2400"/>
              <a:buFont typeface="Comfortaa"/>
              <a:buChar char="●"/>
            </a:pPr>
            <a:r>
              <a:rPr lang="en" sz="2400" dirty="0">
                <a:latin typeface="Comfortaa"/>
                <a:ea typeface="Comfortaa"/>
                <a:cs typeface="Comfortaa"/>
                <a:sym typeface="Comfortaa"/>
              </a:rPr>
              <a:t>Self care &amp; support</a:t>
            </a:r>
            <a:endParaRPr sz="2400" dirty="0">
              <a:latin typeface="Comfortaa"/>
              <a:ea typeface="Comfortaa"/>
              <a:cs typeface="Comfortaa"/>
              <a:sym typeface="Comfortaa"/>
            </a:endParaRPr>
          </a:p>
          <a:p>
            <a:pPr marL="457200" lvl="0" indent="-381000" rtl="0">
              <a:spcBef>
                <a:spcPts val="0"/>
              </a:spcBef>
              <a:spcAft>
                <a:spcPts val="0"/>
              </a:spcAft>
              <a:buSzPts val="2400"/>
              <a:buFont typeface="Comfortaa"/>
              <a:buChar char="●"/>
            </a:pPr>
            <a:r>
              <a:rPr lang="en" sz="2400" dirty="0">
                <a:latin typeface="Comfortaa"/>
                <a:ea typeface="Comfortaa"/>
                <a:cs typeface="Comfortaa"/>
                <a:sym typeface="Comfortaa"/>
              </a:rPr>
              <a:t>Common understandings</a:t>
            </a:r>
            <a:endParaRPr sz="2400" dirty="0">
              <a:latin typeface="Comfortaa"/>
              <a:ea typeface="Comfortaa"/>
              <a:cs typeface="Comfortaa"/>
              <a:sym typeface="Comfortaa"/>
            </a:endParaRPr>
          </a:p>
          <a:p>
            <a:pPr marL="457200" lvl="0" indent="-381000">
              <a:spcBef>
                <a:spcPts val="0"/>
              </a:spcBef>
              <a:spcAft>
                <a:spcPts val="0"/>
              </a:spcAft>
              <a:buSzPts val="2400"/>
              <a:buFont typeface="Comfortaa"/>
              <a:buChar char="●"/>
            </a:pPr>
            <a:r>
              <a:rPr lang="en" sz="2400" dirty="0">
                <a:latin typeface="Comfortaa"/>
                <a:ea typeface="Comfortaa"/>
                <a:cs typeface="Comfortaa"/>
                <a:sym typeface="Comfortaa"/>
              </a:rPr>
              <a:t>Creative problem-solving</a:t>
            </a:r>
            <a:endParaRPr sz="2400" dirty="0">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Comfortaa"/>
                <a:ea typeface="Comfortaa"/>
                <a:cs typeface="Comfortaa"/>
                <a:sym typeface="Comfortaa"/>
              </a:rPr>
              <a:t>How do we know how our work… works?</a:t>
            </a:r>
            <a:endParaRPr>
              <a:latin typeface="Comfortaa"/>
              <a:ea typeface="Comfortaa"/>
              <a:cs typeface="Comfortaa"/>
              <a:sym typeface="Comfortaa"/>
            </a:endParaRPr>
          </a:p>
        </p:txBody>
      </p:sp>
      <p:sp>
        <p:nvSpPr>
          <p:cNvPr id="75" name="Shape 75"/>
          <p:cNvSpPr txBox="1">
            <a:spLocks noGrp="1"/>
          </p:cNvSpPr>
          <p:nvPr>
            <p:ph type="body" idx="1"/>
          </p:nvPr>
        </p:nvSpPr>
        <p:spPr>
          <a:xfrm>
            <a:off x="232150" y="1356883"/>
            <a:ext cx="8520600" cy="4555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Font typeface="Comfortaa"/>
              <a:buChar char="●"/>
            </a:pPr>
            <a:r>
              <a:rPr lang="en">
                <a:latin typeface="Comfortaa"/>
                <a:ea typeface="Comfortaa"/>
                <a:cs typeface="Comfortaa"/>
                <a:sym typeface="Comfortaa"/>
              </a:rPr>
              <a:t>More engagement in our tribal communities</a:t>
            </a:r>
            <a:endParaRPr>
              <a:latin typeface="Comfortaa"/>
              <a:ea typeface="Comfortaa"/>
              <a:cs typeface="Comfortaa"/>
              <a:sym typeface="Comfortaa"/>
            </a:endParaRPr>
          </a:p>
          <a:p>
            <a:pPr marL="457200" lvl="0" indent="-342900" rtl="0">
              <a:spcBef>
                <a:spcPts val="0"/>
              </a:spcBef>
              <a:spcAft>
                <a:spcPts val="0"/>
              </a:spcAft>
              <a:buSzPts val="1800"/>
              <a:buFont typeface="Comfortaa"/>
              <a:buChar char="●"/>
            </a:pPr>
            <a:r>
              <a:rPr lang="en">
                <a:latin typeface="Comfortaa"/>
                <a:ea typeface="Comfortaa"/>
                <a:cs typeface="Comfortaa"/>
                <a:sym typeface="Comfortaa"/>
              </a:rPr>
              <a:t>Brand recognition</a:t>
            </a:r>
            <a:endParaRPr>
              <a:latin typeface="Comfortaa"/>
              <a:ea typeface="Comfortaa"/>
              <a:cs typeface="Comfortaa"/>
              <a:sym typeface="Comfortaa"/>
            </a:endParaRPr>
          </a:p>
          <a:p>
            <a:pPr marL="457200" lvl="0" indent="-342900" rtl="0">
              <a:spcBef>
                <a:spcPts val="0"/>
              </a:spcBef>
              <a:spcAft>
                <a:spcPts val="0"/>
              </a:spcAft>
              <a:buSzPts val="1800"/>
              <a:buFont typeface="Comfortaa"/>
              <a:buChar char="●"/>
            </a:pPr>
            <a:r>
              <a:rPr lang="en">
                <a:latin typeface="Comfortaa"/>
                <a:ea typeface="Comfortaa"/>
                <a:cs typeface="Comfortaa"/>
                <a:sym typeface="Comfortaa"/>
              </a:rPr>
              <a:t>Trusted source of information</a:t>
            </a:r>
            <a:endParaRPr>
              <a:latin typeface="Comfortaa"/>
              <a:ea typeface="Comfortaa"/>
              <a:cs typeface="Comfortaa"/>
              <a:sym typeface="Comfortaa"/>
            </a:endParaRPr>
          </a:p>
          <a:p>
            <a:pPr marL="457200" lvl="0" indent="-342900" rtl="0">
              <a:spcBef>
                <a:spcPts val="0"/>
              </a:spcBef>
              <a:spcAft>
                <a:spcPts val="0"/>
              </a:spcAft>
              <a:buSzPts val="1800"/>
              <a:buFont typeface="Comfortaa"/>
              <a:buChar char="●"/>
            </a:pPr>
            <a:r>
              <a:rPr lang="en">
                <a:latin typeface="Comfortaa"/>
                <a:ea typeface="Comfortaa"/>
                <a:cs typeface="Comfortaa"/>
                <a:sym typeface="Comfortaa"/>
              </a:rPr>
              <a:t>More open conversations</a:t>
            </a:r>
            <a:endParaRPr>
              <a:latin typeface="Comfortaa"/>
              <a:ea typeface="Comfortaa"/>
              <a:cs typeface="Comfortaa"/>
              <a:sym typeface="Comfortaa"/>
            </a:endParaRPr>
          </a:p>
          <a:p>
            <a:pPr marL="457200" lvl="0" indent="-342900" rtl="0">
              <a:spcBef>
                <a:spcPts val="0"/>
              </a:spcBef>
              <a:spcAft>
                <a:spcPts val="0"/>
              </a:spcAft>
              <a:buSzPts val="1800"/>
              <a:buFont typeface="Comfortaa"/>
              <a:buChar char="●"/>
            </a:pPr>
            <a:r>
              <a:rPr lang="en">
                <a:latin typeface="Comfortaa"/>
                <a:ea typeface="Comfortaa"/>
                <a:cs typeface="Comfortaa"/>
                <a:sym typeface="Comfortaa"/>
              </a:rPr>
              <a:t>Use of terminology</a:t>
            </a:r>
            <a:endParaRPr>
              <a:latin typeface="Comfortaa"/>
              <a:ea typeface="Comfortaa"/>
              <a:cs typeface="Comfortaa"/>
              <a:sym typeface="Comfortaa"/>
            </a:endParaRPr>
          </a:p>
          <a:p>
            <a:pPr marL="457200" lvl="0" indent="-342900">
              <a:spcBef>
                <a:spcPts val="0"/>
              </a:spcBef>
              <a:spcAft>
                <a:spcPts val="0"/>
              </a:spcAft>
              <a:buSzPts val="1800"/>
              <a:buFont typeface="Comfortaa"/>
              <a:buChar char="●"/>
            </a:pPr>
            <a:r>
              <a:rPr lang="en">
                <a:latin typeface="Comfortaa"/>
                <a:ea typeface="Comfortaa"/>
                <a:cs typeface="Comfortaa"/>
                <a:sym typeface="Comfortaa"/>
              </a:rPr>
              <a:t>Long-term, reciprocal relationship- organizing vs. mobilizing</a:t>
            </a:r>
            <a:endParaRPr>
              <a:latin typeface="Comfortaa"/>
              <a:ea typeface="Comfortaa"/>
              <a:cs typeface="Comfortaa"/>
              <a:sym typeface="Comfortaa"/>
            </a:endParaRPr>
          </a:p>
        </p:txBody>
      </p:sp>
      <p:pic>
        <p:nvPicPr>
          <p:cNvPr id="76" name="Shape 76"/>
          <p:cNvPicPr preferRelativeResize="0"/>
          <p:nvPr/>
        </p:nvPicPr>
        <p:blipFill>
          <a:blip r:embed="rId3">
            <a:alphaModFix/>
          </a:blip>
          <a:stretch>
            <a:fillRect/>
          </a:stretch>
        </p:blipFill>
        <p:spPr>
          <a:xfrm>
            <a:off x="311700" y="3436950"/>
            <a:ext cx="2330801" cy="3107714"/>
          </a:xfrm>
          <a:prstGeom prst="rect">
            <a:avLst/>
          </a:prstGeom>
          <a:noFill/>
          <a:ln>
            <a:noFill/>
          </a:ln>
        </p:spPr>
      </p:pic>
      <p:pic>
        <p:nvPicPr>
          <p:cNvPr id="77" name="Shape 77"/>
          <p:cNvPicPr preferRelativeResize="0"/>
          <p:nvPr/>
        </p:nvPicPr>
        <p:blipFill>
          <a:blip r:embed="rId4">
            <a:alphaModFix/>
          </a:blip>
          <a:stretch>
            <a:fillRect/>
          </a:stretch>
        </p:blipFill>
        <p:spPr>
          <a:xfrm>
            <a:off x="5823725" y="3344773"/>
            <a:ext cx="2673175" cy="3341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0" y="43400"/>
            <a:ext cx="9144000" cy="6858000"/>
          </a:xfrm>
          <a:prstGeom prst="rect">
            <a:avLst/>
          </a:prstGeom>
          <a:noFill/>
          <a:ln>
            <a:noFill/>
          </a:ln>
        </p:spPr>
      </p:pic>
      <p:sp>
        <p:nvSpPr>
          <p:cNvPr id="83" name="Shape 83"/>
          <p:cNvSpPr txBox="1"/>
          <p:nvPr/>
        </p:nvSpPr>
        <p:spPr>
          <a:xfrm>
            <a:off x="350375" y="1853975"/>
            <a:ext cx="8647200" cy="275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2800">
                <a:solidFill>
                  <a:schemeClr val="dk1"/>
                </a:solidFill>
                <a:latin typeface="Trocchi"/>
                <a:ea typeface="Trocchi"/>
                <a:cs typeface="Trocchi"/>
                <a:sym typeface="Trocchi"/>
              </a:rPr>
              <a:t>NAATPN, Inc. is a national</a:t>
            </a:r>
            <a:r>
              <a:rPr lang="en">
                <a:solidFill>
                  <a:schemeClr val="dk1"/>
                </a:solidFill>
              </a:rPr>
              <a:t> </a:t>
            </a:r>
            <a:r>
              <a:rPr lang="en" sz="2800">
                <a:solidFill>
                  <a:schemeClr val="dk1"/>
                </a:solidFill>
                <a:latin typeface="Trocchi"/>
                <a:ea typeface="Trocchi"/>
                <a:cs typeface="Trocchi"/>
                <a:sym typeface="Trocchi"/>
              </a:rPr>
              <a:t>network that facilitates</a:t>
            </a:r>
            <a:r>
              <a:rPr lang="en">
                <a:solidFill>
                  <a:schemeClr val="dk1"/>
                </a:solidFill>
              </a:rPr>
              <a:t> </a:t>
            </a:r>
            <a:r>
              <a:rPr lang="en" sz="2800">
                <a:solidFill>
                  <a:schemeClr val="dk1"/>
                </a:solidFill>
                <a:latin typeface="Trocchi"/>
                <a:ea typeface="Trocchi"/>
                <a:cs typeface="Trocchi"/>
                <a:sym typeface="Trocchi"/>
              </a:rPr>
              <a:t>health programs to benefit</a:t>
            </a:r>
            <a:r>
              <a:rPr lang="en">
                <a:solidFill>
                  <a:schemeClr val="dk1"/>
                </a:solidFill>
              </a:rPr>
              <a:t> </a:t>
            </a:r>
            <a:r>
              <a:rPr lang="en" sz="2800">
                <a:solidFill>
                  <a:schemeClr val="dk1"/>
                </a:solidFill>
                <a:latin typeface="Trocchi"/>
                <a:ea typeface="Trocchi"/>
                <a:cs typeface="Trocchi"/>
                <a:sym typeface="Trocchi"/>
              </a:rPr>
              <a:t>communities and people of</a:t>
            </a:r>
            <a:r>
              <a:rPr lang="en">
                <a:solidFill>
                  <a:schemeClr val="dk1"/>
                </a:solidFill>
              </a:rPr>
              <a:t> </a:t>
            </a:r>
            <a:r>
              <a:rPr lang="en" sz="2800">
                <a:solidFill>
                  <a:schemeClr val="dk1"/>
                </a:solidFill>
                <a:latin typeface="Trocchi"/>
                <a:ea typeface="Trocchi"/>
                <a:cs typeface="Trocchi"/>
                <a:sym typeface="Trocchi"/>
              </a:rPr>
              <a:t>African descent.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a:blip r:embed="rId3">
            <a:alphaModFix/>
          </a:blip>
          <a:stretch>
            <a:fillRect/>
          </a:stretch>
        </p:blipFill>
        <p:spPr>
          <a:xfrm>
            <a:off x="0" y="0"/>
            <a:ext cx="9144000" cy="6858000"/>
          </a:xfrm>
          <a:prstGeom prst="rect">
            <a:avLst/>
          </a:prstGeom>
          <a:noFill/>
          <a:ln>
            <a:noFill/>
          </a:ln>
        </p:spPr>
      </p:pic>
      <p:sp>
        <p:nvSpPr>
          <p:cNvPr id="89" name="Shape 89"/>
          <p:cNvSpPr txBox="1"/>
          <p:nvPr/>
        </p:nvSpPr>
        <p:spPr>
          <a:xfrm>
            <a:off x="311700" y="0"/>
            <a:ext cx="6491400" cy="2018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600" b="1">
                <a:solidFill>
                  <a:srgbClr val="E69138"/>
                </a:solidFill>
              </a:rPr>
              <a:t>WHY TACKLE MENTHOL...</a:t>
            </a:r>
            <a:endParaRPr sz="3600" b="1">
              <a:solidFill>
                <a:srgbClr val="E69138"/>
              </a:solidFill>
            </a:endParaRPr>
          </a:p>
        </p:txBody>
      </p:sp>
      <p:sp>
        <p:nvSpPr>
          <p:cNvPr id="90" name="Shape 9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Menthol reduces the harshness of cigarette smoke</a:t>
            </a:r>
            <a:endParaRPr sz="2400">
              <a:solidFill>
                <a:schemeClr val="dk1"/>
              </a:solidFill>
              <a:latin typeface="Calibri"/>
              <a:ea typeface="Calibri"/>
              <a:cs typeface="Calibri"/>
              <a:sym typeface="Calibri"/>
            </a:endParaRPr>
          </a:p>
          <a:p>
            <a:pPr marL="457200" lvl="0" indent="-381000"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Research shows that menthol cigarettes may be more addictive than non-menthol cigarettes</a:t>
            </a:r>
            <a:endParaRPr sz="2400">
              <a:solidFill>
                <a:schemeClr val="dk1"/>
              </a:solidFill>
              <a:latin typeface="Calibri"/>
              <a:ea typeface="Calibri"/>
              <a:cs typeface="Calibri"/>
              <a:sym typeface="Calibri"/>
            </a:endParaRPr>
          </a:p>
          <a:p>
            <a:pPr marL="457200" lvl="0" indent="-381000"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Menthol cigarettes are disproportionately smoked by certain groups, such as adolescents, African Americans, adult females, and families with lower income</a:t>
            </a:r>
            <a:endParaRPr sz="2400">
              <a:solidFill>
                <a:schemeClr val="dk1"/>
              </a:solidFill>
              <a:latin typeface="Calibri"/>
              <a:ea typeface="Calibri"/>
              <a:cs typeface="Calibri"/>
              <a:sym typeface="Calibri"/>
            </a:endParaRPr>
          </a:p>
          <a:p>
            <a:pPr marL="0" lvl="0" indent="0"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0" y="203200"/>
            <a:ext cx="9144000" cy="6704715"/>
          </a:xfrm>
          <a:prstGeom prst="rect">
            <a:avLst/>
          </a:prstGeom>
          <a:noFill/>
          <a:ln>
            <a:noFill/>
          </a:ln>
        </p:spPr>
      </p:pic>
      <p:sp>
        <p:nvSpPr>
          <p:cNvPr id="96" name="Shape 96"/>
          <p:cNvSpPr txBox="1">
            <a:spLocks noGrp="1"/>
          </p:cNvSpPr>
          <p:nvPr>
            <p:ph type="title"/>
          </p:nvPr>
        </p:nvSpPr>
        <p:spPr>
          <a:xfrm>
            <a:off x="311700" y="386108"/>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WHY TACKLE MENTHOL...</a:t>
            </a:r>
            <a:endParaRPr sz="3600" b="1">
              <a:solidFill>
                <a:srgbClr val="E69138"/>
              </a:solidFill>
            </a:endParaRPr>
          </a:p>
        </p:txBody>
      </p:sp>
      <p:sp>
        <p:nvSpPr>
          <p:cNvPr id="97" name="Shape 97"/>
          <p:cNvSpPr txBox="1">
            <a:spLocks noGrp="1"/>
          </p:cNvSpPr>
          <p:nvPr>
            <p:ph type="body" idx="1"/>
          </p:nvPr>
        </p:nvSpPr>
        <p:spPr>
          <a:xfrm>
            <a:off x="311700" y="1737376"/>
            <a:ext cx="8520600" cy="389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solidFill>
                  <a:schemeClr val="dk1"/>
                </a:solidFill>
              </a:rPr>
              <a:t>•</a:t>
            </a:r>
            <a:r>
              <a:rPr lang="en" sz="2400">
                <a:solidFill>
                  <a:schemeClr val="dk1"/>
                </a:solidFill>
                <a:latin typeface="Calibri"/>
                <a:ea typeface="Calibri"/>
                <a:cs typeface="Calibri"/>
                <a:sym typeface="Calibri"/>
              </a:rPr>
              <a:t>Overall more than 88 % of African American smokers smoke menthol cigarettes.</a:t>
            </a:r>
            <a:endParaRPr sz="2400">
              <a:solidFill>
                <a:schemeClr val="dk1"/>
              </a:solidFill>
              <a:latin typeface="Calibri"/>
              <a:ea typeface="Calibri"/>
              <a:cs typeface="Calibri"/>
              <a:sym typeface="Calibri"/>
            </a:endParaRPr>
          </a:p>
          <a:p>
            <a:pPr marL="0" lvl="0" indent="0" rtl="0">
              <a:spcBef>
                <a:spcPts val="0"/>
              </a:spcBef>
              <a:spcAft>
                <a:spcPts val="0"/>
              </a:spcAft>
              <a:buNone/>
            </a:pPr>
            <a:r>
              <a:rPr lang="en" sz="2400">
                <a:solidFill>
                  <a:schemeClr val="dk1"/>
                </a:solidFill>
              </a:rPr>
              <a:t>•</a:t>
            </a:r>
            <a:r>
              <a:rPr lang="en" sz="2400">
                <a:solidFill>
                  <a:schemeClr val="dk1"/>
                </a:solidFill>
                <a:latin typeface="Calibri"/>
                <a:ea typeface="Calibri"/>
                <a:cs typeface="Calibri"/>
                <a:sym typeface="Calibri"/>
              </a:rPr>
              <a:t>The prevalence use of menthol-flavored cigarettes among African American ages 12-17 is 72%.</a:t>
            </a:r>
            <a:endParaRPr sz="2400">
              <a:solidFill>
                <a:schemeClr val="dk1"/>
              </a:solidFill>
              <a:latin typeface="Calibri"/>
              <a:ea typeface="Calibri"/>
              <a:cs typeface="Calibri"/>
              <a:sym typeface="Calibri"/>
            </a:endParaRPr>
          </a:p>
          <a:p>
            <a:pPr marL="0" lvl="0" indent="0" rtl="0">
              <a:spcBef>
                <a:spcPts val="0"/>
              </a:spcBef>
              <a:spcAft>
                <a:spcPts val="0"/>
              </a:spcAft>
              <a:buNone/>
            </a:pPr>
            <a:r>
              <a:rPr lang="en" sz="2400">
                <a:solidFill>
                  <a:schemeClr val="dk1"/>
                </a:solidFill>
              </a:rPr>
              <a:t>•</a:t>
            </a:r>
            <a:r>
              <a:rPr lang="en" sz="2400">
                <a:solidFill>
                  <a:schemeClr val="dk1"/>
                </a:solidFill>
                <a:latin typeface="Calibri"/>
                <a:ea typeface="Calibri"/>
                <a:cs typeface="Calibri"/>
                <a:sym typeface="Calibri"/>
              </a:rPr>
              <a:t>The trend continues into young adulthood, with 85% of African American smokers using a mentholated brand compared to 28.8% of Whites.</a:t>
            </a:r>
            <a:endParaRPr sz="2400">
              <a:solidFill>
                <a:schemeClr val="dk1"/>
              </a:solidFill>
              <a:latin typeface="Calibri"/>
              <a:ea typeface="Calibri"/>
              <a:cs typeface="Calibri"/>
              <a:sym typeface="Calibri"/>
            </a:endParaRPr>
          </a:p>
          <a:p>
            <a:pPr marL="0" lvl="0" indent="0"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0" y="0"/>
            <a:ext cx="9144000" cy="6858000"/>
          </a:xfrm>
          <a:prstGeom prst="rect">
            <a:avLst/>
          </a:prstGeom>
          <a:noFill/>
          <a:ln>
            <a:noFill/>
          </a:ln>
        </p:spPr>
      </p:pic>
      <p:sp>
        <p:nvSpPr>
          <p:cNvPr id="103" name="Shape 10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E69138"/>
                </a:solidFill>
              </a:rPr>
              <a:t>WHY TACKLE MENTHOL</a:t>
            </a:r>
            <a:r>
              <a:rPr lang="en"/>
              <a:t> </a:t>
            </a:r>
            <a:endParaRPr/>
          </a:p>
        </p:txBody>
      </p:sp>
      <p:sp>
        <p:nvSpPr>
          <p:cNvPr id="104" name="Shape 104"/>
          <p:cNvSpPr txBox="1">
            <a:spLocks noGrp="1"/>
          </p:cNvSpPr>
          <p:nvPr>
            <p:ph type="body" idx="1"/>
          </p:nvPr>
        </p:nvSpPr>
        <p:spPr>
          <a:xfrm>
            <a:off x="311700" y="1746752"/>
            <a:ext cx="8520600" cy="336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a:solidFill>
                  <a:schemeClr val="dk1"/>
                </a:solidFill>
              </a:rPr>
              <a:t>•</a:t>
            </a:r>
            <a:r>
              <a:rPr lang="en" sz="2800">
                <a:solidFill>
                  <a:schemeClr val="dk1"/>
                </a:solidFill>
                <a:latin typeface="Calibri"/>
                <a:ea typeface="Calibri"/>
                <a:cs typeface="Calibri"/>
                <a:sym typeface="Calibri"/>
              </a:rPr>
              <a:t>Research shows that smokers who use mentholated tobacco products, have a harder time quitting.</a:t>
            </a:r>
            <a:endParaRPr sz="1000">
              <a:solidFill>
                <a:schemeClr val="dk1"/>
              </a:solidFill>
            </a:endParaRPr>
          </a:p>
          <a:p>
            <a:pPr marL="0" lvl="0" indent="0" rtl="0">
              <a:spcBef>
                <a:spcPts val="0"/>
              </a:spcBef>
              <a:spcAft>
                <a:spcPts val="0"/>
              </a:spcAft>
              <a:buNone/>
            </a:pPr>
            <a:r>
              <a:rPr lang="en" sz="2800">
                <a:solidFill>
                  <a:schemeClr val="dk1"/>
                </a:solidFill>
              </a:rPr>
              <a:t>•</a:t>
            </a:r>
            <a:r>
              <a:rPr lang="en" sz="2800">
                <a:solidFill>
                  <a:schemeClr val="dk1"/>
                </a:solidFill>
                <a:latin typeface="Calibri"/>
                <a:ea typeface="Calibri"/>
                <a:cs typeface="Calibri"/>
                <a:sym typeface="Calibri"/>
              </a:rPr>
              <a:t>Young people are more likely to remain with their “starter” type cigarette over time.</a:t>
            </a:r>
            <a:endParaRPr sz="1000">
              <a:solidFill>
                <a:schemeClr val="dk1"/>
              </a:solidFill>
            </a:endParaRPr>
          </a:p>
          <a:p>
            <a:pPr marL="0" lvl="0" indent="0" rtl="0">
              <a:spcBef>
                <a:spcPts val="0"/>
              </a:spcBef>
              <a:spcAft>
                <a:spcPts val="0"/>
              </a:spcAft>
              <a:buNone/>
            </a:pPr>
            <a:r>
              <a:rPr lang="en" sz="2800">
                <a:solidFill>
                  <a:schemeClr val="dk1"/>
                </a:solidFill>
              </a:rPr>
              <a:t>•</a:t>
            </a:r>
            <a:r>
              <a:rPr lang="en" sz="2800">
                <a:solidFill>
                  <a:schemeClr val="dk1"/>
                </a:solidFill>
                <a:latin typeface="Calibri"/>
                <a:ea typeface="Calibri"/>
                <a:cs typeface="Calibri"/>
                <a:sym typeface="Calibri"/>
              </a:rPr>
              <a:t>Lack of knowledge among consumers.</a:t>
            </a:r>
            <a:endParaRPr sz="2800">
              <a:solidFill>
                <a:schemeClr val="dk1"/>
              </a:solidFill>
              <a:latin typeface="Calibri"/>
              <a:ea typeface="Calibri"/>
              <a:cs typeface="Calibri"/>
              <a:sym typeface="Calibri"/>
            </a:endParaRPr>
          </a:p>
          <a:p>
            <a:pPr marL="0" lvl="0" indent="0" rtl="0">
              <a:spcBef>
                <a:spcPts val="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944</Words>
  <Application>Microsoft Office PowerPoint</Application>
  <PresentationFormat>On-screen Show (4:3)</PresentationFormat>
  <Paragraphs>123</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Trocchi</vt:lpstr>
      <vt:lpstr>Arial</vt:lpstr>
      <vt:lpstr>Comfortaa</vt:lpstr>
      <vt:lpstr>Calibri</vt:lpstr>
      <vt:lpstr>Simple Light</vt:lpstr>
      <vt:lpstr>PowerPoint Presentation</vt:lpstr>
      <vt:lpstr>Empowering and Mobilizing Community Members to Make a Difference through Policy Change</vt:lpstr>
      <vt:lpstr>What is community organizing  and why is it important?</vt:lpstr>
      <vt:lpstr>How Indigenous Women Rising works</vt:lpstr>
      <vt:lpstr>How do we know how our work… works?</vt:lpstr>
      <vt:lpstr>PowerPoint Presentation</vt:lpstr>
      <vt:lpstr>PowerPoint Presentation</vt:lpstr>
      <vt:lpstr>WHY TACKLE MENTHOL...</vt:lpstr>
      <vt:lpstr>WHY TACKLE MENTHOL </vt:lpstr>
      <vt:lpstr>WHY TACKLE MENTHOL </vt:lpstr>
      <vt:lpstr>WHY FAVOR MENTHOL RESTRICTIONS...</vt:lpstr>
      <vt:lpstr>CHICAGO...A LEADER IN  THE MENTHOL FIGHT</vt:lpstr>
      <vt:lpstr>THE BUFFER ZONE </vt:lpstr>
      <vt:lpstr>THE BUFFER ZONE</vt:lpstr>
      <vt:lpstr>How Chicago Pulled It Off (And How Other Communities Can Too!) </vt:lpstr>
      <vt:lpstr>COMMUNITY INPUT</vt:lpstr>
      <vt:lpstr>RELATIONSHIP BUILDING </vt:lpstr>
      <vt:lpstr>THESE ISSUES STAND IN  FRONT OF TOBACCO</vt:lpstr>
      <vt:lpstr>HOW TO COMBAT...</vt:lpstr>
      <vt:lpstr>CHICAGO STATE UNIVERSITY </vt:lpstr>
      <vt:lpstr>LEGISLATIVE CHAMPIONS </vt:lpstr>
      <vt:lpstr>MEDIA CAMPAIGN </vt:lpstr>
      <vt:lpstr>BURNED BY MENTHOL           CIGARETTES CAMPAIGN</vt:lpstr>
      <vt:lpstr>   STRONG PARTNERS IN THE FIGHT </vt:lpstr>
      <vt:lpstr>PowerPoint Presentation</vt:lpstr>
      <vt:lpstr>ENGAGING YOUNG PEOPLE </vt:lpstr>
      <vt:lpstr>HOW TO ENGAGE YOUTH </vt:lpstr>
      <vt:lpstr>OTHER COMMUNITIES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and Mobilizing Community Members to Make a Difference through Policy Change</dc:title>
  <cp:lastModifiedBy>Suzanne Lawson Lawson</cp:lastModifiedBy>
  <cp:revision>1</cp:revision>
  <dcterms:modified xsi:type="dcterms:W3CDTF">2018-05-13T17:51:40Z</dcterms:modified>
</cp:coreProperties>
</file>