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5"/>
    <p:sldMasterId id="2147483739" r:id="rId6"/>
    <p:sldMasterId id="2147483752" r:id="rId7"/>
    <p:sldMasterId id="2147483762" r:id="rId8"/>
    <p:sldMasterId id="2147483787" r:id="rId9"/>
    <p:sldMasterId id="2147483802" r:id="rId10"/>
    <p:sldMasterId id="2147483819" r:id="rId11"/>
  </p:sldMasterIdLst>
  <p:notesMasterIdLst>
    <p:notesMasterId r:id="rId68"/>
  </p:notesMasterIdLst>
  <p:handoutMasterIdLst>
    <p:handoutMasterId r:id="rId69"/>
  </p:handoutMasterIdLst>
  <p:sldIdLst>
    <p:sldId id="979" r:id="rId12"/>
    <p:sldId id="256" r:id="rId13"/>
    <p:sldId id="790" r:id="rId14"/>
    <p:sldId id="923" r:id="rId15"/>
    <p:sldId id="818" r:id="rId16"/>
    <p:sldId id="960" r:id="rId17"/>
    <p:sldId id="816" r:id="rId18"/>
    <p:sldId id="954" r:id="rId19"/>
    <p:sldId id="957" r:id="rId20"/>
    <p:sldId id="820" r:id="rId21"/>
    <p:sldId id="819" r:id="rId22"/>
    <p:sldId id="821" r:id="rId23"/>
    <p:sldId id="823" r:id="rId24"/>
    <p:sldId id="824" r:id="rId25"/>
    <p:sldId id="968" r:id="rId26"/>
    <p:sldId id="831" r:id="rId27"/>
    <p:sldId id="916" r:id="rId28"/>
    <p:sldId id="828" r:id="rId29"/>
    <p:sldId id="826" r:id="rId30"/>
    <p:sldId id="955" r:id="rId31"/>
    <p:sldId id="827" r:id="rId32"/>
    <p:sldId id="971" r:id="rId33"/>
    <p:sldId id="974" r:id="rId34"/>
    <p:sldId id="977" r:id="rId35"/>
    <p:sldId id="969" r:id="rId36"/>
    <p:sldId id="924" r:id="rId37"/>
    <p:sldId id="917" r:id="rId38"/>
    <p:sldId id="962" r:id="rId39"/>
    <p:sldId id="918" r:id="rId40"/>
    <p:sldId id="964" r:id="rId41"/>
    <p:sldId id="928" r:id="rId42"/>
    <p:sldId id="949" r:id="rId43"/>
    <p:sldId id="940" r:id="rId44"/>
    <p:sldId id="953" r:id="rId45"/>
    <p:sldId id="925" r:id="rId46"/>
    <p:sldId id="963" r:id="rId47"/>
    <p:sldId id="966" r:id="rId48"/>
    <p:sldId id="930" r:id="rId49"/>
    <p:sldId id="931" r:id="rId50"/>
    <p:sldId id="912" r:id="rId51"/>
    <p:sldId id="967" r:id="rId52"/>
    <p:sldId id="911" r:id="rId53"/>
    <p:sldId id="913" r:id="rId54"/>
    <p:sldId id="937" r:id="rId55"/>
    <p:sldId id="961" r:id="rId56"/>
    <p:sldId id="926" r:id="rId57"/>
    <p:sldId id="868" r:id="rId58"/>
    <p:sldId id="723" r:id="rId59"/>
    <p:sldId id="947" r:id="rId60"/>
    <p:sldId id="692" r:id="rId61"/>
    <p:sldId id="719" r:id="rId62"/>
    <p:sldId id="948" r:id="rId63"/>
    <p:sldId id="860" r:id="rId64"/>
    <p:sldId id="978" r:id="rId65"/>
    <p:sldId id="959" r:id="rId66"/>
    <p:sldId id="327" r:id="rId6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C7AD4A-C63B-4D0A-A63E-B1CDD38019B9}" v="14" dt="2018-05-13T17:49:05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98" autoAdjust="0"/>
    <p:restoredTop sz="67857" autoAdjust="0"/>
  </p:normalViewPr>
  <p:slideViewPr>
    <p:cSldViewPr snapToGrid="0">
      <p:cViewPr varScale="1">
        <p:scale>
          <a:sx n="59" d="100"/>
          <a:sy n="59" d="100"/>
        </p:scale>
        <p:origin x="1123" y="82"/>
      </p:cViewPr>
      <p:guideLst/>
    </p:cSldViewPr>
  </p:slideViewPr>
  <p:outlineViewPr>
    <p:cViewPr>
      <p:scale>
        <a:sx n="33" d="100"/>
        <a:sy n="33" d="100"/>
      </p:scale>
      <p:origin x="0" y="-142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29088"/>
    </p:cViewPr>
  </p:sorterViewPr>
  <p:notesViewPr>
    <p:cSldViewPr snapToGrid="0">
      <p:cViewPr varScale="1">
        <p:scale>
          <a:sx n="42" d="100"/>
          <a:sy n="42" d="100"/>
        </p:scale>
        <p:origin x="139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Lawson Lawson" userId="f54a2d28b69307b2" providerId="LiveId" clId="{D3C7AD4A-C63B-4D0A-A63E-B1CDD38019B9}"/>
    <pc:docChg chg="addSld modSld sldOrd">
      <pc:chgData name="Suzanne Lawson Lawson" userId="f54a2d28b69307b2" providerId="LiveId" clId="{D3C7AD4A-C63B-4D0A-A63E-B1CDD38019B9}" dt="2018-05-13T17:49:05.451" v="13" actId="732"/>
      <pc:docMkLst>
        <pc:docMk/>
      </pc:docMkLst>
      <pc:sldChg chg="addSp delSp ord">
        <pc:chgData name="Suzanne Lawson Lawson" userId="f54a2d28b69307b2" providerId="LiveId" clId="{D3C7AD4A-C63B-4D0A-A63E-B1CDD38019B9}" dt="2018-05-13T17:47:53.794" v="3"/>
        <pc:sldMkLst>
          <pc:docMk/>
          <pc:sldMk cId="3995692955" sldId="256"/>
        </pc:sldMkLst>
        <pc:picChg chg="add del">
          <ac:chgData name="Suzanne Lawson Lawson" userId="f54a2d28b69307b2" providerId="LiveId" clId="{D3C7AD4A-C63B-4D0A-A63E-B1CDD38019B9}" dt="2018-05-13T17:47:53.794" v="3"/>
          <ac:picMkLst>
            <pc:docMk/>
            <pc:sldMk cId="3995692955" sldId="256"/>
            <ac:picMk id="12" creationId="{7BCB33CD-0637-4B4F-9EE8-0BEEE6C98406}"/>
          </ac:picMkLst>
        </pc:picChg>
      </pc:sldChg>
      <pc:sldChg chg="addSp modSp add">
        <pc:chgData name="Suzanne Lawson Lawson" userId="f54a2d28b69307b2" providerId="LiveId" clId="{D3C7AD4A-C63B-4D0A-A63E-B1CDD38019B9}" dt="2018-05-13T17:49:05.451" v="13" actId="732"/>
        <pc:sldMkLst>
          <pc:docMk/>
          <pc:sldMk cId="3283921461" sldId="979"/>
        </pc:sldMkLst>
        <pc:picChg chg="add mod modCrop">
          <ac:chgData name="Suzanne Lawson Lawson" userId="f54a2d28b69307b2" providerId="LiveId" clId="{D3C7AD4A-C63B-4D0A-A63E-B1CDD38019B9}" dt="2018-05-13T17:49:05.451" v="13" actId="732"/>
          <ac:picMkLst>
            <pc:docMk/>
            <pc:sldMk cId="3283921461" sldId="979"/>
            <ac:picMk id="4" creationId="{0EC25A34-EABA-4376-911E-A7C1E1DC3E0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0011098779134E-2"/>
          <c:y val="3.7623762376237622E-2"/>
          <c:w val="0.85793562708102111"/>
          <c:h val="0.80198019801980203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Cigarettes</c:v>
                </c:pt>
              </c:strCache>
            </c:strRef>
          </c:tx>
          <c:spPr>
            <a:solidFill>
              <a:srgbClr val="2A6FF9"/>
            </a:solidFill>
            <a:ln w="1266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0.15167386807862268"/>
                  <c:y val="-3.219045432852247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E3-40AD-94DD-EAE317A32D54}"/>
                </c:ext>
              </c:extLst>
            </c:dLbl>
            <c:spPr>
              <a:noFill/>
              <a:ln w="25335">
                <a:noFill/>
              </a:ln>
            </c:spPr>
            <c:txPr>
              <a:bodyPr/>
              <a:lstStyle/>
              <a:p>
                <a:pPr>
                  <a:defRPr sz="159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Sheet1!$A$2:$A$127</c:f>
              <c:numCache>
                <c:formatCode>General</c:formatCode>
                <c:ptCount val="126"/>
                <c:pt idx="0">
                  <c:v>1880</c:v>
                </c:pt>
                <c:pt idx="1">
                  <c:v>1881</c:v>
                </c:pt>
                <c:pt idx="2">
                  <c:v>1882</c:v>
                </c:pt>
                <c:pt idx="3">
                  <c:v>1883</c:v>
                </c:pt>
                <c:pt idx="4">
                  <c:v>1884</c:v>
                </c:pt>
                <c:pt idx="5">
                  <c:v>1885</c:v>
                </c:pt>
                <c:pt idx="6">
                  <c:v>1886</c:v>
                </c:pt>
                <c:pt idx="7">
                  <c:v>1887</c:v>
                </c:pt>
                <c:pt idx="8">
                  <c:v>1888</c:v>
                </c:pt>
                <c:pt idx="9">
                  <c:v>1889</c:v>
                </c:pt>
                <c:pt idx="10">
                  <c:v>1890</c:v>
                </c:pt>
                <c:pt idx="11">
                  <c:v>1891</c:v>
                </c:pt>
                <c:pt idx="12">
                  <c:v>1892</c:v>
                </c:pt>
                <c:pt idx="13">
                  <c:v>1893</c:v>
                </c:pt>
                <c:pt idx="14">
                  <c:v>1894</c:v>
                </c:pt>
                <c:pt idx="15">
                  <c:v>1895</c:v>
                </c:pt>
                <c:pt idx="16">
                  <c:v>1896</c:v>
                </c:pt>
                <c:pt idx="17">
                  <c:v>1897</c:v>
                </c:pt>
                <c:pt idx="18">
                  <c:v>1898</c:v>
                </c:pt>
                <c:pt idx="19">
                  <c:v>1899</c:v>
                </c:pt>
                <c:pt idx="20">
                  <c:v>1900</c:v>
                </c:pt>
                <c:pt idx="21">
                  <c:v>1901</c:v>
                </c:pt>
                <c:pt idx="22">
                  <c:v>1902</c:v>
                </c:pt>
                <c:pt idx="23">
                  <c:v>1903</c:v>
                </c:pt>
                <c:pt idx="24">
                  <c:v>1904</c:v>
                </c:pt>
                <c:pt idx="25">
                  <c:v>1905</c:v>
                </c:pt>
                <c:pt idx="26">
                  <c:v>1906</c:v>
                </c:pt>
                <c:pt idx="27">
                  <c:v>1907</c:v>
                </c:pt>
                <c:pt idx="28">
                  <c:v>1908</c:v>
                </c:pt>
                <c:pt idx="29">
                  <c:v>1909</c:v>
                </c:pt>
                <c:pt idx="30">
                  <c:v>1910</c:v>
                </c:pt>
                <c:pt idx="31">
                  <c:v>1911</c:v>
                </c:pt>
                <c:pt idx="32">
                  <c:v>1912</c:v>
                </c:pt>
                <c:pt idx="33">
                  <c:v>1913</c:v>
                </c:pt>
                <c:pt idx="34">
                  <c:v>1914</c:v>
                </c:pt>
                <c:pt idx="35">
                  <c:v>1915</c:v>
                </c:pt>
                <c:pt idx="36">
                  <c:v>1916</c:v>
                </c:pt>
                <c:pt idx="37">
                  <c:v>1917</c:v>
                </c:pt>
                <c:pt idx="38">
                  <c:v>1918</c:v>
                </c:pt>
                <c:pt idx="39">
                  <c:v>1919</c:v>
                </c:pt>
                <c:pt idx="40">
                  <c:v>1920</c:v>
                </c:pt>
                <c:pt idx="41">
                  <c:v>1921</c:v>
                </c:pt>
                <c:pt idx="42">
                  <c:v>1922</c:v>
                </c:pt>
                <c:pt idx="43">
                  <c:v>1923</c:v>
                </c:pt>
                <c:pt idx="44">
                  <c:v>1924</c:v>
                </c:pt>
                <c:pt idx="45">
                  <c:v>1925</c:v>
                </c:pt>
                <c:pt idx="46">
                  <c:v>1926</c:v>
                </c:pt>
                <c:pt idx="47">
                  <c:v>1927</c:v>
                </c:pt>
                <c:pt idx="48">
                  <c:v>1928</c:v>
                </c:pt>
                <c:pt idx="49">
                  <c:v>1929</c:v>
                </c:pt>
                <c:pt idx="50">
                  <c:v>1930</c:v>
                </c:pt>
                <c:pt idx="51">
                  <c:v>1931</c:v>
                </c:pt>
                <c:pt idx="52">
                  <c:v>1932</c:v>
                </c:pt>
                <c:pt idx="53">
                  <c:v>1933</c:v>
                </c:pt>
                <c:pt idx="54">
                  <c:v>1934</c:v>
                </c:pt>
                <c:pt idx="55">
                  <c:v>1935</c:v>
                </c:pt>
                <c:pt idx="56">
                  <c:v>1936</c:v>
                </c:pt>
                <c:pt idx="57">
                  <c:v>1937</c:v>
                </c:pt>
                <c:pt idx="58">
                  <c:v>1938</c:v>
                </c:pt>
                <c:pt idx="59">
                  <c:v>1939</c:v>
                </c:pt>
                <c:pt idx="60">
                  <c:v>1940</c:v>
                </c:pt>
                <c:pt idx="61">
                  <c:v>1941</c:v>
                </c:pt>
                <c:pt idx="62">
                  <c:v>1942</c:v>
                </c:pt>
                <c:pt idx="63">
                  <c:v>1943</c:v>
                </c:pt>
                <c:pt idx="64">
                  <c:v>1944</c:v>
                </c:pt>
                <c:pt idx="65">
                  <c:v>1945</c:v>
                </c:pt>
                <c:pt idx="66">
                  <c:v>1946</c:v>
                </c:pt>
                <c:pt idx="67">
                  <c:v>1947</c:v>
                </c:pt>
                <c:pt idx="68">
                  <c:v>1948</c:v>
                </c:pt>
                <c:pt idx="69">
                  <c:v>1949</c:v>
                </c:pt>
                <c:pt idx="70">
                  <c:v>1950</c:v>
                </c:pt>
                <c:pt idx="71">
                  <c:v>1951</c:v>
                </c:pt>
                <c:pt idx="72">
                  <c:v>1952</c:v>
                </c:pt>
                <c:pt idx="73">
                  <c:v>1953</c:v>
                </c:pt>
                <c:pt idx="74">
                  <c:v>1954</c:v>
                </c:pt>
                <c:pt idx="75">
                  <c:v>1955</c:v>
                </c:pt>
                <c:pt idx="76">
                  <c:v>1956</c:v>
                </c:pt>
                <c:pt idx="77">
                  <c:v>1957</c:v>
                </c:pt>
                <c:pt idx="78">
                  <c:v>1958</c:v>
                </c:pt>
                <c:pt idx="79">
                  <c:v>1959</c:v>
                </c:pt>
                <c:pt idx="80">
                  <c:v>1960</c:v>
                </c:pt>
                <c:pt idx="81">
                  <c:v>1961</c:v>
                </c:pt>
                <c:pt idx="82">
                  <c:v>1962</c:v>
                </c:pt>
                <c:pt idx="83">
                  <c:v>1963</c:v>
                </c:pt>
                <c:pt idx="84">
                  <c:v>1964</c:v>
                </c:pt>
                <c:pt idx="85">
                  <c:v>1965</c:v>
                </c:pt>
                <c:pt idx="86">
                  <c:v>1966</c:v>
                </c:pt>
                <c:pt idx="87">
                  <c:v>1967</c:v>
                </c:pt>
                <c:pt idx="88">
                  <c:v>1968</c:v>
                </c:pt>
                <c:pt idx="89">
                  <c:v>1969</c:v>
                </c:pt>
                <c:pt idx="90">
                  <c:v>1970</c:v>
                </c:pt>
                <c:pt idx="91">
                  <c:v>1971</c:v>
                </c:pt>
                <c:pt idx="92">
                  <c:v>1972</c:v>
                </c:pt>
                <c:pt idx="93">
                  <c:v>1973</c:v>
                </c:pt>
                <c:pt idx="94">
                  <c:v>1974</c:v>
                </c:pt>
                <c:pt idx="95">
                  <c:v>1975</c:v>
                </c:pt>
                <c:pt idx="96">
                  <c:v>1976</c:v>
                </c:pt>
                <c:pt idx="97">
                  <c:v>1977</c:v>
                </c:pt>
                <c:pt idx="98">
                  <c:v>1978</c:v>
                </c:pt>
                <c:pt idx="99">
                  <c:v>1979</c:v>
                </c:pt>
                <c:pt idx="100">
                  <c:v>1980</c:v>
                </c:pt>
                <c:pt idx="101">
                  <c:v>1981</c:v>
                </c:pt>
                <c:pt idx="102">
                  <c:v>1982</c:v>
                </c:pt>
                <c:pt idx="103">
                  <c:v>1983</c:v>
                </c:pt>
                <c:pt idx="104">
                  <c:v>1984</c:v>
                </c:pt>
                <c:pt idx="105">
                  <c:v>1985</c:v>
                </c:pt>
                <c:pt idx="106">
                  <c:v>1986</c:v>
                </c:pt>
                <c:pt idx="107">
                  <c:v>1987</c:v>
                </c:pt>
                <c:pt idx="108">
                  <c:v>1988</c:v>
                </c:pt>
                <c:pt idx="109">
                  <c:v>1989</c:v>
                </c:pt>
                <c:pt idx="110">
                  <c:v>1990</c:v>
                </c:pt>
                <c:pt idx="111">
                  <c:v>1991</c:v>
                </c:pt>
                <c:pt idx="112">
                  <c:v>1992</c:v>
                </c:pt>
                <c:pt idx="113">
                  <c:v>1993</c:v>
                </c:pt>
                <c:pt idx="114">
                  <c:v>1994</c:v>
                </c:pt>
                <c:pt idx="115">
                  <c:v>1995</c:v>
                </c:pt>
                <c:pt idx="116">
                  <c:v>1996</c:v>
                </c:pt>
                <c:pt idx="117">
                  <c:v>1997</c:v>
                </c:pt>
                <c:pt idx="118">
                  <c:v>1998</c:v>
                </c:pt>
                <c:pt idx="119">
                  <c:v>1999</c:v>
                </c:pt>
                <c:pt idx="120">
                  <c:v>2000</c:v>
                </c:pt>
                <c:pt idx="121">
                  <c:v>2001</c:v>
                </c:pt>
                <c:pt idx="122">
                  <c:v>2002</c:v>
                </c:pt>
                <c:pt idx="123">
                  <c:v>2003</c:v>
                </c:pt>
                <c:pt idx="124">
                  <c:v>2004</c:v>
                </c:pt>
                <c:pt idx="125">
                  <c:v>2005</c:v>
                </c:pt>
              </c:numCache>
            </c:numRef>
          </c:cat>
          <c:val>
            <c:numRef>
              <c:f>Sheet1!$B$2:$B$127</c:f>
              <c:numCache>
                <c:formatCode>General</c:formatCode>
                <c:ptCount val="126"/>
                <c:pt idx="0">
                  <c:v>4.7E-2</c:v>
                </c:pt>
                <c:pt idx="1">
                  <c:v>5.2999999999999999E-2</c:v>
                </c:pt>
                <c:pt idx="2">
                  <c:v>5.5E-2</c:v>
                </c:pt>
                <c:pt idx="3">
                  <c:v>6.9000000000000006E-2</c:v>
                </c:pt>
                <c:pt idx="4">
                  <c:v>8.5000000000000006E-2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0.17</c:v>
                </c:pt>
                <c:pt idx="10">
                  <c:v>0.18</c:v>
                </c:pt>
                <c:pt idx="11">
                  <c:v>0.2</c:v>
                </c:pt>
                <c:pt idx="12">
                  <c:v>0.22</c:v>
                </c:pt>
                <c:pt idx="13">
                  <c:v>0.22</c:v>
                </c:pt>
                <c:pt idx="14">
                  <c:v>0.22</c:v>
                </c:pt>
                <c:pt idx="15">
                  <c:v>0.25</c:v>
                </c:pt>
                <c:pt idx="16">
                  <c:v>0.27</c:v>
                </c:pt>
                <c:pt idx="17">
                  <c:v>0.25</c:v>
                </c:pt>
                <c:pt idx="18">
                  <c:v>0.21</c:v>
                </c:pt>
                <c:pt idx="19">
                  <c:v>0.17</c:v>
                </c:pt>
                <c:pt idx="20">
                  <c:v>0.16</c:v>
                </c:pt>
                <c:pt idx="21">
                  <c:v>0.16</c:v>
                </c:pt>
                <c:pt idx="22">
                  <c:v>0.18</c:v>
                </c:pt>
                <c:pt idx="23">
                  <c:v>0.18</c:v>
                </c:pt>
                <c:pt idx="24">
                  <c:v>0.19</c:v>
                </c:pt>
                <c:pt idx="25">
                  <c:v>0.19</c:v>
                </c:pt>
                <c:pt idx="26">
                  <c:v>0.23</c:v>
                </c:pt>
                <c:pt idx="27">
                  <c:v>0.26</c:v>
                </c:pt>
                <c:pt idx="28">
                  <c:v>0.28000000000000003</c:v>
                </c:pt>
                <c:pt idx="29">
                  <c:v>0.32</c:v>
                </c:pt>
                <c:pt idx="30">
                  <c:v>0.41</c:v>
                </c:pt>
                <c:pt idx="31">
                  <c:v>0.48</c:v>
                </c:pt>
                <c:pt idx="32">
                  <c:v>0.6</c:v>
                </c:pt>
                <c:pt idx="33">
                  <c:v>0.71</c:v>
                </c:pt>
                <c:pt idx="34">
                  <c:v>0.74</c:v>
                </c:pt>
                <c:pt idx="35">
                  <c:v>0.82</c:v>
                </c:pt>
                <c:pt idx="36">
                  <c:v>1.1299999999999999</c:v>
                </c:pt>
                <c:pt idx="37">
                  <c:v>1.58</c:v>
                </c:pt>
                <c:pt idx="38">
                  <c:v>1.7</c:v>
                </c:pt>
                <c:pt idx="39">
                  <c:v>1.98</c:v>
                </c:pt>
                <c:pt idx="40">
                  <c:v>1.89</c:v>
                </c:pt>
                <c:pt idx="41">
                  <c:v>2.0699999999999998</c:v>
                </c:pt>
                <c:pt idx="42">
                  <c:v>2.14</c:v>
                </c:pt>
                <c:pt idx="43">
                  <c:v>2.5099999999999998</c:v>
                </c:pt>
                <c:pt idx="44">
                  <c:v>2.69</c:v>
                </c:pt>
                <c:pt idx="45">
                  <c:v>2.96</c:v>
                </c:pt>
                <c:pt idx="46">
                  <c:v>3.17</c:v>
                </c:pt>
                <c:pt idx="47">
                  <c:v>3.42</c:v>
                </c:pt>
                <c:pt idx="48">
                  <c:v>3.58</c:v>
                </c:pt>
                <c:pt idx="49">
                  <c:v>3.91</c:v>
                </c:pt>
                <c:pt idx="50">
                  <c:v>3.84</c:v>
                </c:pt>
                <c:pt idx="51">
                  <c:v>3.63</c:v>
                </c:pt>
                <c:pt idx="52">
                  <c:v>3.21</c:v>
                </c:pt>
                <c:pt idx="53">
                  <c:v>3.49</c:v>
                </c:pt>
                <c:pt idx="54">
                  <c:v>3.94</c:v>
                </c:pt>
                <c:pt idx="55">
                  <c:v>4.1100000000000003</c:v>
                </c:pt>
                <c:pt idx="56">
                  <c:v>4.6100000000000003</c:v>
                </c:pt>
                <c:pt idx="57">
                  <c:v>4.8099999999999996</c:v>
                </c:pt>
                <c:pt idx="58">
                  <c:v>4.76</c:v>
                </c:pt>
                <c:pt idx="59">
                  <c:v>4.95</c:v>
                </c:pt>
                <c:pt idx="60">
                  <c:v>5.16</c:v>
                </c:pt>
                <c:pt idx="61">
                  <c:v>5.95</c:v>
                </c:pt>
                <c:pt idx="62">
                  <c:v>7.01</c:v>
                </c:pt>
                <c:pt idx="63">
                  <c:v>7.99</c:v>
                </c:pt>
                <c:pt idx="64">
                  <c:v>8.0399999999999991</c:v>
                </c:pt>
                <c:pt idx="65">
                  <c:v>9.15</c:v>
                </c:pt>
                <c:pt idx="66">
                  <c:v>9.24</c:v>
                </c:pt>
                <c:pt idx="67">
                  <c:v>9.16</c:v>
                </c:pt>
                <c:pt idx="68">
                  <c:v>9.35</c:v>
                </c:pt>
                <c:pt idx="69">
                  <c:v>9.33</c:v>
                </c:pt>
                <c:pt idx="70">
                  <c:v>9.36</c:v>
                </c:pt>
                <c:pt idx="71">
                  <c:v>9.98</c:v>
                </c:pt>
                <c:pt idx="72">
                  <c:v>10.41</c:v>
                </c:pt>
                <c:pt idx="73">
                  <c:v>10.46</c:v>
                </c:pt>
                <c:pt idx="74">
                  <c:v>9.73</c:v>
                </c:pt>
                <c:pt idx="75">
                  <c:v>9.56</c:v>
                </c:pt>
                <c:pt idx="76">
                  <c:v>9.35</c:v>
                </c:pt>
                <c:pt idx="77">
                  <c:v>9.2100000000000009</c:v>
                </c:pt>
                <c:pt idx="78">
                  <c:v>9.4600000000000009</c:v>
                </c:pt>
                <c:pt idx="79">
                  <c:v>9.44</c:v>
                </c:pt>
                <c:pt idx="80">
                  <c:v>9.64</c:v>
                </c:pt>
                <c:pt idx="81">
                  <c:v>9.84</c:v>
                </c:pt>
                <c:pt idx="82">
                  <c:v>9.69</c:v>
                </c:pt>
                <c:pt idx="83">
                  <c:v>9.6999999999999993</c:v>
                </c:pt>
                <c:pt idx="84">
                  <c:v>9.2200000000000006</c:v>
                </c:pt>
                <c:pt idx="85">
                  <c:v>9.3699999999999992</c:v>
                </c:pt>
                <c:pt idx="86">
                  <c:v>9.08</c:v>
                </c:pt>
                <c:pt idx="87">
                  <c:v>8.86</c:v>
                </c:pt>
                <c:pt idx="88">
                  <c:v>8.69</c:v>
                </c:pt>
                <c:pt idx="89">
                  <c:v>8.11</c:v>
                </c:pt>
                <c:pt idx="90">
                  <c:v>7.77</c:v>
                </c:pt>
                <c:pt idx="91">
                  <c:v>7.75</c:v>
                </c:pt>
                <c:pt idx="92">
                  <c:v>7.95</c:v>
                </c:pt>
                <c:pt idx="93">
                  <c:v>7.92</c:v>
                </c:pt>
                <c:pt idx="94">
                  <c:v>7.9</c:v>
                </c:pt>
                <c:pt idx="95">
                  <c:v>7.73</c:v>
                </c:pt>
                <c:pt idx="96">
                  <c:v>7.35</c:v>
                </c:pt>
                <c:pt idx="97">
                  <c:v>7.21</c:v>
                </c:pt>
                <c:pt idx="98">
                  <c:v>6.89</c:v>
                </c:pt>
                <c:pt idx="99">
                  <c:v>7</c:v>
                </c:pt>
                <c:pt idx="100">
                  <c:v>6.78</c:v>
                </c:pt>
                <c:pt idx="101">
                  <c:v>6.52</c:v>
                </c:pt>
                <c:pt idx="102">
                  <c:v>6.45</c:v>
                </c:pt>
                <c:pt idx="103">
                  <c:v>6.19</c:v>
                </c:pt>
                <c:pt idx="104">
                  <c:v>5.89</c:v>
                </c:pt>
                <c:pt idx="105">
                  <c:v>5.9</c:v>
                </c:pt>
                <c:pt idx="106">
                  <c:v>5.72</c:v>
                </c:pt>
                <c:pt idx="107">
                  <c:v>5.5</c:v>
                </c:pt>
                <c:pt idx="108">
                  <c:v>5.35</c:v>
                </c:pt>
                <c:pt idx="109">
                  <c:v>4.9400000000000004</c:v>
                </c:pt>
                <c:pt idx="110">
                  <c:v>4.8899999999999997</c:v>
                </c:pt>
                <c:pt idx="111">
                  <c:v>4.83</c:v>
                </c:pt>
                <c:pt idx="112">
                  <c:v>4.62</c:v>
                </c:pt>
                <c:pt idx="113">
                  <c:v>4.7</c:v>
                </c:pt>
                <c:pt idx="114">
                  <c:v>4.2300000000000004</c:v>
                </c:pt>
                <c:pt idx="115">
                  <c:v>4.22</c:v>
                </c:pt>
                <c:pt idx="116">
                  <c:v>4.2</c:v>
                </c:pt>
                <c:pt idx="117">
                  <c:v>4.0999999999999996</c:v>
                </c:pt>
                <c:pt idx="118">
                  <c:v>3.9</c:v>
                </c:pt>
                <c:pt idx="119">
                  <c:v>3.6</c:v>
                </c:pt>
                <c:pt idx="120">
                  <c:v>3.4</c:v>
                </c:pt>
                <c:pt idx="121">
                  <c:v>3.3</c:v>
                </c:pt>
                <c:pt idx="122">
                  <c:v>3.4</c:v>
                </c:pt>
                <c:pt idx="123">
                  <c:v>3.2</c:v>
                </c:pt>
                <c:pt idx="124">
                  <c:v>3.2</c:v>
                </c:pt>
                <c:pt idx="125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E3-40AD-94DD-EAE317A32D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Cigars</c:v>
                </c:pt>
              </c:strCache>
            </c:strRef>
          </c:tx>
          <c:spPr>
            <a:solidFill>
              <a:srgbClr val="FFD798"/>
            </a:solidFill>
            <a:ln w="1266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0.24451047288969954"/>
                  <c:y val="0.3696641880161019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E3-40AD-94DD-EAE317A32D54}"/>
                </c:ext>
              </c:extLst>
            </c:dLbl>
            <c:spPr>
              <a:noFill/>
              <a:ln w="25335">
                <a:noFill/>
              </a:ln>
            </c:spPr>
            <c:txPr>
              <a:bodyPr/>
              <a:lstStyle/>
              <a:p>
                <a:pPr>
                  <a:defRPr sz="159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Sheet1!$A$2:$A$127</c:f>
              <c:numCache>
                <c:formatCode>General</c:formatCode>
                <c:ptCount val="126"/>
                <c:pt idx="0">
                  <c:v>1880</c:v>
                </c:pt>
                <c:pt idx="1">
                  <c:v>1881</c:v>
                </c:pt>
                <c:pt idx="2">
                  <c:v>1882</c:v>
                </c:pt>
                <c:pt idx="3">
                  <c:v>1883</c:v>
                </c:pt>
                <c:pt idx="4">
                  <c:v>1884</c:v>
                </c:pt>
                <c:pt idx="5">
                  <c:v>1885</c:v>
                </c:pt>
                <c:pt idx="6">
                  <c:v>1886</c:v>
                </c:pt>
                <c:pt idx="7">
                  <c:v>1887</c:v>
                </c:pt>
                <c:pt idx="8">
                  <c:v>1888</c:v>
                </c:pt>
                <c:pt idx="9">
                  <c:v>1889</c:v>
                </c:pt>
                <c:pt idx="10">
                  <c:v>1890</c:v>
                </c:pt>
                <c:pt idx="11">
                  <c:v>1891</c:v>
                </c:pt>
                <c:pt idx="12">
                  <c:v>1892</c:v>
                </c:pt>
                <c:pt idx="13">
                  <c:v>1893</c:v>
                </c:pt>
                <c:pt idx="14">
                  <c:v>1894</c:v>
                </c:pt>
                <c:pt idx="15">
                  <c:v>1895</c:v>
                </c:pt>
                <c:pt idx="16">
                  <c:v>1896</c:v>
                </c:pt>
                <c:pt idx="17">
                  <c:v>1897</c:v>
                </c:pt>
                <c:pt idx="18">
                  <c:v>1898</c:v>
                </c:pt>
                <c:pt idx="19">
                  <c:v>1899</c:v>
                </c:pt>
                <c:pt idx="20">
                  <c:v>1900</c:v>
                </c:pt>
                <c:pt idx="21">
                  <c:v>1901</c:v>
                </c:pt>
                <c:pt idx="22">
                  <c:v>1902</c:v>
                </c:pt>
                <c:pt idx="23">
                  <c:v>1903</c:v>
                </c:pt>
                <c:pt idx="24">
                  <c:v>1904</c:v>
                </c:pt>
                <c:pt idx="25">
                  <c:v>1905</c:v>
                </c:pt>
                <c:pt idx="26">
                  <c:v>1906</c:v>
                </c:pt>
                <c:pt idx="27">
                  <c:v>1907</c:v>
                </c:pt>
                <c:pt idx="28">
                  <c:v>1908</c:v>
                </c:pt>
                <c:pt idx="29">
                  <c:v>1909</c:v>
                </c:pt>
                <c:pt idx="30">
                  <c:v>1910</c:v>
                </c:pt>
                <c:pt idx="31">
                  <c:v>1911</c:v>
                </c:pt>
                <c:pt idx="32">
                  <c:v>1912</c:v>
                </c:pt>
                <c:pt idx="33">
                  <c:v>1913</c:v>
                </c:pt>
                <c:pt idx="34">
                  <c:v>1914</c:v>
                </c:pt>
                <c:pt idx="35">
                  <c:v>1915</c:v>
                </c:pt>
                <c:pt idx="36">
                  <c:v>1916</c:v>
                </c:pt>
                <c:pt idx="37">
                  <c:v>1917</c:v>
                </c:pt>
                <c:pt idx="38">
                  <c:v>1918</c:v>
                </c:pt>
                <c:pt idx="39">
                  <c:v>1919</c:v>
                </c:pt>
                <c:pt idx="40">
                  <c:v>1920</c:v>
                </c:pt>
                <c:pt idx="41">
                  <c:v>1921</c:v>
                </c:pt>
                <c:pt idx="42">
                  <c:v>1922</c:v>
                </c:pt>
                <c:pt idx="43">
                  <c:v>1923</c:v>
                </c:pt>
                <c:pt idx="44">
                  <c:v>1924</c:v>
                </c:pt>
                <c:pt idx="45">
                  <c:v>1925</c:v>
                </c:pt>
                <c:pt idx="46">
                  <c:v>1926</c:v>
                </c:pt>
                <c:pt idx="47">
                  <c:v>1927</c:v>
                </c:pt>
                <c:pt idx="48">
                  <c:v>1928</c:v>
                </c:pt>
                <c:pt idx="49">
                  <c:v>1929</c:v>
                </c:pt>
                <c:pt idx="50">
                  <c:v>1930</c:v>
                </c:pt>
                <c:pt idx="51">
                  <c:v>1931</c:v>
                </c:pt>
                <c:pt idx="52">
                  <c:v>1932</c:v>
                </c:pt>
                <c:pt idx="53">
                  <c:v>1933</c:v>
                </c:pt>
                <c:pt idx="54">
                  <c:v>1934</c:v>
                </c:pt>
                <c:pt idx="55">
                  <c:v>1935</c:v>
                </c:pt>
                <c:pt idx="56">
                  <c:v>1936</c:v>
                </c:pt>
                <c:pt idx="57">
                  <c:v>1937</c:v>
                </c:pt>
                <c:pt idx="58">
                  <c:v>1938</c:v>
                </c:pt>
                <c:pt idx="59">
                  <c:v>1939</c:v>
                </c:pt>
                <c:pt idx="60">
                  <c:v>1940</c:v>
                </c:pt>
                <c:pt idx="61">
                  <c:v>1941</c:v>
                </c:pt>
                <c:pt idx="62">
                  <c:v>1942</c:v>
                </c:pt>
                <c:pt idx="63">
                  <c:v>1943</c:v>
                </c:pt>
                <c:pt idx="64">
                  <c:v>1944</c:v>
                </c:pt>
                <c:pt idx="65">
                  <c:v>1945</c:v>
                </c:pt>
                <c:pt idx="66">
                  <c:v>1946</c:v>
                </c:pt>
                <c:pt idx="67">
                  <c:v>1947</c:v>
                </c:pt>
                <c:pt idx="68">
                  <c:v>1948</c:v>
                </c:pt>
                <c:pt idx="69">
                  <c:v>1949</c:v>
                </c:pt>
                <c:pt idx="70">
                  <c:v>1950</c:v>
                </c:pt>
                <c:pt idx="71">
                  <c:v>1951</c:v>
                </c:pt>
                <c:pt idx="72">
                  <c:v>1952</c:v>
                </c:pt>
                <c:pt idx="73">
                  <c:v>1953</c:v>
                </c:pt>
                <c:pt idx="74">
                  <c:v>1954</c:v>
                </c:pt>
                <c:pt idx="75">
                  <c:v>1955</c:v>
                </c:pt>
                <c:pt idx="76">
                  <c:v>1956</c:v>
                </c:pt>
                <c:pt idx="77">
                  <c:v>1957</c:v>
                </c:pt>
                <c:pt idx="78">
                  <c:v>1958</c:v>
                </c:pt>
                <c:pt idx="79">
                  <c:v>1959</c:v>
                </c:pt>
                <c:pt idx="80">
                  <c:v>1960</c:v>
                </c:pt>
                <c:pt idx="81">
                  <c:v>1961</c:v>
                </c:pt>
                <c:pt idx="82">
                  <c:v>1962</c:v>
                </c:pt>
                <c:pt idx="83">
                  <c:v>1963</c:v>
                </c:pt>
                <c:pt idx="84">
                  <c:v>1964</c:v>
                </c:pt>
                <c:pt idx="85">
                  <c:v>1965</c:v>
                </c:pt>
                <c:pt idx="86">
                  <c:v>1966</c:v>
                </c:pt>
                <c:pt idx="87">
                  <c:v>1967</c:v>
                </c:pt>
                <c:pt idx="88">
                  <c:v>1968</c:v>
                </c:pt>
                <c:pt idx="89">
                  <c:v>1969</c:v>
                </c:pt>
                <c:pt idx="90">
                  <c:v>1970</c:v>
                </c:pt>
                <c:pt idx="91">
                  <c:v>1971</c:v>
                </c:pt>
                <c:pt idx="92">
                  <c:v>1972</c:v>
                </c:pt>
                <c:pt idx="93">
                  <c:v>1973</c:v>
                </c:pt>
                <c:pt idx="94">
                  <c:v>1974</c:v>
                </c:pt>
                <c:pt idx="95">
                  <c:v>1975</c:v>
                </c:pt>
                <c:pt idx="96">
                  <c:v>1976</c:v>
                </c:pt>
                <c:pt idx="97">
                  <c:v>1977</c:v>
                </c:pt>
                <c:pt idx="98">
                  <c:v>1978</c:v>
                </c:pt>
                <c:pt idx="99">
                  <c:v>1979</c:v>
                </c:pt>
                <c:pt idx="100">
                  <c:v>1980</c:v>
                </c:pt>
                <c:pt idx="101">
                  <c:v>1981</c:v>
                </c:pt>
                <c:pt idx="102">
                  <c:v>1982</c:v>
                </c:pt>
                <c:pt idx="103">
                  <c:v>1983</c:v>
                </c:pt>
                <c:pt idx="104">
                  <c:v>1984</c:v>
                </c:pt>
                <c:pt idx="105">
                  <c:v>1985</c:v>
                </c:pt>
                <c:pt idx="106">
                  <c:v>1986</c:v>
                </c:pt>
                <c:pt idx="107">
                  <c:v>1987</c:v>
                </c:pt>
                <c:pt idx="108">
                  <c:v>1988</c:v>
                </c:pt>
                <c:pt idx="109">
                  <c:v>1989</c:v>
                </c:pt>
                <c:pt idx="110">
                  <c:v>1990</c:v>
                </c:pt>
                <c:pt idx="111">
                  <c:v>1991</c:v>
                </c:pt>
                <c:pt idx="112">
                  <c:v>1992</c:v>
                </c:pt>
                <c:pt idx="113">
                  <c:v>1993</c:v>
                </c:pt>
                <c:pt idx="114">
                  <c:v>1994</c:v>
                </c:pt>
                <c:pt idx="115">
                  <c:v>1995</c:v>
                </c:pt>
                <c:pt idx="116">
                  <c:v>1996</c:v>
                </c:pt>
                <c:pt idx="117">
                  <c:v>1997</c:v>
                </c:pt>
                <c:pt idx="118">
                  <c:v>1998</c:v>
                </c:pt>
                <c:pt idx="119">
                  <c:v>1999</c:v>
                </c:pt>
                <c:pt idx="120">
                  <c:v>2000</c:v>
                </c:pt>
                <c:pt idx="121">
                  <c:v>2001</c:v>
                </c:pt>
                <c:pt idx="122">
                  <c:v>2002</c:v>
                </c:pt>
                <c:pt idx="123">
                  <c:v>2003</c:v>
                </c:pt>
                <c:pt idx="124">
                  <c:v>2004</c:v>
                </c:pt>
                <c:pt idx="125">
                  <c:v>2005</c:v>
                </c:pt>
              </c:numCache>
            </c:numRef>
          </c:cat>
          <c:val>
            <c:numRef>
              <c:f>Sheet1!$C$2:$C$127</c:f>
              <c:numCache>
                <c:formatCode>General</c:formatCode>
                <c:ptCount val="126"/>
                <c:pt idx="0">
                  <c:v>1.36</c:v>
                </c:pt>
                <c:pt idx="1">
                  <c:v>1.5</c:v>
                </c:pt>
                <c:pt idx="2">
                  <c:v>1.6</c:v>
                </c:pt>
                <c:pt idx="3">
                  <c:v>1.66</c:v>
                </c:pt>
                <c:pt idx="4">
                  <c:v>1.64</c:v>
                </c:pt>
                <c:pt idx="5">
                  <c:v>1.61</c:v>
                </c:pt>
                <c:pt idx="6">
                  <c:v>1.67</c:v>
                </c:pt>
                <c:pt idx="7">
                  <c:v>1.7</c:v>
                </c:pt>
                <c:pt idx="8">
                  <c:v>1.68</c:v>
                </c:pt>
                <c:pt idx="9">
                  <c:v>1.69</c:v>
                </c:pt>
                <c:pt idx="10">
                  <c:v>1.78</c:v>
                </c:pt>
                <c:pt idx="11">
                  <c:v>1.83</c:v>
                </c:pt>
                <c:pt idx="12">
                  <c:v>1.86</c:v>
                </c:pt>
                <c:pt idx="13">
                  <c:v>1.72</c:v>
                </c:pt>
                <c:pt idx="14">
                  <c:v>1.56</c:v>
                </c:pt>
                <c:pt idx="15">
                  <c:v>1.56</c:v>
                </c:pt>
                <c:pt idx="16">
                  <c:v>1.51</c:v>
                </c:pt>
                <c:pt idx="17">
                  <c:v>1.6</c:v>
                </c:pt>
                <c:pt idx="18">
                  <c:v>1.75</c:v>
                </c:pt>
                <c:pt idx="19">
                  <c:v>1.9</c:v>
                </c:pt>
                <c:pt idx="20">
                  <c:v>1.99</c:v>
                </c:pt>
                <c:pt idx="21">
                  <c:v>2.08</c:v>
                </c:pt>
                <c:pt idx="22">
                  <c:v>2.2000000000000002</c:v>
                </c:pt>
                <c:pt idx="23">
                  <c:v>2.29</c:v>
                </c:pt>
                <c:pt idx="24">
                  <c:v>2.2599999999999998</c:v>
                </c:pt>
                <c:pt idx="25">
                  <c:v>2.31</c:v>
                </c:pt>
                <c:pt idx="26">
                  <c:v>2.4</c:v>
                </c:pt>
                <c:pt idx="27">
                  <c:v>2.37</c:v>
                </c:pt>
                <c:pt idx="28">
                  <c:v>2.19</c:v>
                </c:pt>
                <c:pt idx="29">
                  <c:v>2.2000000000000002</c:v>
                </c:pt>
                <c:pt idx="30">
                  <c:v>2.19</c:v>
                </c:pt>
                <c:pt idx="31">
                  <c:v>2.2799999999999998</c:v>
                </c:pt>
                <c:pt idx="32">
                  <c:v>2.27</c:v>
                </c:pt>
                <c:pt idx="33">
                  <c:v>2.36</c:v>
                </c:pt>
                <c:pt idx="34">
                  <c:v>2.27</c:v>
                </c:pt>
                <c:pt idx="35">
                  <c:v>2.17</c:v>
                </c:pt>
                <c:pt idx="36">
                  <c:v>2.3199999999999998</c:v>
                </c:pt>
                <c:pt idx="37">
                  <c:v>2.42</c:v>
                </c:pt>
                <c:pt idx="38">
                  <c:v>2.2599999999999998</c:v>
                </c:pt>
                <c:pt idx="39">
                  <c:v>2.19</c:v>
                </c:pt>
                <c:pt idx="40">
                  <c:v>2.4500000000000002</c:v>
                </c:pt>
                <c:pt idx="41">
                  <c:v>2</c:v>
                </c:pt>
                <c:pt idx="42">
                  <c:v>2.16</c:v>
                </c:pt>
                <c:pt idx="43">
                  <c:v>2.21</c:v>
                </c:pt>
                <c:pt idx="44">
                  <c:v>2.06</c:v>
                </c:pt>
                <c:pt idx="45">
                  <c:v>1.99</c:v>
                </c:pt>
                <c:pt idx="46">
                  <c:v>1.99</c:v>
                </c:pt>
                <c:pt idx="47">
                  <c:v>1.93</c:v>
                </c:pt>
                <c:pt idx="48">
                  <c:v>1.91</c:v>
                </c:pt>
                <c:pt idx="49">
                  <c:v>1.86</c:v>
                </c:pt>
                <c:pt idx="50">
                  <c:v>1.67</c:v>
                </c:pt>
                <c:pt idx="51">
                  <c:v>1.53</c:v>
                </c:pt>
                <c:pt idx="52">
                  <c:v>1.24</c:v>
                </c:pt>
                <c:pt idx="53">
                  <c:v>1.23</c:v>
                </c:pt>
                <c:pt idx="54">
                  <c:v>1.29</c:v>
                </c:pt>
                <c:pt idx="55">
                  <c:v>1.3</c:v>
                </c:pt>
                <c:pt idx="56">
                  <c:v>1.4</c:v>
                </c:pt>
                <c:pt idx="57">
                  <c:v>1.4</c:v>
                </c:pt>
                <c:pt idx="58">
                  <c:v>1.31</c:v>
                </c:pt>
                <c:pt idx="59">
                  <c:v>1.32</c:v>
                </c:pt>
                <c:pt idx="60">
                  <c:v>1.36</c:v>
                </c:pt>
                <c:pt idx="61">
                  <c:v>1.42</c:v>
                </c:pt>
                <c:pt idx="62">
                  <c:v>1.41</c:v>
                </c:pt>
                <c:pt idx="63">
                  <c:v>1.28</c:v>
                </c:pt>
                <c:pt idx="64">
                  <c:v>1.22</c:v>
                </c:pt>
                <c:pt idx="65">
                  <c:v>1.26</c:v>
                </c:pt>
                <c:pt idx="66">
                  <c:v>1.37</c:v>
                </c:pt>
                <c:pt idx="67">
                  <c:v>1.29</c:v>
                </c:pt>
                <c:pt idx="68">
                  <c:v>1.31</c:v>
                </c:pt>
                <c:pt idx="69">
                  <c:v>1.1599999999999999</c:v>
                </c:pt>
                <c:pt idx="70">
                  <c:v>1.18</c:v>
                </c:pt>
                <c:pt idx="71">
                  <c:v>1.19</c:v>
                </c:pt>
                <c:pt idx="72">
                  <c:v>1.26</c:v>
                </c:pt>
                <c:pt idx="73">
                  <c:v>1.26</c:v>
                </c:pt>
                <c:pt idx="74">
                  <c:v>1.22</c:v>
                </c:pt>
                <c:pt idx="75">
                  <c:v>1.22</c:v>
                </c:pt>
                <c:pt idx="76">
                  <c:v>1.1599999999999999</c:v>
                </c:pt>
                <c:pt idx="77">
                  <c:v>1.1000000000000001</c:v>
                </c:pt>
                <c:pt idx="78">
                  <c:v>1.1299999999999999</c:v>
                </c:pt>
                <c:pt idx="79">
                  <c:v>1.1299999999999999</c:v>
                </c:pt>
                <c:pt idx="80">
                  <c:v>1.1599999999999999</c:v>
                </c:pt>
                <c:pt idx="81">
                  <c:v>1.17</c:v>
                </c:pt>
                <c:pt idx="82">
                  <c:v>1.1499999999999999</c:v>
                </c:pt>
                <c:pt idx="83">
                  <c:v>1.1499999999999999</c:v>
                </c:pt>
                <c:pt idx="84">
                  <c:v>1.29</c:v>
                </c:pt>
                <c:pt idx="85">
                  <c:v>1.24</c:v>
                </c:pt>
                <c:pt idx="86">
                  <c:v>1.1599999999999999</c:v>
                </c:pt>
                <c:pt idx="87">
                  <c:v>1.1000000000000001</c:v>
                </c:pt>
                <c:pt idx="88">
                  <c:v>1.03</c:v>
                </c:pt>
                <c:pt idx="89">
                  <c:v>1.01</c:v>
                </c:pt>
                <c:pt idx="90">
                  <c:v>1</c:v>
                </c:pt>
                <c:pt idx="91">
                  <c:v>0.93</c:v>
                </c:pt>
                <c:pt idx="92">
                  <c:v>0.84</c:v>
                </c:pt>
                <c:pt idx="93">
                  <c:v>0.77</c:v>
                </c:pt>
                <c:pt idx="94">
                  <c:v>0.71</c:v>
                </c:pt>
                <c:pt idx="95">
                  <c:v>0.63</c:v>
                </c:pt>
                <c:pt idx="96">
                  <c:v>0.57999999999999996</c:v>
                </c:pt>
                <c:pt idx="97">
                  <c:v>0.54</c:v>
                </c:pt>
                <c:pt idx="98">
                  <c:v>0.5</c:v>
                </c:pt>
                <c:pt idx="99">
                  <c:v>0.43</c:v>
                </c:pt>
                <c:pt idx="100">
                  <c:v>0.4</c:v>
                </c:pt>
                <c:pt idx="101">
                  <c:v>0.39</c:v>
                </c:pt>
                <c:pt idx="102">
                  <c:v>0.36</c:v>
                </c:pt>
                <c:pt idx="103">
                  <c:v>0.35</c:v>
                </c:pt>
                <c:pt idx="104">
                  <c:v>0.33</c:v>
                </c:pt>
                <c:pt idx="105">
                  <c:v>0.3</c:v>
                </c:pt>
                <c:pt idx="106">
                  <c:v>0.28000000000000003</c:v>
                </c:pt>
                <c:pt idx="107">
                  <c:v>0.25</c:v>
                </c:pt>
                <c:pt idx="108">
                  <c:v>0.23</c:v>
                </c:pt>
                <c:pt idx="109">
                  <c:v>0.23</c:v>
                </c:pt>
                <c:pt idx="110">
                  <c:v>0.21</c:v>
                </c:pt>
                <c:pt idx="111">
                  <c:v>0.2</c:v>
                </c:pt>
                <c:pt idx="112">
                  <c:v>0.21</c:v>
                </c:pt>
                <c:pt idx="113">
                  <c:v>0.2</c:v>
                </c:pt>
                <c:pt idx="114">
                  <c:v>0.22</c:v>
                </c:pt>
                <c:pt idx="115">
                  <c:v>0.22</c:v>
                </c:pt>
                <c:pt idx="116">
                  <c:v>0.24</c:v>
                </c:pt>
                <c:pt idx="117">
                  <c:v>0.25</c:v>
                </c:pt>
                <c:pt idx="118">
                  <c:v>0.26</c:v>
                </c:pt>
                <c:pt idx="119">
                  <c:v>0.37</c:v>
                </c:pt>
                <c:pt idx="120">
                  <c:v>0.36</c:v>
                </c:pt>
                <c:pt idx="121">
                  <c:v>0.38</c:v>
                </c:pt>
                <c:pt idx="122">
                  <c:v>0.36</c:v>
                </c:pt>
                <c:pt idx="123">
                  <c:v>0.35</c:v>
                </c:pt>
                <c:pt idx="124">
                  <c:v>0.41</c:v>
                </c:pt>
                <c:pt idx="12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E3-40AD-94DD-EAE317A32D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Pipe/roll your own</c:v>
                </c:pt>
              </c:strCache>
            </c:strRef>
          </c:tx>
          <c:spPr>
            <a:solidFill>
              <a:srgbClr val="006C62"/>
            </a:solidFill>
            <a:ln w="1266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0.24099055084864349"/>
                  <c:y val="0.3087951691682104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Pipe/roll
 your own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E3-40AD-94DD-EAE317A32D54}"/>
                </c:ext>
              </c:extLst>
            </c:dLbl>
            <c:spPr>
              <a:noFill/>
              <a:ln w="25335">
                <a:noFill/>
              </a:ln>
            </c:spPr>
            <c:txPr>
              <a:bodyPr/>
              <a:lstStyle/>
              <a:p>
                <a:pPr>
                  <a:defRPr sz="159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Sheet1!$A$2:$A$127</c:f>
              <c:numCache>
                <c:formatCode>General</c:formatCode>
                <c:ptCount val="126"/>
                <c:pt idx="0">
                  <c:v>1880</c:v>
                </c:pt>
                <c:pt idx="1">
                  <c:v>1881</c:v>
                </c:pt>
                <c:pt idx="2">
                  <c:v>1882</c:v>
                </c:pt>
                <c:pt idx="3">
                  <c:v>1883</c:v>
                </c:pt>
                <c:pt idx="4">
                  <c:v>1884</c:v>
                </c:pt>
                <c:pt idx="5">
                  <c:v>1885</c:v>
                </c:pt>
                <c:pt idx="6">
                  <c:v>1886</c:v>
                </c:pt>
                <c:pt idx="7">
                  <c:v>1887</c:v>
                </c:pt>
                <c:pt idx="8">
                  <c:v>1888</c:v>
                </c:pt>
                <c:pt idx="9">
                  <c:v>1889</c:v>
                </c:pt>
                <c:pt idx="10">
                  <c:v>1890</c:v>
                </c:pt>
                <c:pt idx="11">
                  <c:v>1891</c:v>
                </c:pt>
                <c:pt idx="12">
                  <c:v>1892</c:v>
                </c:pt>
                <c:pt idx="13">
                  <c:v>1893</c:v>
                </c:pt>
                <c:pt idx="14">
                  <c:v>1894</c:v>
                </c:pt>
                <c:pt idx="15">
                  <c:v>1895</c:v>
                </c:pt>
                <c:pt idx="16">
                  <c:v>1896</c:v>
                </c:pt>
                <c:pt idx="17">
                  <c:v>1897</c:v>
                </c:pt>
                <c:pt idx="18">
                  <c:v>1898</c:v>
                </c:pt>
                <c:pt idx="19">
                  <c:v>1899</c:v>
                </c:pt>
                <c:pt idx="20">
                  <c:v>1900</c:v>
                </c:pt>
                <c:pt idx="21">
                  <c:v>1901</c:v>
                </c:pt>
                <c:pt idx="22">
                  <c:v>1902</c:v>
                </c:pt>
                <c:pt idx="23">
                  <c:v>1903</c:v>
                </c:pt>
                <c:pt idx="24">
                  <c:v>1904</c:v>
                </c:pt>
                <c:pt idx="25">
                  <c:v>1905</c:v>
                </c:pt>
                <c:pt idx="26">
                  <c:v>1906</c:v>
                </c:pt>
                <c:pt idx="27">
                  <c:v>1907</c:v>
                </c:pt>
                <c:pt idx="28">
                  <c:v>1908</c:v>
                </c:pt>
                <c:pt idx="29">
                  <c:v>1909</c:v>
                </c:pt>
                <c:pt idx="30">
                  <c:v>1910</c:v>
                </c:pt>
                <c:pt idx="31">
                  <c:v>1911</c:v>
                </c:pt>
                <c:pt idx="32">
                  <c:v>1912</c:v>
                </c:pt>
                <c:pt idx="33">
                  <c:v>1913</c:v>
                </c:pt>
                <c:pt idx="34">
                  <c:v>1914</c:v>
                </c:pt>
                <c:pt idx="35">
                  <c:v>1915</c:v>
                </c:pt>
                <c:pt idx="36">
                  <c:v>1916</c:v>
                </c:pt>
                <c:pt idx="37">
                  <c:v>1917</c:v>
                </c:pt>
                <c:pt idx="38">
                  <c:v>1918</c:v>
                </c:pt>
                <c:pt idx="39">
                  <c:v>1919</c:v>
                </c:pt>
                <c:pt idx="40">
                  <c:v>1920</c:v>
                </c:pt>
                <c:pt idx="41">
                  <c:v>1921</c:v>
                </c:pt>
                <c:pt idx="42">
                  <c:v>1922</c:v>
                </c:pt>
                <c:pt idx="43">
                  <c:v>1923</c:v>
                </c:pt>
                <c:pt idx="44">
                  <c:v>1924</c:v>
                </c:pt>
                <c:pt idx="45">
                  <c:v>1925</c:v>
                </c:pt>
                <c:pt idx="46">
                  <c:v>1926</c:v>
                </c:pt>
                <c:pt idx="47">
                  <c:v>1927</c:v>
                </c:pt>
                <c:pt idx="48">
                  <c:v>1928</c:v>
                </c:pt>
                <c:pt idx="49">
                  <c:v>1929</c:v>
                </c:pt>
                <c:pt idx="50">
                  <c:v>1930</c:v>
                </c:pt>
                <c:pt idx="51">
                  <c:v>1931</c:v>
                </c:pt>
                <c:pt idx="52">
                  <c:v>1932</c:v>
                </c:pt>
                <c:pt idx="53">
                  <c:v>1933</c:v>
                </c:pt>
                <c:pt idx="54">
                  <c:v>1934</c:v>
                </c:pt>
                <c:pt idx="55">
                  <c:v>1935</c:v>
                </c:pt>
                <c:pt idx="56">
                  <c:v>1936</c:v>
                </c:pt>
                <c:pt idx="57">
                  <c:v>1937</c:v>
                </c:pt>
                <c:pt idx="58">
                  <c:v>1938</c:v>
                </c:pt>
                <c:pt idx="59">
                  <c:v>1939</c:v>
                </c:pt>
                <c:pt idx="60">
                  <c:v>1940</c:v>
                </c:pt>
                <c:pt idx="61">
                  <c:v>1941</c:v>
                </c:pt>
                <c:pt idx="62">
                  <c:v>1942</c:v>
                </c:pt>
                <c:pt idx="63">
                  <c:v>1943</c:v>
                </c:pt>
                <c:pt idx="64">
                  <c:v>1944</c:v>
                </c:pt>
                <c:pt idx="65">
                  <c:v>1945</c:v>
                </c:pt>
                <c:pt idx="66">
                  <c:v>1946</c:v>
                </c:pt>
                <c:pt idx="67">
                  <c:v>1947</c:v>
                </c:pt>
                <c:pt idx="68">
                  <c:v>1948</c:v>
                </c:pt>
                <c:pt idx="69">
                  <c:v>1949</c:v>
                </c:pt>
                <c:pt idx="70">
                  <c:v>1950</c:v>
                </c:pt>
                <c:pt idx="71">
                  <c:v>1951</c:v>
                </c:pt>
                <c:pt idx="72">
                  <c:v>1952</c:v>
                </c:pt>
                <c:pt idx="73">
                  <c:v>1953</c:v>
                </c:pt>
                <c:pt idx="74">
                  <c:v>1954</c:v>
                </c:pt>
                <c:pt idx="75">
                  <c:v>1955</c:v>
                </c:pt>
                <c:pt idx="76">
                  <c:v>1956</c:v>
                </c:pt>
                <c:pt idx="77">
                  <c:v>1957</c:v>
                </c:pt>
                <c:pt idx="78">
                  <c:v>1958</c:v>
                </c:pt>
                <c:pt idx="79">
                  <c:v>1959</c:v>
                </c:pt>
                <c:pt idx="80">
                  <c:v>1960</c:v>
                </c:pt>
                <c:pt idx="81">
                  <c:v>1961</c:v>
                </c:pt>
                <c:pt idx="82">
                  <c:v>1962</c:v>
                </c:pt>
                <c:pt idx="83">
                  <c:v>1963</c:v>
                </c:pt>
                <c:pt idx="84">
                  <c:v>1964</c:v>
                </c:pt>
                <c:pt idx="85">
                  <c:v>1965</c:v>
                </c:pt>
                <c:pt idx="86">
                  <c:v>1966</c:v>
                </c:pt>
                <c:pt idx="87">
                  <c:v>1967</c:v>
                </c:pt>
                <c:pt idx="88">
                  <c:v>1968</c:v>
                </c:pt>
                <c:pt idx="89">
                  <c:v>1969</c:v>
                </c:pt>
                <c:pt idx="90">
                  <c:v>1970</c:v>
                </c:pt>
                <c:pt idx="91">
                  <c:v>1971</c:v>
                </c:pt>
                <c:pt idx="92">
                  <c:v>1972</c:v>
                </c:pt>
                <c:pt idx="93">
                  <c:v>1973</c:v>
                </c:pt>
                <c:pt idx="94">
                  <c:v>1974</c:v>
                </c:pt>
                <c:pt idx="95">
                  <c:v>1975</c:v>
                </c:pt>
                <c:pt idx="96">
                  <c:v>1976</c:v>
                </c:pt>
                <c:pt idx="97">
                  <c:v>1977</c:v>
                </c:pt>
                <c:pt idx="98">
                  <c:v>1978</c:v>
                </c:pt>
                <c:pt idx="99">
                  <c:v>1979</c:v>
                </c:pt>
                <c:pt idx="100">
                  <c:v>1980</c:v>
                </c:pt>
                <c:pt idx="101">
                  <c:v>1981</c:v>
                </c:pt>
                <c:pt idx="102">
                  <c:v>1982</c:v>
                </c:pt>
                <c:pt idx="103">
                  <c:v>1983</c:v>
                </c:pt>
                <c:pt idx="104">
                  <c:v>1984</c:v>
                </c:pt>
                <c:pt idx="105">
                  <c:v>1985</c:v>
                </c:pt>
                <c:pt idx="106">
                  <c:v>1986</c:v>
                </c:pt>
                <c:pt idx="107">
                  <c:v>1987</c:v>
                </c:pt>
                <c:pt idx="108">
                  <c:v>1988</c:v>
                </c:pt>
                <c:pt idx="109">
                  <c:v>1989</c:v>
                </c:pt>
                <c:pt idx="110">
                  <c:v>1990</c:v>
                </c:pt>
                <c:pt idx="111">
                  <c:v>1991</c:v>
                </c:pt>
                <c:pt idx="112">
                  <c:v>1992</c:v>
                </c:pt>
                <c:pt idx="113">
                  <c:v>1993</c:v>
                </c:pt>
                <c:pt idx="114">
                  <c:v>1994</c:v>
                </c:pt>
                <c:pt idx="115">
                  <c:v>1995</c:v>
                </c:pt>
                <c:pt idx="116">
                  <c:v>1996</c:v>
                </c:pt>
                <c:pt idx="117">
                  <c:v>1997</c:v>
                </c:pt>
                <c:pt idx="118">
                  <c:v>1998</c:v>
                </c:pt>
                <c:pt idx="119">
                  <c:v>1999</c:v>
                </c:pt>
                <c:pt idx="120">
                  <c:v>2000</c:v>
                </c:pt>
                <c:pt idx="121">
                  <c:v>2001</c:v>
                </c:pt>
                <c:pt idx="122">
                  <c:v>2002</c:v>
                </c:pt>
                <c:pt idx="123">
                  <c:v>2003</c:v>
                </c:pt>
                <c:pt idx="124">
                  <c:v>2004</c:v>
                </c:pt>
                <c:pt idx="125">
                  <c:v>2005</c:v>
                </c:pt>
              </c:numCache>
            </c:numRef>
          </c:cat>
          <c:val>
            <c:numRef>
              <c:f>Sheet1!$D$2:$D$127</c:f>
              <c:numCache>
                <c:formatCode>General</c:formatCode>
                <c:ptCount val="126"/>
                <c:pt idx="0">
                  <c:v>0.73</c:v>
                </c:pt>
                <c:pt idx="1">
                  <c:v>0.82</c:v>
                </c:pt>
                <c:pt idx="2">
                  <c:v>0.83</c:v>
                </c:pt>
                <c:pt idx="3">
                  <c:v>0.91</c:v>
                </c:pt>
                <c:pt idx="4">
                  <c:v>0.84</c:v>
                </c:pt>
                <c:pt idx="5">
                  <c:v>0.94</c:v>
                </c:pt>
                <c:pt idx="6">
                  <c:v>0.97</c:v>
                </c:pt>
                <c:pt idx="7">
                  <c:v>1.04</c:v>
                </c:pt>
                <c:pt idx="8">
                  <c:v>0.99</c:v>
                </c:pt>
                <c:pt idx="9">
                  <c:v>1.05</c:v>
                </c:pt>
                <c:pt idx="10">
                  <c:v>1.1200000000000001</c:v>
                </c:pt>
                <c:pt idx="11">
                  <c:v>1.2</c:v>
                </c:pt>
                <c:pt idx="12">
                  <c:v>1.1499999999999999</c:v>
                </c:pt>
                <c:pt idx="13">
                  <c:v>1.1399999999999999</c:v>
                </c:pt>
                <c:pt idx="14">
                  <c:v>1.22</c:v>
                </c:pt>
                <c:pt idx="15">
                  <c:v>1.2</c:v>
                </c:pt>
                <c:pt idx="16">
                  <c:v>1.17</c:v>
                </c:pt>
                <c:pt idx="17">
                  <c:v>1.18</c:v>
                </c:pt>
                <c:pt idx="18">
                  <c:v>1.2</c:v>
                </c:pt>
                <c:pt idx="19">
                  <c:v>1.36</c:v>
                </c:pt>
                <c:pt idx="20">
                  <c:v>1.42</c:v>
                </c:pt>
                <c:pt idx="21">
                  <c:v>1.5</c:v>
                </c:pt>
                <c:pt idx="22">
                  <c:v>1.57</c:v>
                </c:pt>
                <c:pt idx="23">
                  <c:v>1.78</c:v>
                </c:pt>
                <c:pt idx="24">
                  <c:v>2</c:v>
                </c:pt>
                <c:pt idx="25">
                  <c:v>2.1800000000000002</c:v>
                </c:pt>
                <c:pt idx="26">
                  <c:v>2.14</c:v>
                </c:pt>
                <c:pt idx="27">
                  <c:v>2.15</c:v>
                </c:pt>
                <c:pt idx="28">
                  <c:v>2.12</c:v>
                </c:pt>
                <c:pt idx="29">
                  <c:v>2.17</c:v>
                </c:pt>
                <c:pt idx="30">
                  <c:v>2.17</c:v>
                </c:pt>
                <c:pt idx="31">
                  <c:v>2.2000000000000002</c:v>
                </c:pt>
                <c:pt idx="32">
                  <c:v>2.2000000000000002</c:v>
                </c:pt>
                <c:pt idx="33">
                  <c:v>2.08</c:v>
                </c:pt>
                <c:pt idx="34">
                  <c:v>2.06</c:v>
                </c:pt>
                <c:pt idx="35">
                  <c:v>2.13</c:v>
                </c:pt>
                <c:pt idx="36">
                  <c:v>2.0499999999999998</c:v>
                </c:pt>
                <c:pt idx="37">
                  <c:v>1.96</c:v>
                </c:pt>
                <c:pt idx="38">
                  <c:v>2.0299999999999998</c:v>
                </c:pt>
                <c:pt idx="39">
                  <c:v>1.7</c:v>
                </c:pt>
                <c:pt idx="40">
                  <c:v>1.5</c:v>
                </c:pt>
                <c:pt idx="41">
                  <c:v>1.56</c:v>
                </c:pt>
                <c:pt idx="42">
                  <c:v>1.67</c:v>
                </c:pt>
                <c:pt idx="43">
                  <c:v>1.59</c:v>
                </c:pt>
                <c:pt idx="44">
                  <c:v>1.62</c:v>
                </c:pt>
                <c:pt idx="45">
                  <c:v>1.61</c:v>
                </c:pt>
                <c:pt idx="46">
                  <c:v>1.53</c:v>
                </c:pt>
                <c:pt idx="47">
                  <c:v>1.42</c:v>
                </c:pt>
                <c:pt idx="48">
                  <c:v>1.34</c:v>
                </c:pt>
                <c:pt idx="49">
                  <c:v>1.38</c:v>
                </c:pt>
                <c:pt idx="50">
                  <c:v>1.44</c:v>
                </c:pt>
                <c:pt idx="51">
                  <c:v>1.59</c:v>
                </c:pt>
                <c:pt idx="52">
                  <c:v>1.73</c:v>
                </c:pt>
                <c:pt idx="53">
                  <c:v>1.69</c:v>
                </c:pt>
                <c:pt idx="54">
                  <c:v>1.71</c:v>
                </c:pt>
                <c:pt idx="55">
                  <c:v>1.52</c:v>
                </c:pt>
                <c:pt idx="56">
                  <c:v>1.52</c:v>
                </c:pt>
                <c:pt idx="57">
                  <c:v>1.47</c:v>
                </c:pt>
                <c:pt idx="58">
                  <c:v>1.51</c:v>
                </c:pt>
                <c:pt idx="59">
                  <c:v>1.45</c:v>
                </c:pt>
                <c:pt idx="60">
                  <c:v>1.5</c:v>
                </c:pt>
                <c:pt idx="61">
                  <c:v>1.33</c:v>
                </c:pt>
                <c:pt idx="62">
                  <c:v>1.1299999999999999</c:v>
                </c:pt>
                <c:pt idx="63">
                  <c:v>1.02</c:v>
                </c:pt>
                <c:pt idx="64">
                  <c:v>0.82</c:v>
                </c:pt>
                <c:pt idx="65">
                  <c:v>0.96</c:v>
                </c:pt>
                <c:pt idx="66">
                  <c:v>0.6</c:v>
                </c:pt>
                <c:pt idx="67">
                  <c:v>0.59</c:v>
                </c:pt>
                <c:pt idx="68">
                  <c:v>0.57999999999999996</c:v>
                </c:pt>
                <c:pt idx="69">
                  <c:v>0.59</c:v>
                </c:pt>
                <c:pt idx="70">
                  <c:v>0.59</c:v>
                </c:pt>
                <c:pt idx="71">
                  <c:v>0.53</c:v>
                </c:pt>
                <c:pt idx="72">
                  <c:v>0.49</c:v>
                </c:pt>
                <c:pt idx="73">
                  <c:v>0.44</c:v>
                </c:pt>
                <c:pt idx="74">
                  <c:v>0.43</c:v>
                </c:pt>
                <c:pt idx="75">
                  <c:v>0.4</c:v>
                </c:pt>
                <c:pt idx="76">
                  <c:v>0.63</c:v>
                </c:pt>
                <c:pt idx="77">
                  <c:v>0.61</c:v>
                </c:pt>
                <c:pt idx="78">
                  <c:v>0.66</c:v>
                </c:pt>
                <c:pt idx="79">
                  <c:v>0.63</c:v>
                </c:pt>
                <c:pt idx="80">
                  <c:v>0.63</c:v>
                </c:pt>
                <c:pt idx="81">
                  <c:v>0.63</c:v>
                </c:pt>
                <c:pt idx="82">
                  <c:v>0.6</c:v>
                </c:pt>
                <c:pt idx="83">
                  <c:v>0.59</c:v>
                </c:pt>
                <c:pt idx="84">
                  <c:v>0.68</c:v>
                </c:pt>
                <c:pt idx="85">
                  <c:v>0.56999999999999995</c:v>
                </c:pt>
                <c:pt idx="86">
                  <c:v>0.54</c:v>
                </c:pt>
                <c:pt idx="87">
                  <c:v>0.52</c:v>
                </c:pt>
                <c:pt idx="88">
                  <c:v>0.53</c:v>
                </c:pt>
                <c:pt idx="89">
                  <c:v>0.52</c:v>
                </c:pt>
                <c:pt idx="90">
                  <c:v>0.55000000000000004</c:v>
                </c:pt>
                <c:pt idx="91">
                  <c:v>0.51</c:v>
                </c:pt>
                <c:pt idx="92">
                  <c:v>0.48</c:v>
                </c:pt>
                <c:pt idx="93">
                  <c:v>0.42</c:v>
                </c:pt>
                <c:pt idx="94">
                  <c:v>0.42</c:v>
                </c:pt>
                <c:pt idx="95">
                  <c:v>0.37</c:v>
                </c:pt>
                <c:pt idx="96">
                  <c:v>0.36</c:v>
                </c:pt>
                <c:pt idx="97">
                  <c:v>0.31</c:v>
                </c:pt>
                <c:pt idx="98">
                  <c:v>0.28999999999999998</c:v>
                </c:pt>
                <c:pt idx="99">
                  <c:v>0.24</c:v>
                </c:pt>
                <c:pt idx="100">
                  <c:v>0.23</c:v>
                </c:pt>
                <c:pt idx="101">
                  <c:v>0.22</c:v>
                </c:pt>
                <c:pt idx="102">
                  <c:v>0.2</c:v>
                </c:pt>
                <c:pt idx="103">
                  <c:v>0.19</c:v>
                </c:pt>
                <c:pt idx="104">
                  <c:v>0.17</c:v>
                </c:pt>
                <c:pt idx="105">
                  <c:v>0.15</c:v>
                </c:pt>
                <c:pt idx="106">
                  <c:v>0.14000000000000001</c:v>
                </c:pt>
                <c:pt idx="107">
                  <c:v>0.13</c:v>
                </c:pt>
                <c:pt idx="108">
                  <c:v>0.125</c:v>
                </c:pt>
                <c:pt idx="109">
                  <c:v>0.11</c:v>
                </c:pt>
                <c:pt idx="110">
                  <c:v>0.1</c:v>
                </c:pt>
                <c:pt idx="111">
                  <c:v>0.1</c:v>
                </c:pt>
                <c:pt idx="112">
                  <c:v>8.4000000000000005E-2</c:v>
                </c:pt>
                <c:pt idx="113">
                  <c:v>0.08</c:v>
                </c:pt>
                <c:pt idx="114">
                  <c:v>7.5999999999999998E-2</c:v>
                </c:pt>
                <c:pt idx="115">
                  <c:v>0.06</c:v>
                </c:pt>
                <c:pt idx="116">
                  <c:v>5.7000000000000002E-2</c:v>
                </c:pt>
                <c:pt idx="117">
                  <c:v>5.5E-2</c:v>
                </c:pt>
                <c:pt idx="118">
                  <c:v>5.8999999999999997E-2</c:v>
                </c:pt>
                <c:pt idx="119">
                  <c:v>6.5000000000000002E-2</c:v>
                </c:pt>
                <c:pt idx="120">
                  <c:v>6.2E-2</c:v>
                </c:pt>
                <c:pt idx="121">
                  <c:v>7.1999999999999995E-2</c:v>
                </c:pt>
                <c:pt idx="122">
                  <c:v>7.5999999999999998E-2</c:v>
                </c:pt>
                <c:pt idx="123">
                  <c:v>7.9000000000000001E-2</c:v>
                </c:pt>
                <c:pt idx="124">
                  <c:v>7.1999999999999995E-2</c:v>
                </c:pt>
                <c:pt idx="125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E3-40AD-94DD-EAE317A32D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Chewing</c:v>
                </c:pt>
              </c:strCache>
            </c:strRef>
          </c:tx>
          <c:spPr>
            <a:solidFill>
              <a:srgbClr val="3FB8CD"/>
            </a:solidFill>
            <a:ln w="1266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0.32193010834182717"/>
                  <c:y val="0.2618334836858264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E3-40AD-94DD-EAE317A32D54}"/>
                </c:ext>
              </c:extLst>
            </c:dLbl>
            <c:spPr>
              <a:noFill/>
              <a:ln w="25335">
                <a:noFill/>
              </a:ln>
            </c:spPr>
            <c:txPr>
              <a:bodyPr/>
              <a:lstStyle/>
              <a:p>
                <a:pPr>
                  <a:defRPr sz="159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Sheet1!$A$2:$A$127</c:f>
              <c:numCache>
                <c:formatCode>General</c:formatCode>
                <c:ptCount val="126"/>
                <c:pt idx="0">
                  <c:v>1880</c:v>
                </c:pt>
                <c:pt idx="1">
                  <c:v>1881</c:v>
                </c:pt>
                <c:pt idx="2">
                  <c:v>1882</c:v>
                </c:pt>
                <c:pt idx="3">
                  <c:v>1883</c:v>
                </c:pt>
                <c:pt idx="4">
                  <c:v>1884</c:v>
                </c:pt>
                <c:pt idx="5">
                  <c:v>1885</c:v>
                </c:pt>
                <c:pt idx="6">
                  <c:v>1886</c:v>
                </c:pt>
                <c:pt idx="7">
                  <c:v>1887</c:v>
                </c:pt>
                <c:pt idx="8">
                  <c:v>1888</c:v>
                </c:pt>
                <c:pt idx="9">
                  <c:v>1889</c:v>
                </c:pt>
                <c:pt idx="10">
                  <c:v>1890</c:v>
                </c:pt>
                <c:pt idx="11">
                  <c:v>1891</c:v>
                </c:pt>
                <c:pt idx="12">
                  <c:v>1892</c:v>
                </c:pt>
                <c:pt idx="13">
                  <c:v>1893</c:v>
                </c:pt>
                <c:pt idx="14">
                  <c:v>1894</c:v>
                </c:pt>
                <c:pt idx="15">
                  <c:v>1895</c:v>
                </c:pt>
                <c:pt idx="16">
                  <c:v>1896</c:v>
                </c:pt>
                <c:pt idx="17">
                  <c:v>1897</c:v>
                </c:pt>
                <c:pt idx="18">
                  <c:v>1898</c:v>
                </c:pt>
                <c:pt idx="19">
                  <c:v>1899</c:v>
                </c:pt>
                <c:pt idx="20">
                  <c:v>1900</c:v>
                </c:pt>
                <c:pt idx="21">
                  <c:v>1901</c:v>
                </c:pt>
                <c:pt idx="22">
                  <c:v>1902</c:v>
                </c:pt>
                <c:pt idx="23">
                  <c:v>1903</c:v>
                </c:pt>
                <c:pt idx="24">
                  <c:v>1904</c:v>
                </c:pt>
                <c:pt idx="25">
                  <c:v>1905</c:v>
                </c:pt>
                <c:pt idx="26">
                  <c:v>1906</c:v>
                </c:pt>
                <c:pt idx="27">
                  <c:v>1907</c:v>
                </c:pt>
                <c:pt idx="28">
                  <c:v>1908</c:v>
                </c:pt>
                <c:pt idx="29">
                  <c:v>1909</c:v>
                </c:pt>
                <c:pt idx="30">
                  <c:v>1910</c:v>
                </c:pt>
                <c:pt idx="31">
                  <c:v>1911</c:v>
                </c:pt>
                <c:pt idx="32">
                  <c:v>1912</c:v>
                </c:pt>
                <c:pt idx="33">
                  <c:v>1913</c:v>
                </c:pt>
                <c:pt idx="34">
                  <c:v>1914</c:v>
                </c:pt>
                <c:pt idx="35">
                  <c:v>1915</c:v>
                </c:pt>
                <c:pt idx="36">
                  <c:v>1916</c:v>
                </c:pt>
                <c:pt idx="37">
                  <c:v>1917</c:v>
                </c:pt>
                <c:pt idx="38">
                  <c:v>1918</c:v>
                </c:pt>
                <c:pt idx="39">
                  <c:v>1919</c:v>
                </c:pt>
                <c:pt idx="40">
                  <c:v>1920</c:v>
                </c:pt>
                <c:pt idx="41">
                  <c:v>1921</c:v>
                </c:pt>
                <c:pt idx="42">
                  <c:v>1922</c:v>
                </c:pt>
                <c:pt idx="43">
                  <c:v>1923</c:v>
                </c:pt>
                <c:pt idx="44">
                  <c:v>1924</c:v>
                </c:pt>
                <c:pt idx="45">
                  <c:v>1925</c:v>
                </c:pt>
                <c:pt idx="46">
                  <c:v>1926</c:v>
                </c:pt>
                <c:pt idx="47">
                  <c:v>1927</c:v>
                </c:pt>
                <c:pt idx="48">
                  <c:v>1928</c:v>
                </c:pt>
                <c:pt idx="49">
                  <c:v>1929</c:v>
                </c:pt>
                <c:pt idx="50">
                  <c:v>1930</c:v>
                </c:pt>
                <c:pt idx="51">
                  <c:v>1931</c:v>
                </c:pt>
                <c:pt idx="52">
                  <c:v>1932</c:v>
                </c:pt>
                <c:pt idx="53">
                  <c:v>1933</c:v>
                </c:pt>
                <c:pt idx="54">
                  <c:v>1934</c:v>
                </c:pt>
                <c:pt idx="55">
                  <c:v>1935</c:v>
                </c:pt>
                <c:pt idx="56">
                  <c:v>1936</c:v>
                </c:pt>
                <c:pt idx="57">
                  <c:v>1937</c:v>
                </c:pt>
                <c:pt idx="58">
                  <c:v>1938</c:v>
                </c:pt>
                <c:pt idx="59">
                  <c:v>1939</c:v>
                </c:pt>
                <c:pt idx="60">
                  <c:v>1940</c:v>
                </c:pt>
                <c:pt idx="61">
                  <c:v>1941</c:v>
                </c:pt>
                <c:pt idx="62">
                  <c:v>1942</c:v>
                </c:pt>
                <c:pt idx="63">
                  <c:v>1943</c:v>
                </c:pt>
                <c:pt idx="64">
                  <c:v>1944</c:v>
                </c:pt>
                <c:pt idx="65">
                  <c:v>1945</c:v>
                </c:pt>
                <c:pt idx="66">
                  <c:v>1946</c:v>
                </c:pt>
                <c:pt idx="67">
                  <c:v>1947</c:v>
                </c:pt>
                <c:pt idx="68">
                  <c:v>1948</c:v>
                </c:pt>
                <c:pt idx="69">
                  <c:v>1949</c:v>
                </c:pt>
                <c:pt idx="70">
                  <c:v>1950</c:v>
                </c:pt>
                <c:pt idx="71">
                  <c:v>1951</c:v>
                </c:pt>
                <c:pt idx="72">
                  <c:v>1952</c:v>
                </c:pt>
                <c:pt idx="73">
                  <c:v>1953</c:v>
                </c:pt>
                <c:pt idx="74">
                  <c:v>1954</c:v>
                </c:pt>
                <c:pt idx="75">
                  <c:v>1955</c:v>
                </c:pt>
                <c:pt idx="76">
                  <c:v>1956</c:v>
                </c:pt>
                <c:pt idx="77">
                  <c:v>1957</c:v>
                </c:pt>
                <c:pt idx="78">
                  <c:v>1958</c:v>
                </c:pt>
                <c:pt idx="79">
                  <c:v>1959</c:v>
                </c:pt>
                <c:pt idx="80">
                  <c:v>1960</c:v>
                </c:pt>
                <c:pt idx="81">
                  <c:v>1961</c:v>
                </c:pt>
                <c:pt idx="82">
                  <c:v>1962</c:v>
                </c:pt>
                <c:pt idx="83">
                  <c:v>1963</c:v>
                </c:pt>
                <c:pt idx="84">
                  <c:v>1964</c:v>
                </c:pt>
                <c:pt idx="85">
                  <c:v>1965</c:v>
                </c:pt>
                <c:pt idx="86">
                  <c:v>1966</c:v>
                </c:pt>
                <c:pt idx="87">
                  <c:v>1967</c:v>
                </c:pt>
                <c:pt idx="88">
                  <c:v>1968</c:v>
                </c:pt>
                <c:pt idx="89">
                  <c:v>1969</c:v>
                </c:pt>
                <c:pt idx="90">
                  <c:v>1970</c:v>
                </c:pt>
                <c:pt idx="91">
                  <c:v>1971</c:v>
                </c:pt>
                <c:pt idx="92">
                  <c:v>1972</c:v>
                </c:pt>
                <c:pt idx="93">
                  <c:v>1973</c:v>
                </c:pt>
                <c:pt idx="94">
                  <c:v>1974</c:v>
                </c:pt>
                <c:pt idx="95">
                  <c:v>1975</c:v>
                </c:pt>
                <c:pt idx="96">
                  <c:v>1976</c:v>
                </c:pt>
                <c:pt idx="97">
                  <c:v>1977</c:v>
                </c:pt>
                <c:pt idx="98">
                  <c:v>1978</c:v>
                </c:pt>
                <c:pt idx="99">
                  <c:v>1979</c:v>
                </c:pt>
                <c:pt idx="100">
                  <c:v>1980</c:v>
                </c:pt>
                <c:pt idx="101">
                  <c:v>1981</c:v>
                </c:pt>
                <c:pt idx="102">
                  <c:v>1982</c:v>
                </c:pt>
                <c:pt idx="103">
                  <c:v>1983</c:v>
                </c:pt>
                <c:pt idx="104">
                  <c:v>1984</c:v>
                </c:pt>
                <c:pt idx="105">
                  <c:v>1985</c:v>
                </c:pt>
                <c:pt idx="106">
                  <c:v>1986</c:v>
                </c:pt>
                <c:pt idx="107">
                  <c:v>1987</c:v>
                </c:pt>
                <c:pt idx="108">
                  <c:v>1988</c:v>
                </c:pt>
                <c:pt idx="109">
                  <c:v>1989</c:v>
                </c:pt>
                <c:pt idx="110">
                  <c:v>1990</c:v>
                </c:pt>
                <c:pt idx="111">
                  <c:v>1991</c:v>
                </c:pt>
                <c:pt idx="112">
                  <c:v>1992</c:v>
                </c:pt>
                <c:pt idx="113">
                  <c:v>1993</c:v>
                </c:pt>
                <c:pt idx="114">
                  <c:v>1994</c:v>
                </c:pt>
                <c:pt idx="115">
                  <c:v>1995</c:v>
                </c:pt>
                <c:pt idx="116">
                  <c:v>1996</c:v>
                </c:pt>
                <c:pt idx="117">
                  <c:v>1997</c:v>
                </c:pt>
                <c:pt idx="118">
                  <c:v>1998</c:v>
                </c:pt>
                <c:pt idx="119">
                  <c:v>1999</c:v>
                </c:pt>
                <c:pt idx="120">
                  <c:v>2000</c:v>
                </c:pt>
                <c:pt idx="121">
                  <c:v>2001</c:v>
                </c:pt>
                <c:pt idx="122">
                  <c:v>2002</c:v>
                </c:pt>
                <c:pt idx="123">
                  <c:v>2003</c:v>
                </c:pt>
                <c:pt idx="124">
                  <c:v>2004</c:v>
                </c:pt>
                <c:pt idx="125">
                  <c:v>2005</c:v>
                </c:pt>
              </c:numCache>
            </c:numRef>
          </c:cat>
          <c:val>
            <c:numRef>
              <c:f>Sheet1!$E$2:$E$127</c:f>
              <c:numCache>
                <c:formatCode>General</c:formatCode>
                <c:ptCount val="126"/>
                <c:pt idx="0">
                  <c:v>3.15</c:v>
                </c:pt>
                <c:pt idx="1">
                  <c:v>3.62</c:v>
                </c:pt>
                <c:pt idx="2">
                  <c:v>3.13</c:v>
                </c:pt>
                <c:pt idx="3">
                  <c:v>3.8</c:v>
                </c:pt>
                <c:pt idx="4">
                  <c:v>3.2</c:v>
                </c:pt>
                <c:pt idx="5">
                  <c:v>3.82</c:v>
                </c:pt>
                <c:pt idx="6">
                  <c:v>3.73</c:v>
                </c:pt>
                <c:pt idx="7">
                  <c:v>3.88</c:v>
                </c:pt>
                <c:pt idx="8">
                  <c:v>3.5</c:v>
                </c:pt>
                <c:pt idx="9">
                  <c:v>4.04</c:v>
                </c:pt>
                <c:pt idx="10">
                  <c:v>3.99</c:v>
                </c:pt>
                <c:pt idx="11">
                  <c:v>4.13</c:v>
                </c:pt>
                <c:pt idx="12">
                  <c:v>4.1100000000000003</c:v>
                </c:pt>
                <c:pt idx="13">
                  <c:v>3.53</c:v>
                </c:pt>
                <c:pt idx="14">
                  <c:v>3.71</c:v>
                </c:pt>
                <c:pt idx="15">
                  <c:v>3.77</c:v>
                </c:pt>
                <c:pt idx="16">
                  <c:v>3.4</c:v>
                </c:pt>
                <c:pt idx="17">
                  <c:v>3.93</c:v>
                </c:pt>
                <c:pt idx="18">
                  <c:v>3.42</c:v>
                </c:pt>
                <c:pt idx="19">
                  <c:v>3.49</c:v>
                </c:pt>
                <c:pt idx="20">
                  <c:v>3.56</c:v>
                </c:pt>
                <c:pt idx="21">
                  <c:v>3.47</c:v>
                </c:pt>
                <c:pt idx="22">
                  <c:v>3.41</c:v>
                </c:pt>
                <c:pt idx="23">
                  <c:v>3.75</c:v>
                </c:pt>
                <c:pt idx="24">
                  <c:v>3.74</c:v>
                </c:pt>
                <c:pt idx="25">
                  <c:v>3.56</c:v>
                </c:pt>
                <c:pt idx="26">
                  <c:v>3.6</c:v>
                </c:pt>
                <c:pt idx="27">
                  <c:v>3.51</c:v>
                </c:pt>
                <c:pt idx="28">
                  <c:v>3.39</c:v>
                </c:pt>
                <c:pt idx="29">
                  <c:v>3.56</c:v>
                </c:pt>
                <c:pt idx="30">
                  <c:v>3.35</c:v>
                </c:pt>
                <c:pt idx="31">
                  <c:v>3.25</c:v>
                </c:pt>
                <c:pt idx="32">
                  <c:v>3.21</c:v>
                </c:pt>
                <c:pt idx="33">
                  <c:v>3.06</c:v>
                </c:pt>
                <c:pt idx="34">
                  <c:v>2.88</c:v>
                </c:pt>
                <c:pt idx="35">
                  <c:v>2.84</c:v>
                </c:pt>
                <c:pt idx="36">
                  <c:v>3</c:v>
                </c:pt>
                <c:pt idx="37">
                  <c:v>3.03</c:v>
                </c:pt>
                <c:pt idx="38">
                  <c:v>2.63</c:v>
                </c:pt>
                <c:pt idx="39">
                  <c:v>2.4700000000000002</c:v>
                </c:pt>
                <c:pt idx="40">
                  <c:v>2.36</c:v>
                </c:pt>
                <c:pt idx="41">
                  <c:v>2.13</c:v>
                </c:pt>
                <c:pt idx="42">
                  <c:v>2.13</c:v>
                </c:pt>
                <c:pt idx="43">
                  <c:v>2.19</c:v>
                </c:pt>
                <c:pt idx="44">
                  <c:v>1.97</c:v>
                </c:pt>
                <c:pt idx="45">
                  <c:v>1.97</c:v>
                </c:pt>
                <c:pt idx="46">
                  <c:v>1.9</c:v>
                </c:pt>
                <c:pt idx="47">
                  <c:v>1.73</c:v>
                </c:pt>
                <c:pt idx="48">
                  <c:v>1.64</c:v>
                </c:pt>
                <c:pt idx="49">
                  <c:v>1.62</c:v>
                </c:pt>
                <c:pt idx="50">
                  <c:v>1.47</c:v>
                </c:pt>
                <c:pt idx="51">
                  <c:v>1.28</c:v>
                </c:pt>
                <c:pt idx="52">
                  <c:v>1.08</c:v>
                </c:pt>
                <c:pt idx="53">
                  <c:v>1</c:v>
                </c:pt>
                <c:pt idx="54">
                  <c:v>1.02</c:v>
                </c:pt>
                <c:pt idx="55">
                  <c:v>0.91</c:v>
                </c:pt>
                <c:pt idx="56">
                  <c:v>0.91</c:v>
                </c:pt>
                <c:pt idx="57">
                  <c:v>0.9</c:v>
                </c:pt>
                <c:pt idx="58">
                  <c:v>0.8</c:v>
                </c:pt>
                <c:pt idx="59">
                  <c:v>0.74</c:v>
                </c:pt>
                <c:pt idx="60">
                  <c:v>0.74</c:v>
                </c:pt>
                <c:pt idx="61">
                  <c:v>0.71</c:v>
                </c:pt>
                <c:pt idx="62">
                  <c:v>0.75</c:v>
                </c:pt>
                <c:pt idx="63">
                  <c:v>0.77</c:v>
                </c:pt>
                <c:pt idx="64">
                  <c:v>0.74</c:v>
                </c:pt>
                <c:pt idx="65">
                  <c:v>0.68</c:v>
                </c:pt>
                <c:pt idx="66">
                  <c:v>0.63</c:v>
                </c:pt>
                <c:pt idx="67">
                  <c:v>0.56000000000000005</c:v>
                </c:pt>
                <c:pt idx="68">
                  <c:v>0.52</c:v>
                </c:pt>
                <c:pt idx="69">
                  <c:v>0.49</c:v>
                </c:pt>
                <c:pt idx="70">
                  <c:v>0.49</c:v>
                </c:pt>
                <c:pt idx="71">
                  <c:v>0.45</c:v>
                </c:pt>
                <c:pt idx="72">
                  <c:v>0.43</c:v>
                </c:pt>
                <c:pt idx="73">
                  <c:v>0.42</c:v>
                </c:pt>
                <c:pt idx="74">
                  <c:v>0.41</c:v>
                </c:pt>
                <c:pt idx="75">
                  <c:v>0.4</c:v>
                </c:pt>
                <c:pt idx="76">
                  <c:v>0.65</c:v>
                </c:pt>
                <c:pt idx="77">
                  <c:v>0.62</c:v>
                </c:pt>
                <c:pt idx="78">
                  <c:v>0.59</c:v>
                </c:pt>
                <c:pt idx="79">
                  <c:v>0.57999999999999996</c:v>
                </c:pt>
                <c:pt idx="80">
                  <c:v>0.54</c:v>
                </c:pt>
                <c:pt idx="81">
                  <c:v>0.54</c:v>
                </c:pt>
                <c:pt idx="82">
                  <c:v>0.53</c:v>
                </c:pt>
                <c:pt idx="83">
                  <c:v>0.53</c:v>
                </c:pt>
                <c:pt idx="84">
                  <c:v>0.53</c:v>
                </c:pt>
                <c:pt idx="85">
                  <c:v>0.51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0.52</c:v>
                </c:pt>
                <c:pt idx="90">
                  <c:v>0.51</c:v>
                </c:pt>
                <c:pt idx="91">
                  <c:v>0.52</c:v>
                </c:pt>
                <c:pt idx="92">
                  <c:v>0.52</c:v>
                </c:pt>
                <c:pt idx="93">
                  <c:v>0.53</c:v>
                </c:pt>
                <c:pt idx="94">
                  <c:v>0.54</c:v>
                </c:pt>
                <c:pt idx="95">
                  <c:v>0.55000000000000004</c:v>
                </c:pt>
                <c:pt idx="96">
                  <c:v>0.56000000000000005</c:v>
                </c:pt>
                <c:pt idx="97">
                  <c:v>0.59</c:v>
                </c:pt>
                <c:pt idx="98">
                  <c:v>0.6</c:v>
                </c:pt>
                <c:pt idx="99">
                  <c:v>0.62</c:v>
                </c:pt>
                <c:pt idx="100">
                  <c:v>0.64</c:v>
                </c:pt>
                <c:pt idx="101">
                  <c:v>0.62</c:v>
                </c:pt>
                <c:pt idx="102">
                  <c:v>0.52</c:v>
                </c:pt>
                <c:pt idx="103">
                  <c:v>0.5</c:v>
                </c:pt>
                <c:pt idx="104">
                  <c:v>0.5</c:v>
                </c:pt>
                <c:pt idx="105">
                  <c:v>0.49</c:v>
                </c:pt>
                <c:pt idx="106">
                  <c:v>0.45</c:v>
                </c:pt>
                <c:pt idx="107">
                  <c:v>0.43</c:v>
                </c:pt>
                <c:pt idx="108">
                  <c:v>0.41</c:v>
                </c:pt>
                <c:pt idx="109">
                  <c:v>0.39</c:v>
                </c:pt>
                <c:pt idx="110">
                  <c:v>0.38</c:v>
                </c:pt>
                <c:pt idx="111">
                  <c:v>0.38</c:v>
                </c:pt>
                <c:pt idx="112">
                  <c:v>0.36</c:v>
                </c:pt>
                <c:pt idx="113">
                  <c:v>0.33</c:v>
                </c:pt>
                <c:pt idx="114">
                  <c:v>0.32</c:v>
                </c:pt>
                <c:pt idx="115">
                  <c:v>0.32</c:v>
                </c:pt>
                <c:pt idx="116">
                  <c:v>0.3</c:v>
                </c:pt>
                <c:pt idx="117">
                  <c:v>0.28999999999999998</c:v>
                </c:pt>
                <c:pt idx="118">
                  <c:v>0.26</c:v>
                </c:pt>
                <c:pt idx="119">
                  <c:v>0.24</c:v>
                </c:pt>
                <c:pt idx="120">
                  <c:v>0.23</c:v>
                </c:pt>
                <c:pt idx="121">
                  <c:v>0.22</c:v>
                </c:pt>
                <c:pt idx="122">
                  <c:v>0.21</c:v>
                </c:pt>
                <c:pt idx="123">
                  <c:v>0.19</c:v>
                </c:pt>
                <c:pt idx="124">
                  <c:v>0.18</c:v>
                </c:pt>
                <c:pt idx="12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E3-40AD-94DD-EAE317A32D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Snuff</c:v>
                </c:pt>
              </c:strCache>
            </c:strRef>
          </c:tx>
          <c:spPr>
            <a:solidFill>
              <a:srgbClr val="FE9B03"/>
            </a:solidFill>
            <a:ln w="12668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0.13013008593228592"/>
                  <c:y val="4.739042933164705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6E3-40AD-94DD-EAE317A32D54}"/>
                </c:ext>
              </c:extLst>
            </c:dLbl>
            <c:spPr>
              <a:noFill/>
              <a:ln w="25335">
                <a:noFill/>
              </a:ln>
            </c:spPr>
            <c:txPr>
              <a:bodyPr/>
              <a:lstStyle/>
              <a:p>
                <a:pPr>
                  <a:defRPr sz="159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Sheet1!$A$2:$A$127</c:f>
              <c:numCache>
                <c:formatCode>General</c:formatCode>
                <c:ptCount val="126"/>
                <c:pt idx="0">
                  <c:v>1880</c:v>
                </c:pt>
                <c:pt idx="1">
                  <c:v>1881</c:v>
                </c:pt>
                <c:pt idx="2">
                  <c:v>1882</c:v>
                </c:pt>
                <c:pt idx="3">
                  <c:v>1883</c:v>
                </c:pt>
                <c:pt idx="4">
                  <c:v>1884</c:v>
                </c:pt>
                <c:pt idx="5">
                  <c:v>1885</c:v>
                </c:pt>
                <c:pt idx="6">
                  <c:v>1886</c:v>
                </c:pt>
                <c:pt idx="7">
                  <c:v>1887</c:v>
                </c:pt>
                <c:pt idx="8">
                  <c:v>1888</c:v>
                </c:pt>
                <c:pt idx="9">
                  <c:v>1889</c:v>
                </c:pt>
                <c:pt idx="10">
                  <c:v>1890</c:v>
                </c:pt>
                <c:pt idx="11">
                  <c:v>1891</c:v>
                </c:pt>
                <c:pt idx="12">
                  <c:v>1892</c:v>
                </c:pt>
                <c:pt idx="13">
                  <c:v>1893</c:v>
                </c:pt>
                <c:pt idx="14">
                  <c:v>1894</c:v>
                </c:pt>
                <c:pt idx="15">
                  <c:v>1895</c:v>
                </c:pt>
                <c:pt idx="16">
                  <c:v>1896</c:v>
                </c:pt>
                <c:pt idx="17">
                  <c:v>1897</c:v>
                </c:pt>
                <c:pt idx="18">
                  <c:v>1898</c:v>
                </c:pt>
                <c:pt idx="19">
                  <c:v>1899</c:v>
                </c:pt>
                <c:pt idx="20">
                  <c:v>1900</c:v>
                </c:pt>
                <c:pt idx="21">
                  <c:v>1901</c:v>
                </c:pt>
                <c:pt idx="22">
                  <c:v>1902</c:v>
                </c:pt>
                <c:pt idx="23">
                  <c:v>1903</c:v>
                </c:pt>
                <c:pt idx="24">
                  <c:v>1904</c:v>
                </c:pt>
                <c:pt idx="25">
                  <c:v>1905</c:v>
                </c:pt>
                <c:pt idx="26">
                  <c:v>1906</c:v>
                </c:pt>
                <c:pt idx="27">
                  <c:v>1907</c:v>
                </c:pt>
                <c:pt idx="28">
                  <c:v>1908</c:v>
                </c:pt>
                <c:pt idx="29">
                  <c:v>1909</c:v>
                </c:pt>
                <c:pt idx="30">
                  <c:v>1910</c:v>
                </c:pt>
                <c:pt idx="31">
                  <c:v>1911</c:v>
                </c:pt>
                <c:pt idx="32">
                  <c:v>1912</c:v>
                </c:pt>
                <c:pt idx="33">
                  <c:v>1913</c:v>
                </c:pt>
                <c:pt idx="34">
                  <c:v>1914</c:v>
                </c:pt>
                <c:pt idx="35">
                  <c:v>1915</c:v>
                </c:pt>
                <c:pt idx="36">
                  <c:v>1916</c:v>
                </c:pt>
                <c:pt idx="37">
                  <c:v>1917</c:v>
                </c:pt>
                <c:pt idx="38">
                  <c:v>1918</c:v>
                </c:pt>
                <c:pt idx="39">
                  <c:v>1919</c:v>
                </c:pt>
                <c:pt idx="40">
                  <c:v>1920</c:v>
                </c:pt>
                <c:pt idx="41">
                  <c:v>1921</c:v>
                </c:pt>
                <c:pt idx="42">
                  <c:v>1922</c:v>
                </c:pt>
                <c:pt idx="43">
                  <c:v>1923</c:v>
                </c:pt>
                <c:pt idx="44">
                  <c:v>1924</c:v>
                </c:pt>
                <c:pt idx="45">
                  <c:v>1925</c:v>
                </c:pt>
                <c:pt idx="46">
                  <c:v>1926</c:v>
                </c:pt>
                <c:pt idx="47">
                  <c:v>1927</c:v>
                </c:pt>
                <c:pt idx="48">
                  <c:v>1928</c:v>
                </c:pt>
                <c:pt idx="49">
                  <c:v>1929</c:v>
                </c:pt>
                <c:pt idx="50">
                  <c:v>1930</c:v>
                </c:pt>
                <c:pt idx="51">
                  <c:v>1931</c:v>
                </c:pt>
                <c:pt idx="52">
                  <c:v>1932</c:v>
                </c:pt>
                <c:pt idx="53">
                  <c:v>1933</c:v>
                </c:pt>
                <c:pt idx="54">
                  <c:v>1934</c:v>
                </c:pt>
                <c:pt idx="55">
                  <c:v>1935</c:v>
                </c:pt>
                <c:pt idx="56">
                  <c:v>1936</c:v>
                </c:pt>
                <c:pt idx="57">
                  <c:v>1937</c:v>
                </c:pt>
                <c:pt idx="58">
                  <c:v>1938</c:v>
                </c:pt>
                <c:pt idx="59">
                  <c:v>1939</c:v>
                </c:pt>
                <c:pt idx="60">
                  <c:v>1940</c:v>
                </c:pt>
                <c:pt idx="61">
                  <c:v>1941</c:v>
                </c:pt>
                <c:pt idx="62">
                  <c:v>1942</c:v>
                </c:pt>
                <c:pt idx="63">
                  <c:v>1943</c:v>
                </c:pt>
                <c:pt idx="64">
                  <c:v>1944</c:v>
                </c:pt>
                <c:pt idx="65">
                  <c:v>1945</c:v>
                </c:pt>
                <c:pt idx="66">
                  <c:v>1946</c:v>
                </c:pt>
                <c:pt idx="67">
                  <c:v>1947</c:v>
                </c:pt>
                <c:pt idx="68">
                  <c:v>1948</c:v>
                </c:pt>
                <c:pt idx="69">
                  <c:v>1949</c:v>
                </c:pt>
                <c:pt idx="70">
                  <c:v>1950</c:v>
                </c:pt>
                <c:pt idx="71">
                  <c:v>1951</c:v>
                </c:pt>
                <c:pt idx="72">
                  <c:v>1952</c:v>
                </c:pt>
                <c:pt idx="73">
                  <c:v>1953</c:v>
                </c:pt>
                <c:pt idx="74">
                  <c:v>1954</c:v>
                </c:pt>
                <c:pt idx="75">
                  <c:v>1955</c:v>
                </c:pt>
                <c:pt idx="76">
                  <c:v>1956</c:v>
                </c:pt>
                <c:pt idx="77">
                  <c:v>1957</c:v>
                </c:pt>
                <c:pt idx="78">
                  <c:v>1958</c:v>
                </c:pt>
                <c:pt idx="79">
                  <c:v>1959</c:v>
                </c:pt>
                <c:pt idx="80">
                  <c:v>1960</c:v>
                </c:pt>
                <c:pt idx="81">
                  <c:v>1961</c:v>
                </c:pt>
                <c:pt idx="82">
                  <c:v>1962</c:v>
                </c:pt>
                <c:pt idx="83">
                  <c:v>1963</c:v>
                </c:pt>
                <c:pt idx="84">
                  <c:v>1964</c:v>
                </c:pt>
                <c:pt idx="85">
                  <c:v>1965</c:v>
                </c:pt>
                <c:pt idx="86">
                  <c:v>1966</c:v>
                </c:pt>
                <c:pt idx="87">
                  <c:v>1967</c:v>
                </c:pt>
                <c:pt idx="88">
                  <c:v>1968</c:v>
                </c:pt>
                <c:pt idx="89">
                  <c:v>1969</c:v>
                </c:pt>
                <c:pt idx="90">
                  <c:v>1970</c:v>
                </c:pt>
                <c:pt idx="91">
                  <c:v>1971</c:v>
                </c:pt>
                <c:pt idx="92">
                  <c:v>1972</c:v>
                </c:pt>
                <c:pt idx="93">
                  <c:v>1973</c:v>
                </c:pt>
                <c:pt idx="94">
                  <c:v>1974</c:v>
                </c:pt>
                <c:pt idx="95">
                  <c:v>1975</c:v>
                </c:pt>
                <c:pt idx="96">
                  <c:v>1976</c:v>
                </c:pt>
                <c:pt idx="97">
                  <c:v>1977</c:v>
                </c:pt>
                <c:pt idx="98">
                  <c:v>1978</c:v>
                </c:pt>
                <c:pt idx="99">
                  <c:v>1979</c:v>
                </c:pt>
                <c:pt idx="100">
                  <c:v>1980</c:v>
                </c:pt>
                <c:pt idx="101">
                  <c:v>1981</c:v>
                </c:pt>
                <c:pt idx="102">
                  <c:v>1982</c:v>
                </c:pt>
                <c:pt idx="103">
                  <c:v>1983</c:v>
                </c:pt>
                <c:pt idx="104">
                  <c:v>1984</c:v>
                </c:pt>
                <c:pt idx="105">
                  <c:v>1985</c:v>
                </c:pt>
                <c:pt idx="106">
                  <c:v>1986</c:v>
                </c:pt>
                <c:pt idx="107">
                  <c:v>1987</c:v>
                </c:pt>
                <c:pt idx="108">
                  <c:v>1988</c:v>
                </c:pt>
                <c:pt idx="109">
                  <c:v>1989</c:v>
                </c:pt>
                <c:pt idx="110">
                  <c:v>1990</c:v>
                </c:pt>
                <c:pt idx="111">
                  <c:v>1991</c:v>
                </c:pt>
                <c:pt idx="112">
                  <c:v>1992</c:v>
                </c:pt>
                <c:pt idx="113">
                  <c:v>1993</c:v>
                </c:pt>
                <c:pt idx="114">
                  <c:v>1994</c:v>
                </c:pt>
                <c:pt idx="115">
                  <c:v>1995</c:v>
                </c:pt>
                <c:pt idx="116">
                  <c:v>1996</c:v>
                </c:pt>
                <c:pt idx="117">
                  <c:v>1997</c:v>
                </c:pt>
                <c:pt idx="118">
                  <c:v>1998</c:v>
                </c:pt>
                <c:pt idx="119">
                  <c:v>1999</c:v>
                </c:pt>
                <c:pt idx="120">
                  <c:v>2000</c:v>
                </c:pt>
                <c:pt idx="121">
                  <c:v>2001</c:v>
                </c:pt>
                <c:pt idx="122">
                  <c:v>2002</c:v>
                </c:pt>
                <c:pt idx="123">
                  <c:v>2003</c:v>
                </c:pt>
                <c:pt idx="124">
                  <c:v>2004</c:v>
                </c:pt>
                <c:pt idx="125">
                  <c:v>2005</c:v>
                </c:pt>
              </c:numCache>
            </c:numRef>
          </c:cat>
          <c:val>
            <c:numRef>
              <c:f>Sheet1!$F$2:$F$127</c:f>
              <c:numCache>
                <c:formatCode>General</c:formatCode>
                <c:ptCount val="126"/>
                <c:pt idx="0">
                  <c:v>0.12</c:v>
                </c:pt>
                <c:pt idx="1">
                  <c:v>0.13</c:v>
                </c:pt>
                <c:pt idx="2">
                  <c:v>0.14000000000000001</c:v>
                </c:pt>
                <c:pt idx="3">
                  <c:v>0.15</c:v>
                </c:pt>
                <c:pt idx="4">
                  <c:v>0.16</c:v>
                </c:pt>
                <c:pt idx="5">
                  <c:v>0.17</c:v>
                </c:pt>
                <c:pt idx="6">
                  <c:v>0.17</c:v>
                </c:pt>
                <c:pt idx="7">
                  <c:v>0.2</c:v>
                </c:pt>
                <c:pt idx="8">
                  <c:v>0.13</c:v>
                </c:pt>
                <c:pt idx="9">
                  <c:v>0.21</c:v>
                </c:pt>
                <c:pt idx="10">
                  <c:v>0.22</c:v>
                </c:pt>
                <c:pt idx="11">
                  <c:v>0.24</c:v>
                </c:pt>
                <c:pt idx="12">
                  <c:v>0.25</c:v>
                </c:pt>
                <c:pt idx="13">
                  <c:v>0.26</c:v>
                </c:pt>
                <c:pt idx="14">
                  <c:v>0.25</c:v>
                </c:pt>
                <c:pt idx="15">
                  <c:v>0.21</c:v>
                </c:pt>
                <c:pt idx="16">
                  <c:v>0.26</c:v>
                </c:pt>
                <c:pt idx="17">
                  <c:v>0.27</c:v>
                </c:pt>
                <c:pt idx="18">
                  <c:v>0.27</c:v>
                </c:pt>
                <c:pt idx="19">
                  <c:v>0.28000000000000003</c:v>
                </c:pt>
                <c:pt idx="20">
                  <c:v>0.3</c:v>
                </c:pt>
                <c:pt idx="21">
                  <c:v>0.32</c:v>
                </c:pt>
                <c:pt idx="22">
                  <c:v>0.33</c:v>
                </c:pt>
                <c:pt idx="23">
                  <c:v>0.35</c:v>
                </c:pt>
                <c:pt idx="24">
                  <c:v>0.36</c:v>
                </c:pt>
                <c:pt idx="25">
                  <c:v>0.37</c:v>
                </c:pt>
                <c:pt idx="26">
                  <c:v>0.38</c:v>
                </c:pt>
                <c:pt idx="27">
                  <c:v>0.37</c:v>
                </c:pt>
                <c:pt idx="28">
                  <c:v>0.39</c:v>
                </c:pt>
                <c:pt idx="29">
                  <c:v>0.45</c:v>
                </c:pt>
                <c:pt idx="30">
                  <c:v>0.47</c:v>
                </c:pt>
                <c:pt idx="31">
                  <c:v>0.43</c:v>
                </c:pt>
                <c:pt idx="32">
                  <c:v>0.46</c:v>
                </c:pt>
                <c:pt idx="33">
                  <c:v>0.47</c:v>
                </c:pt>
                <c:pt idx="34">
                  <c:v>0.43</c:v>
                </c:pt>
                <c:pt idx="35">
                  <c:v>0.44</c:v>
                </c:pt>
                <c:pt idx="36">
                  <c:v>0.47</c:v>
                </c:pt>
                <c:pt idx="37">
                  <c:v>0.46</c:v>
                </c:pt>
                <c:pt idx="38">
                  <c:v>0.5</c:v>
                </c:pt>
                <c:pt idx="39">
                  <c:v>0.46</c:v>
                </c:pt>
                <c:pt idx="40">
                  <c:v>0.47</c:v>
                </c:pt>
                <c:pt idx="41">
                  <c:v>0.45</c:v>
                </c:pt>
                <c:pt idx="42">
                  <c:v>0.48</c:v>
                </c:pt>
                <c:pt idx="43">
                  <c:v>0.48</c:v>
                </c:pt>
                <c:pt idx="44">
                  <c:v>0.47</c:v>
                </c:pt>
                <c:pt idx="45">
                  <c:v>0.45</c:v>
                </c:pt>
                <c:pt idx="46">
                  <c:v>0.44</c:v>
                </c:pt>
                <c:pt idx="47">
                  <c:v>0.46</c:v>
                </c:pt>
                <c:pt idx="48">
                  <c:v>0.46</c:v>
                </c:pt>
                <c:pt idx="49">
                  <c:v>0.44</c:v>
                </c:pt>
                <c:pt idx="50">
                  <c:v>0.43</c:v>
                </c:pt>
                <c:pt idx="51">
                  <c:v>0.42</c:v>
                </c:pt>
                <c:pt idx="52">
                  <c:v>0.38</c:v>
                </c:pt>
                <c:pt idx="53">
                  <c:v>0.38</c:v>
                </c:pt>
                <c:pt idx="54">
                  <c:v>0.37</c:v>
                </c:pt>
                <c:pt idx="55">
                  <c:v>0.38</c:v>
                </c:pt>
                <c:pt idx="56">
                  <c:v>0.37</c:v>
                </c:pt>
                <c:pt idx="57">
                  <c:v>0.39</c:v>
                </c:pt>
                <c:pt idx="58">
                  <c:v>0.37</c:v>
                </c:pt>
                <c:pt idx="59">
                  <c:v>0.37</c:v>
                </c:pt>
                <c:pt idx="60">
                  <c:v>0.36</c:v>
                </c:pt>
                <c:pt idx="61">
                  <c:v>0.37</c:v>
                </c:pt>
                <c:pt idx="62">
                  <c:v>0.39</c:v>
                </c:pt>
                <c:pt idx="63">
                  <c:v>0.4</c:v>
                </c:pt>
                <c:pt idx="64">
                  <c:v>0.4</c:v>
                </c:pt>
                <c:pt idx="65">
                  <c:v>0.41</c:v>
                </c:pt>
                <c:pt idx="66">
                  <c:v>0.36</c:v>
                </c:pt>
                <c:pt idx="67">
                  <c:v>0.35</c:v>
                </c:pt>
                <c:pt idx="68">
                  <c:v>0.36</c:v>
                </c:pt>
                <c:pt idx="69">
                  <c:v>0.36</c:v>
                </c:pt>
                <c:pt idx="70">
                  <c:v>0.34</c:v>
                </c:pt>
                <c:pt idx="71">
                  <c:v>0.33</c:v>
                </c:pt>
                <c:pt idx="72">
                  <c:v>0.33</c:v>
                </c:pt>
                <c:pt idx="73">
                  <c:v>0.32</c:v>
                </c:pt>
                <c:pt idx="74">
                  <c:v>0.32</c:v>
                </c:pt>
                <c:pt idx="75">
                  <c:v>0.32</c:v>
                </c:pt>
                <c:pt idx="76">
                  <c:v>0.34</c:v>
                </c:pt>
                <c:pt idx="77">
                  <c:v>0.32</c:v>
                </c:pt>
                <c:pt idx="78">
                  <c:v>0.31</c:v>
                </c:pt>
                <c:pt idx="79">
                  <c:v>0.28999999999999998</c:v>
                </c:pt>
                <c:pt idx="80">
                  <c:v>0.3</c:v>
                </c:pt>
                <c:pt idx="81">
                  <c:v>0.28999999999999998</c:v>
                </c:pt>
                <c:pt idx="82">
                  <c:v>0.28000000000000003</c:v>
                </c:pt>
                <c:pt idx="83">
                  <c:v>0.27</c:v>
                </c:pt>
                <c:pt idx="84">
                  <c:v>0.26</c:v>
                </c:pt>
                <c:pt idx="85">
                  <c:v>0.24</c:v>
                </c:pt>
                <c:pt idx="86">
                  <c:v>0.23</c:v>
                </c:pt>
                <c:pt idx="87">
                  <c:v>0.23</c:v>
                </c:pt>
                <c:pt idx="88">
                  <c:v>0.21</c:v>
                </c:pt>
                <c:pt idx="89">
                  <c:v>0.2</c:v>
                </c:pt>
                <c:pt idx="90">
                  <c:v>0.19</c:v>
                </c:pt>
                <c:pt idx="91">
                  <c:v>0.19</c:v>
                </c:pt>
                <c:pt idx="92">
                  <c:v>0.18</c:v>
                </c:pt>
                <c:pt idx="93">
                  <c:v>0.18</c:v>
                </c:pt>
                <c:pt idx="94">
                  <c:v>0.18</c:v>
                </c:pt>
                <c:pt idx="95">
                  <c:v>0.17</c:v>
                </c:pt>
                <c:pt idx="96">
                  <c:v>0.17</c:v>
                </c:pt>
                <c:pt idx="97">
                  <c:v>0.16</c:v>
                </c:pt>
                <c:pt idx="98">
                  <c:v>0.16</c:v>
                </c:pt>
                <c:pt idx="99">
                  <c:v>0.15</c:v>
                </c:pt>
                <c:pt idx="100">
                  <c:v>0.15</c:v>
                </c:pt>
                <c:pt idx="101">
                  <c:v>0.15</c:v>
                </c:pt>
                <c:pt idx="102">
                  <c:v>0.26</c:v>
                </c:pt>
                <c:pt idx="103">
                  <c:v>0.27</c:v>
                </c:pt>
                <c:pt idx="104">
                  <c:v>0.27</c:v>
                </c:pt>
                <c:pt idx="105">
                  <c:v>0.28000000000000003</c:v>
                </c:pt>
                <c:pt idx="106">
                  <c:v>0.26</c:v>
                </c:pt>
                <c:pt idx="107">
                  <c:v>0.25</c:v>
                </c:pt>
                <c:pt idx="108">
                  <c:v>0.26</c:v>
                </c:pt>
                <c:pt idx="109">
                  <c:v>0.27</c:v>
                </c:pt>
                <c:pt idx="110">
                  <c:v>0.28000000000000003</c:v>
                </c:pt>
                <c:pt idx="111">
                  <c:v>0.28000000000000003</c:v>
                </c:pt>
                <c:pt idx="112">
                  <c:v>0.28999999999999998</c:v>
                </c:pt>
                <c:pt idx="113">
                  <c:v>0.3</c:v>
                </c:pt>
                <c:pt idx="114">
                  <c:v>0.32</c:v>
                </c:pt>
                <c:pt idx="115">
                  <c:v>0.31</c:v>
                </c:pt>
                <c:pt idx="116">
                  <c:v>0.31</c:v>
                </c:pt>
                <c:pt idx="117">
                  <c:v>0.31</c:v>
                </c:pt>
                <c:pt idx="118">
                  <c:v>0.32</c:v>
                </c:pt>
                <c:pt idx="119">
                  <c:v>0.32</c:v>
                </c:pt>
                <c:pt idx="120">
                  <c:v>0.33</c:v>
                </c:pt>
                <c:pt idx="121">
                  <c:v>0.33</c:v>
                </c:pt>
                <c:pt idx="122">
                  <c:v>0.34</c:v>
                </c:pt>
                <c:pt idx="123">
                  <c:v>0.34</c:v>
                </c:pt>
                <c:pt idx="124">
                  <c:v>0.35</c:v>
                </c:pt>
                <c:pt idx="125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E3-40AD-94DD-EAE317A32D54}"/>
            </c:ext>
          </c:extLst>
        </c:ser>
        <c:dLbls>
          <c:showLegendKey val="0"/>
          <c:showVal val="0"/>
          <c:showCatName val="0"/>
          <c:showSerName val="1"/>
          <c:showPercent val="0"/>
          <c:showBubbleSize val="0"/>
        </c:dLbls>
        <c:axId val="237896336"/>
        <c:axId val="237899472"/>
      </c:areaChart>
      <c:catAx>
        <c:axId val="237896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9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945615982241952"/>
              <c:y val="0.92673267326732678"/>
            </c:manualLayout>
          </c:layout>
          <c:overlay val="0"/>
          <c:spPr>
            <a:noFill/>
            <a:ln w="2533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6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7899472"/>
        <c:crosses val="autoZero"/>
        <c:auto val="0"/>
        <c:lblAlgn val="ctr"/>
        <c:lblOffset val="100"/>
        <c:tickLblSkip val="10"/>
        <c:tickMarkSkip val="2"/>
        <c:noMultiLvlLbl val="0"/>
      </c:catAx>
      <c:valAx>
        <c:axId val="2378994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59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Pounds of Tobacco Per-Capita</a:t>
                </a:r>
              </a:p>
            </c:rich>
          </c:tx>
          <c:layout>
            <c:manualLayout>
              <c:xMode val="edge"/>
              <c:yMode val="edge"/>
              <c:x val="0"/>
              <c:y val="0.12475247524752475"/>
            </c:manualLayout>
          </c:layout>
          <c:overlay val="0"/>
          <c:spPr>
            <a:noFill/>
            <a:ln w="2533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6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7896336"/>
        <c:crosses val="autoZero"/>
        <c:crossBetween val="midCat"/>
      </c:valAx>
      <c:spPr>
        <a:noFill/>
        <a:ln w="253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96" b="1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5A-4B67-BE38-BA2CD64E287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5A-4B67-BE38-BA2CD64E287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5A-4B67-BE38-BA2CD64E287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ED5A-4B67-BE38-BA2CD64E287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5A-4B67-BE38-BA2CD64E2879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ED5A-4B67-BE38-BA2CD64E2879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5A-4B67-BE38-BA2CD64E2879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ED5A-4B67-BE38-BA2CD64E2879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5A-4B67-BE38-BA2CD64E2879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ED5A-4B67-BE38-BA2CD64E2879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ED5A-4B67-BE38-BA2CD64E2879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ED5A-4B67-BE38-BA2CD64E28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Sheet1!$A$1:$A$15</c:f>
              <c:strCache>
                <c:ptCount val="15"/>
                <c:pt idx="0">
                  <c:v>Overall</c:v>
                </c:pt>
                <c:pt idx="1">
                  <c:v>Male</c:v>
                </c:pt>
                <c:pt idx="2">
                  <c:v>Female</c:v>
                </c:pt>
                <c:pt idx="4">
                  <c:v>18-24</c:v>
                </c:pt>
                <c:pt idx="5">
                  <c:v>25-44</c:v>
                </c:pt>
                <c:pt idx="6">
                  <c:v>45-64</c:v>
                </c:pt>
                <c:pt idx="7">
                  <c:v>≥65</c:v>
                </c:pt>
                <c:pt idx="9">
                  <c:v>Non-Hispanic White</c:v>
                </c:pt>
                <c:pt idx="10">
                  <c:v>Non-Hispanic Black</c:v>
                </c:pt>
                <c:pt idx="11">
                  <c:v>Non-Hispanic Asian</c:v>
                </c:pt>
                <c:pt idx="12">
                  <c:v>Non-Hispanic AIAN</c:v>
                </c:pt>
                <c:pt idx="13">
                  <c:v>Hispanic</c:v>
                </c:pt>
                <c:pt idx="14">
                  <c:v>Non-Hispanic Multirace</c:v>
                </c:pt>
              </c:strCache>
            </c:strRef>
          </c:cat>
          <c:val>
            <c:numRef>
              <c:f>Sheet1!$B$1:$B$15</c:f>
              <c:numCache>
                <c:formatCode>General</c:formatCode>
                <c:ptCount val="15"/>
                <c:pt idx="0">
                  <c:v>3.5</c:v>
                </c:pt>
                <c:pt idx="1">
                  <c:v>4.3</c:v>
                </c:pt>
                <c:pt idx="2">
                  <c:v>2.6</c:v>
                </c:pt>
                <c:pt idx="4">
                  <c:v>5.2</c:v>
                </c:pt>
                <c:pt idx="5">
                  <c:v>4.3</c:v>
                </c:pt>
                <c:pt idx="6">
                  <c:v>3.3</c:v>
                </c:pt>
                <c:pt idx="7">
                  <c:v>1.1000000000000001</c:v>
                </c:pt>
                <c:pt idx="9">
                  <c:v>4.0999999999999996</c:v>
                </c:pt>
                <c:pt idx="10">
                  <c:v>1.9</c:v>
                </c:pt>
                <c:pt idx="11">
                  <c:v>2.2999999999999998</c:v>
                </c:pt>
                <c:pt idx="13">
                  <c:v>2</c:v>
                </c:pt>
                <c:pt idx="1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A-4B67-BE38-BA2CD64E287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3172208"/>
        <c:axId val="433173848"/>
      </c:barChart>
      <c:catAx>
        <c:axId val="4331722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73848"/>
        <c:crosses val="autoZero"/>
        <c:auto val="1"/>
        <c:lblAlgn val="ctr"/>
        <c:lblOffset val="100"/>
        <c:noMultiLvlLbl val="0"/>
      </c:catAx>
      <c:valAx>
        <c:axId val="4331738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7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644775459889713E-2"/>
          <c:y val="0.17774311281955898"/>
          <c:w val="0.91043271627831301"/>
          <c:h val="0.72028652323971309"/>
        </c:manualLayout>
      </c:layout>
      <c:lineChart>
        <c:grouping val="standard"/>
        <c:varyColors val="0"/>
        <c:ser>
          <c:idx val="0"/>
          <c:order val="0"/>
          <c:tx>
            <c:strRef>
              <c:f>DATA!$B$2</c:f>
              <c:strCache>
                <c:ptCount val="1"/>
                <c:pt idx="0">
                  <c:v>Current Cigarette Smoker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412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5F3-4A0F-B68E-D81A5F0CB182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412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2BF4-41C5-B41E-C14439A5DCDC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41275" cap="rnd">
                <a:solidFill>
                  <a:schemeClr val="accent1"/>
                </a:solidFill>
                <a:prstDash val="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BF4-41C5-B41E-C14439A5DCDC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412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56B-45E1-9953-098025AF0C66}"/>
              </c:ext>
            </c:extLst>
          </c:dPt>
          <c:dLbls>
            <c:dLbl>
              <c:idx val="0"/>
              <c:layout>
                <c:manualLayout>
                  <c:x val="-4.2859968047387613E-2"/>
                  <c:y val="-1.539789736277063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F3-4A0F-B68E-D81A5F0CB182}"/>
                </c:ext>
              </c:extLst>
            </c:dLbl>
            <c:dLbl>
              <c:idx val="2"/>
              <c:layout>
                <c:manualLayout>
                  <c:x val="-8.5719936094775205E-3"/>
                  <c:y val="1.4698162729658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F3-4A0F-B68E-D81A5F0CB182}"/>
                </c:ext>
              </c:extLst>
            </c:dLbl>
            <c:dLbl>
              <c:idx val="4"/>
              <c:layout>
                <c:manualLayout>
                  <c:x val="-7.1433280078980381E-3"/>
                  <c:y val="1.6797900262467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F3-4A0F-B68E-D81A5F0CB182}"/>
                </c:ext>
              </c:extLst>
            </c:dLbl>
            <c:dLbl>
              <c:idx val="5"/>
              <c:layout>
                <c:manualLayout>
                  <c:x val="-1.5715321617375454E-2"/>
                  <c:y val="-2.5196850393700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F4-41C5-B41E-C14439A5DCDC}"/>
                </c:ext>
              </c:extLst>
            </c:dLbl>
            <c:dLbl>
              <c:idx val="6"/>
              <c:layout>
                <c:manualLayout>
                  <c:x val="-2.1429984023693904E-2"/>
                  <c:y val="-3.1496062992126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F4-41C5-B41E-C14439A5DCD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DATA!$A$3:$A$10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DATA!$B$3:$B$10</c:f>
              <c:numCache>
                <c:formatCode>General</c:formatCode>
                <c:ptCount val="8"/>
                <c:pt idx="0">
                  <c:v>9.77</c:v>
                </c:pt>
                <c:pt idx="1">
                  <c:v>21.16</c:v>
                </c:pt>
                <c:pt idx="2">
                  <c:v>31.23</c:v>
                </c:pt>
                <c:pt idx="3">
                  <c:v>36.47</c:v>
                </c:pt>
                <c:pt idx="4">
                  <c:v>50.29</c:v>
                </c:pt>
                <c:pt idx="5">
                  <c:v>53.48</c:v>
                </c:pt>
                <c:pt idx="6">
                  <c:v>44.94</c:v>
                </c:pt>
                <c:pt idx="7">
                  <c:v>46.69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F4-41C5-B41E-C14439A5DCDC}"/>
            </c:ext>
          </c:extLst>
        </c:ser>
        <c:ser>
          <c:idx val="1"/>
          <c:order val="1"/>
          <c:tx>
            <c:strRef>
              <c:f>DATA!$C$2</c:f>
              <c:strCache>
                <c:ptCount val="1"/>
                <c:pt idx="0">
                  <c:v>Former Cigarette Smoker</c:v>
                </c:pt>
              </c:strCache>
            </c:strRef>
          </c:tx>
          <c:spPr>
            <a:ln w="412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41275" cap="rnd">
                <a:solidFill>
                  <a:schemeClr val="accent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35F3-4A0F-B68E-D81A5F0CB182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41275" cap="rnd">
                <a:solidFill>
                  <a:schemeClr val="accent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2BF4-41C5-B41E-C14439A5DCDC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41275" cap="rnd">
                <a:solidFill>
                  <a:schemeClr val="accent2"/>
                </a:solidFill>
                <a:prstDash val="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BF4-41C5-B41E-C14439A5DCDC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41275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A56B-45E1-9953-098025AF0C66}"/>
              </c:ext>
            </c:extLst>
          </c:dPt>
          <c:dLbls>
            <c:dLbl>
              <c:idx val="0"/>
              <c:layout>
                <c:manualLayout>
                  <c:x val="-2.8573312031591733E-2"/>
                  <c:y val="-2.7296587926509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F3-4A0F-B68E-D81A5F0CB182}"/>
                </c:ext>
              </c:extLst>
            </c:dLbl>
            <c:dLbl>
              <c:idx val="1"/>
              <c:layout>
                <c:manualLayout>
                  <c:x val="-2.0001318422114212E-2"/>
                  <c:y val="-2.0997375328083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F3-4A0F-B68E-D81A5F0CB182}"/>
                </c:ext>
              </c:extLst>
            </c:dLbl>
            <c:dLbl>
              <c:idx val="2"/>
              <c:layout>
                <c:manualLayout>
                  <c:x val="-1.5715321617375506E-2"/>
                  <c:y val="-3.779527559055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F3-4A0F-B68E-D81A5F0CB182}"/>
                </c:ext>
              </c:extLst>
            </c:dLbl>
            <c:dLbl>
              <c:idx val="3"/>
              <c:layout>
                <c:manualLayout>
                  <c:x val="-1.2857990414216333E-2"/>
                  <c:y val="-4.6194225721784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F3-4A0F-B68E-D81A5F0CB182}"/>
                </c:ext>
              </c:extLst>
            </c:dLbl>
            <c:dLbl>
              <c:idx val="4"/>
              <c:layout>
                <c:manualLayout>
                  <c:x val="-2.2858649625273491E-2"/>
                  <c:y val="-2.7296587926509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F3-4A0F-B68E-D81A5F0CB182}"/>
                </c:ext>
              </c:extLst>
            </c:dLbl>
            <c:dLbl>
              <c:idx val="5"/>
              <c:layout>
                <c:manualLayout>
                  <c:x val="-1.1429324812636798E-2"/>
                  <c:y val="-3.1496062992125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F4-41C5-B41E-C14439A5DCDC}"/>
                </c:ext>
              </c:extLst>
            </c:dLbl>
            <c:dLbl>
              <c:idx val="6"/>
              <c:layout>
                <c:manualLayout>
                  <c:x val="-7.1433280078980381E-3"/>
                  <c:y val="-3.1496062992125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F4-41C5-B41E-C14439A5DCD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DATA!$A$3:$A$10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DATA!$C$3:$C$10</c:f>
              <c:numCache>
                <c:formatCode>General</c:formatCode>
                <c:ptCount val="8"/>
                <c:pt idx="0">
                  <c:v>2.4900000000000002</c:v>
                </c:pt>
                <c:pt idx="1">
                  <c:v>7.38</c:v>
                </c:pt>
                <c:pt idx="2">
                  <c:v>5.71</c:v>
                </c:pt>
                <c:pt idx="3">
                  <c:v>9.57</c:v>
                </c:pt>
                <c:pt idx="4">
                  <c:v>14.65</c:v>
                </c:pt>
                <c:pt idx="5">
                  <c:v>16.329999999999998</c:v>
                </c:pt>
                <c:pt idx="6">
                  <c:v>17.78</c:v>
                </c:pt>
                <c:pt idx="7">
                  <c:v>19.27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F4-41C5-B41E-C14439A5DCDC}"/>
            </c:ext>
          </c:extLst>
        </c:ser>
        <c:ser>
          <c:idx val="2"/>
          <c:order val="2"/>
          <c:tx>
            <c:strRef>
              <c:f>DATA!$D$2</c:f>
              <c:strCache>
                <c:ptCount val="1"/>
                <c:pt idx="0">
                  <c:v>Never Cigarette Smoker</c:v>
                </c:pt>
              </c:strCache>
            </c:strRef>
          </c:tx>
          <c:spPr>
            <a:ln w="41275" cap="rnd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41275" cap="rnd">
                <a:solidFill>
                  <a:schemeClr val="bg2">
                    <a:lumMod val="25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35F3-4A0F-B68E-D81A5F0CB182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41275" cap="rnd">
                <a:solidFill>
                  <a:schemeClr val="bg2">
                    <a:lumMod val="25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F4-41C5-B41E-C14439A5DCDC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41275" cap="rnd">
                <a:solidFill>
                  <a:schemeClr val="bg2">
                    <a:lumMod val="25000"/>
                  </a:schemeClr>
                </a:solidFill>
                <a:prstDash val="dash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F4-41C5-B41E-C14439A5DCDC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41275" cap="rnd">
                <a:solidFill>
                  <a:schemeClr val="bg2">
                    <a:lumMod val="25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56B-45E1-9953-098025AF0C66}"/>
              </c:ext>
            </c:extLst>
          </c:dPt>
          <c:dLbls>
            <c:dLbl>
              <c:idx val="0"/>
              <c:layout>
                <c:manualLayout>
                  <c:x val="-4.1431302445808012E-2"/>
                  <c:y val="-4.1994750656167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5F3-4A0F-B68E-D81A5F0CB182}"/>
                </c:ext>
              </c:extLst>
            </c:dLbl>
            <c:dLbl>
              <c:idx val="1"/>
              <c:layout>
                <c:manualLayout>
                  <c:x val="-1.2857990414216281E-2"/>
                  <c:y val="-2.519685039370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5F3-4A0F-B68E-D81A5F0CB182}"/>
                </c:ext>
              </c:extLst>
            </c:dLbl>
            <c:dLbl>
              <c:idx val="2"/>
              <c:layout>
                <c:manualLayout>
                  <c:x val="-1.1429324812636693E-2"/>
                  <c:y val="-1.8897637795275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5F3-4A0F-B68E-D81A5F0CB182}"/>
                </c:ext>
              </c:extLst>
            </c:dLbl>
            <c:dLbl>
              <c:idx val="3"/>
              <c:layout>
                <c:manualLayout>
                  <c:x val="-1.7143987218955041E-2"/>
                  <c:y val="-2.0997375328083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5F3-4A0F-B68E-D81A5F0CB182}"/>
                </c:ext>
              </c:extLst>
            </c:dLbl>
            <c:dLbl>
              <c:idx val="4"/>
              <c:layout>
                <c:manualLayout>
                  <c:x val="-1.4286656015795972E-2"/>
                  <c:y val="-1.889763779527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5F3-4A0F-B68E-D81A5F0CB182}"/>
                </c:ext>
              </c:extLst>
            </c:dLbl>
            <c:dLbl>
              <c:idx val="5"/>
              <c:layout>
                <c:manualLayout>
                  <c:x val="-1.1429324812636589E-2"/>
                  <c:y val="-2.099737532808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F4-41C5-B41E-C14439A5DCDC}"/>
                </c:ext>
              </c:extLst>
            </c:dLbl>
            <c:dLbl>
              <c:idx val="6"/>
              <c:layout>
                <c:manualLayout>
                  <c:x val="-1.4286656015796914E-3"/>
                  <c:y val="-2.519685039370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F4-41C5-B41E-C14439A5DCD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DATA!$A$3:$A$10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DATA!$D$3:$D$10</c:f>
              <c:numCache>
                <c:formatCode>General</c:formatCode>
                <c:ptCount val="8"/>
                <c:pt idx="0">
                  <c:v>1.25</c:v>
                </c:pt>
                <c:pt idx="1">
                  <c:v>1.27</c:v>
                </c:pt>
                <c:pt idx="2">
                  <c:v>2.29</c:v>
                </c:pt>
                <c:pt idx="3">
                  <c:v>1.23</c:v>
                </c:pt>
                <c:pt idx="4">
                  <c:v>4.71</c:v>
                </c:pt>
                <c:pt idx="5">
                  <c:v>5.86</c:v>
                </c:pt>
                <c:pt idx="6">
                  <c:v>6.65</c:v>
                </c:pt>
                <c:pt idx="7">
                  <c:v>6.12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F4-41C5-B41E-C14439A5D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9536120"/>
        <c:axId val="279536512"/>
      </c:lineChart>
      <c:catAx>
        <c:axId val="279536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536512"/>
        <c:crosses val="autoZero"/>
        <c:auto val="1"/>
        <c:lblAlgn val="ctr"/>
        <c:lblOffset val="100"/>
        <c:noMultiLvlLbl val="0"/>
      </c:catAx>
      <c:valAx>
        <c:axId val="279536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Percentage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53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9731320872219489E-2"/>
          <c:y val="0.17446719160104987"/>
          <c:w val="0.3136473337837567"/>
          <c:h val="0.23280864695062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E-cigarette Use Frequency Among Current Users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73F-4153-A74B-E267CFCB4A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3F-4153-A74B-E267CFCB4A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3F-4153-A74B-E267CFCB4A0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Some Days</c:v>
                </c:pt>
                <c:pt idx="2">
                  <c:v>Rarely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19.3</c:v>
                </c:pt>
                <c:pt idx="1">
                  <c:v>29.3</c:v>
                </c:pt>
                <c:pt idx="2">
                  <c:v>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F-4153-A74B-E267CFCB4A0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104280653131571"/>
          <c:y val="0.29541178493602926"/>
          <c:w val="0.18876656312191528"/>
          <c:h val="0.2337499076075909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CA-48E3-B909-61EB6F4D4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CA-48E3-B909-61EB6F4D4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4CA-48E3-B909-61EB6F4D4C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4CA-48E3-B909-61EB6F4D4C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4CA-48E3-B909-61EB6F4D4C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4CA-48E3-B909-61EB6F4D4C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4CA-48E3-B909-61EB6F4D4C0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Cessation/Health</c:v>
                </c:pt>
                <c:pt idx="1">
                  <c:v>Consideration of Others</c:v>
                </c:pt>
                <c:pt idx="2">
                  <c:v>Convenience</c:v>
                </c:pt>
                <c:pt idx="3">
                  <c:v>Cost</c:v>
                </c:pt>
                <c:pt idx="4">
                  <c:v>Curiosity</c:v>
                </c:pt>
                <c:pt idx="5">
                  <c:v>Flavoring</c:v>
                </c:pt>
                <c:pt idx="6">
                  <c:v>Simulation of Cigarettes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84.5</c:v>
                </c:pt>
                <c:pt idx="1">
                  <c:v>71.5</c:v>
                </c:pt>
                <c:pt idx="2">
                  <c:v>56.7</c:v>
                </c:pt>
                <c:pt idx="3">
                  <c:v>34.299999999999997</c:v>
                </c:pt>
                <c:pt idx="4">
                  <c:v>45.2</c:v>
                </c:pt>
                <c:pt idx="5">
                  <c:v>34.4</c:v>
                </c:pt>
                <c:pt idx="6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F-41F8-92A9-51573C9F34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712983881739108"/>
          <c:y val="0.25591794212738284"/>
          <c:w val="0.27146788769035329"/>
          <c:h val="0.4344103605471166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Middle School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1-2 days</c:v>
                </c:pt>
                <c:pt idx="1">
                  <c:v>3-5 days</c:v>
                </c:pt>
                <c:pt idx="2">
                  <c:v>6-9 days</c:v>
                </c:pt>
                <c:pt idx="3">
                  <c:v>10-19 days</c:v>
                </c:pt>
                <c:pt idx="4">
                  <c:v>20-29 days</c:v>
                </c:pt>
                <c:pt idx="5">
                  <c:v>All 30 days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54.5</c:v>
                </c:pt>
                <c:pt idx="1">
                  <c:v>17.3</c:v>
                </c:pt>
                <c:pt idx="2">
                  <c:v>9.1999999999999993</c:v>
                </c:pt>
                <c:pt idx="3">
                  <c:v>7.3</c:v>
                </c:pt>
                <c:pt idx="4">
                  <c:v>3.9</c:v>
                </c:pt>
                <c:pt idx="5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61-46D9-9183-A2FF3C7184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1-2 days</c:v>
                </c:pt>
                <c:pt idx="1">
                  <c:v>3-5 days</c:v>
                </c:pt>
                <c:pt idx="2">
                  <c:v>6-9 days</c:v>
                </c:pt>
                <c:pt idx="3">
                  <c:v>10-19 days</c:v>
                </c:pt>
                <c:pt idx="4">
                  <c:v>20-29 days</c:v>
                </c:pt>
                <c:pt idx="5">
                  <c:v>All 30 days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45.4</c:v>
                </c:pt>
                <c:pt idx="1">
                  <c:v>16.2</c:v>
                </c:pt>
                <c:pt idx="2">
                  <c:v>12</c:v>
                </c:pt>
                <c:pt idx="3">
                  <c:v>10.9</c:v>
                </c:pt>
                <c:pt idx="4">
                  <c:v>5.8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61-46D9-9183-A2FF3C71848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6029904"/>
        <c:axId val="246028920"/>
      </c:barChart>
      <c:catAx>
        <c:axId val="24602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028920"/>
        <c:crosses val="autoZero"/>
        <c:auto val="1"/>
        <c:lblAlgn val="ctr"/>
        <c:lblOffset val="100"/>
        <c:noMultiLvlLbl val="0"/>
      </c:catAx>
      <c:valAx>
        <c:axId val="246028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602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093733595800527"/>
          <c:y val="9.5320453607436965E-3"/>
          <c:w val="0.54155577427821522"/>
          <c:h val="0.93263943275311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3797E64B-8474-48D1-AF15-0190910DB431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4BF-4551-ABA0-F9526C9BB48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2ADD620-FA41-41C8-B9F9-3E5D14D84474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4BF-4551-ABA0-F9526C9BB48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41FE82D-15E6-4844-93DC-49E006EBEA56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BF-4551-ABA0-F9526C9BB48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Famous people on TV or in movies use them</c:v>
                </c:pt>
                <c:pt idx="1">
                  <c:v>They cost less than other tobacco products such as cigarettes</c:v>
                </c:pt>
                <c:pt idx="2">
                  <c:v>They are easier to get than other tobacco products such as cigarettes</c:v>
                </c:pt>
                <c:pt idx="3">
                  <c:v>They can be used in areas where other tobacco products, such as cigarettes are not allowed</c:v>
                </c:pt>
                <c:pt idx="4">
                  <c:v>To try to quit using tobacco products such as cigarettes</c:v>
                </c:pt>
                <c:pt idx="5">
                  <c:v>They are less harmful than other forms of tobacco, such as cigarettes</c:v>
                </c:pt>
                <c:pt idx="6">
                  <c:v>They are available in flavors, such as mint, candy, fruit, or chocolate</c:v>
                </c:pt>
                <c:pt idx="7">
                  <c:v>Some other reason</c:v>
                </c:pt>
                <c:pt idx="8">
                  <c:v>Friend or family member used them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1.5</c:v>
                </c:pt>
                <c:pt idx="1">
                  <c:v>3.2</c:v>
                </c:pt>
                <c:pt idx="2">
                  <c:v>4.8</c:v>
                </c:pt>
                <c:pt idx="3">
                  <c:v>7</c:v>
                </c:pt>
                <c:pt idx="4">
                  <c:v>7.8</c:v>
                </c:pt>
                <c:pt idx="5">
                  <c:v>17.100000000000001</c:v>
                </c:pt>
                <c:pt idx="6">
                  <c:v>31</c:v>
                </c:pt>
                <c:pt idx="7">
                  <c:v>31.6</c:v>
                </c:pt>
                <c:pt idx="8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5-4244-B0E4-FB827F3C2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5717216"/>
        <c:axId val="635717872"/>
      </c:barChart>
      <c:valAx>
        <c:axId val="63571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7216"/>
        <c:crosses val="autoZero"/>
        <c:crossBetween val="between"/>
      </c:valAx>
      <c:catAx>
        <c:axId val="635717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7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33333333333336"/>
          <c:y val="0.17123142254430102"/>
          <c:w val="0.57132983377077873"/>
          <c:h val="0.56627423871045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VUSE</c:v>
                </c:pt>
                <c:pt idx="1">
                  <c:v>NJOY, MarkTen, Logic, Finiti, Starbuzz, and/or Fantasia</c:v>
                </c:pt>
                <c:pt idx="2">
                  <c:v>Other brand not listed on questionnaire</c:v>
                </c:pt>
                <c:pt idx="3">
                  <c:v>blu</c:v>
                </c:pt>
                <c:pt idx="4">
                  <c:v>Did not know the brand name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12.2</c:v>
                </c:pt>
                <c:pt idx="1">
                  <c:v>14.9</c:v>
                </c:pt>
                <c:pt idx="2">
                  <c:v>24.2</c:v>
                </c:pt>
                <c:pt idx="3">
                  <c:v>26.4</c:v>
                </c:pt>
                <c:pt idx="4">
                  <c:v>50.7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51-4DB2-BC90-7E46A1472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418008"/>
        <c:axId val="516419648"/>
      </c:barChart>
      <c:valAx>
        <c:axId val="51641964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418008"/>
        <c:crosses val="autoZero"/>
        <c:crossBetween val="between"/>
      </c:valAx>
      <c:catAx>
        <c:axId val="516418008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6419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7941078051929"/>
          <c:y val="5.1727160921849986E-2"/>
          <c:w val="0.7678172134452248"/>
          <c:h val="0.90662079583518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5A-4B67-BE38-BA2CD64E287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5A-4B67-BE38-BA2CD64E287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5A-4B67-BE38-BA2CD64E287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ED5A-4B67-BE38-BA2CD64E287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5A-4B67-BE38-BA2CD64E2879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ED5A-4B67-BE38-BA2CD64E2879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5A-4B67-BE38-BA2CD64E2879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64DF-45C6-A443-AF3609E966A7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ED5A-4B67-BE38-BA2CD64E2879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5A-4B67-BE38-BA2CD64E2879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ED5A-4B67-BE38-BA2CD64E2879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ED5A-4B67-BE38-BA2CD64E2879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ED5A-4B67-BE38-BA2CD64E28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Sheet1!$A$1:$A$9</c:f>
              <c:strCache>
                <c:ptCount val="9"/>
                <c:pt idx="0">
                  <c:v>Overall</c:v>
                </c:pt>
                <c:pt idx="1">
                  <c:v>Male</c:v>
                </c:pt>
                <c:pt idx="2">
                  <c:v>Female</c:v>
                </c:pt>
                <c:pt idx="4">
                  <c:v>≥30 years</c:v>
                </c:pt>
                <c:pt idx="5">
                  <c:v>&lt;30 years</c:v>
                </c:pt>
                <c:pt idx="7">
                  <c:v>Non-Hispanic, white</c:v>
                </c:pt>
                <c:pt idx="8">
                  <c:v>Other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0.7</c:v>
                </c:pt>
                <c:pt idx="1">
                  <c:v>0.8</c:v>
                </c:pt>
                <c:pt idx="2">
                  <c:v>0.6</c:v>
                </c:pt>
                <c:pt idx="4">
                  <c:v>0.5</c:v>
                </c:pt>
                <c:pt idx="5">
                  <c:v>1.6</c:v>
                </c:pt>
                <c:pt idx="7">
                  <c:v>0.5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A-4B67-BE38-BA2CD64E28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3172208"/>
        <c:axId val="433173848"/>
      </c:barChart>
      <c:catAx>
        <c:axId val="4331722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73848"/>
        <c:crosses val="autoZero"/>
        <c:auto val="1"/>
        <c:lblAlgn val="ctr"/>
        <c:lblOffset val="100"/>
        <c:noMultiLvlLbl val="0"/>
      </c:catAx>
      <c:valAx>
        <c:axId val="4331738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1722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9FCAD-8B50-4604-8400-DDC1E291ACB5}" type="doc">
      <dgm:prSet loTypeId="urn:microsoft.com/office/officeart/2008/layout/VerticalCurved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FBDE995-B907-4ED7-A4FD-ECC0B9DFB635}">
      <dgm:prSet phldrT="[Text]" custT="1"/>
      <dgm:spPr/>
      <dgm:t>
        <a:bodyPr/>
        <a:lstStyle/>
        <a:p>
          <a:r>
            <a:rPr lang="en-US" sz="1600" dirty="0"/>
            <a:t>             </a:t>
          </a:r>
          <a:r>
            <a:rPr lang="en-US" sz="1800" dirty="0"/>
            <a:t>“The long-term safety of e-cigarettes is unknown.”</a:t>
          </a:r>
        </a:p>
      </dgm:t>
    </dgm:pt>
    <dgm:pt modelId="{84CEFF37-7B23-49B6-B783-3224D755D3A7}" type="parTrans" cxnId="{3AC9889B-75E2-4449-8B19-9CE611DC8370}">
      <dgm:prSet/>
      <dgm:spPr/>
      <dgm:t>
        <a:bodyPr/>
        <a:lstStyle/>
        <a:p>
          <a:endParaRPr lang="en-US"/>
        </a:p>
      </dgm:t>
    </dgm:pt>
    <dgm:pt modelId="{3BEA4D69-04F4-4EC4-8016-0CEC9FB73CCB}" type="sibTrans" cxnId="{3AC9889B-75E2-4449-8B19-9CE611DC8370}">
      <dgm:prSet/>
      <dgm:spPr/>
      <dgm:t>
        <a:bodyPr/>
        <a:lstStyle/>
        <a:p>
          <a:endParaRPr lang="en-US"/>
        </a:p>
      </dgm:t>
    </dgm:pt>
    <dgm:pt modelId="{6738929B-4F57-47A8-BDF8-9908A059CE0D}">
      <dgm:prSet custT="1"/>
      <dgm:spPr/>
      <dgm:t>
        <a:bodyPr/>
        <a:lstStyle/>
        <a:p>
          <a:r>
            <a:rPr lang="en-US" sz="1800"/>
            <a:t>“Overall, the USPSTF found the evidence on the use of ENDS as a smoking cessation tool in adults, including pregnant women, and adolescents to be insufficient.” </a:t>
          </a:r>
          <a:endParaRPr lang="en-US" sz="1800" dirty="0"/>
        </a:p>
      </dgm:t>
    </dgm:pt>
    <dgm:pt modelId="{02723D59-0022-428F-B19F-E77C3BC9BAA0}" type="parTrans" cxnId="{9EFFDAD8-517C-4610-B26A-2F9987513D6D}">
      <dgm:prSet/>
      <dgm:spPr/>
      <dgm:t>
        <a:bodyPr/>
        <a:lstStyle/>
        <a:p>
          <a:endParaRPr lang="en-US"/>
        </a:p>
      </dgm:t>
    </dgm:pt>
    <dgm:pt modelId="{D394EACA-FC48-467A-9C68-77BA448850A3}" type="sibTrans" cxnId="{9EFFDAD8-517C-4610-B26A-2F9987513D6D}">
      <dgm:prSet/>
      <dgm:spPr/>
      <dgm:t>
        <a:bodyPr/>
        <a:lstStyle/>
        <a:p>
          <a:endParaRPr lang="en-US"/>
        </a:p>
      </dgm:t>
    </dgm:pt>
    <dgm:pt modelId="{3FF84709-9FD5-4C00-856B-3F4943FBD2E7}">
      <dgm:prSet phldrT="[Text]" custT="1"/>
      <dgm:spPr/>
      <dgm:t>
        <a:bodyPr/>
        <a:lstStyle/>
        <a:p>
          <a:r>
            <a:rPr lang="en-US" sz="1800" dirty="0"/>
            <a:t>“There is evidence from two trials that e-cigarettes help smokers to stop smoking in the long term compared with placebo e-cigarettes. </a:t>
          </a:r>
        </a:p>
        <a:p>
          <a:r>
            <a:rPr lang="en-US" sz="1800" dirty="0"/>
            <a:t>However, the small number of trials, low event rates and wide confidence intervals around the estimates mean that our confidence in the result is rated 'low' by GRADE standards.”</a:t>
          </a:r>
          <a:endParaRPr lang="en-US" sz="1800" b="1" dirty="0">
            <a:latin typeface="MS Reference Sans Serif" panose="020B0604030504040204" pitchFamily="34" charset="0"/>
          </a:endParaRPr>
        </a:p>
      </dgm:t>
    </dgm:pt>
    <dgm:pt modelId="{62A662ED-78BF-4E06-84DA-5E32B9A25AC8}" type="parTrans" cxnId="{1A875A26-0FD4-4887-ABD7-0C0632F478E0}">
      <dgm:prSet/>
      <dgm:spPr/>
      <dgm:t>
        <a:bodyPr/>
        <a:lstStyle/>
        <a:p>
          <a:endParaRPr lang="en-US"/>
        </a:p>
      </dgm:t>
    </dgm:pt>
    <dgm:pt modelId="{B4DCB9C2-28C1-4BC5-8C7D-391BB306F9E2}" type="sibTrans" cxnId="{1A875A26-0FD4-4887-ABD7-0C0632F478E0}">
      <dgm:prSet/>
      <dgm:spPr/>
      <dgm:t>
        <a:bodyPr/>
        <a:lstStyle/>
        <a:p>
          <a:endParaRPr lang="en-US"/>
        </a:p>
      </dgm:t>
    </dgm:pt>
    <dgm:pt modelId="{9B99D49C-9EC9-4D45-AE69-3D014ECE5CA5}" type="pres">
      <dgm:prSet presAssocID="{D3D9FCAD-8B50-4604-8400-DDC1E291ACB5}" presName="Name0" presStyleCnt="0">
        <dgm:presLayoutVars>
          <dgm:chMax val="7"/>
          <dgm:chPref val="7"/>
          <dgm:dir/>
        </dgm:presLayoutVars>
      </dgm:prSet>
      <dgm:spPr/>
    </dgm:pt>
    <dgm:pt modelId="{64CB860A-3136-4D60-A39B-7B3BE5274D6A}" type="pres">
      <dgm:prSet presAssocID="{D3D9FCAD-8B50-4604-8400-DDC1E291ACB5}" presName="Name1" presStyleCnt="0"/>
      <dgm:spPr/>
    </dgm:pt>
    <dgm:pt modelId="{259E17D8-B029-465D-9DDE-982939C1117B}" type="pres">
      <dgm:prSet presAssocID="{D3D9FCAD-8B50-4604-8400-DDC1E291ACB5}" presName="cycle" presStyleCnt="0"/>
      <dgm:spPr/>
    </dgm:pt>
    <dgm:pt modelId="{1B4D4FCC-83CA-4B37-8ED6-88B88312F09E}" type="pres">
      <dgm:prSet presAssocID="{D3D9FCAD-8B50-4604-8400-DDC1E291ACB5}" presName="srcNode" presStyleLbl="node1" presStyleIdx="0" presStyleCnt="3"/>
      <dgm:spPr/>
    </dgm:pt>
    <dgm:pt modelId="{5AA1DEB6-00A0-42F2-87D4-74D10ECE6DAE}" type="pres">
      <dgm:prSet presAssocID="{D3D9FCAD-8B50-4604-8400-DDC1E291ACB5}" presName="conn" presStyleLbl="parChTrans1D2" presStyleIdx="0" presStyleCnt="1"/>
      <dgm:spPr/>
    </dgm:pt>
    <dgm:pt modelId="{18CFE6E3-D9CA-403F-875E-49A47382F436}" type="pres">
      <dgm:prSet presAssocID="{D3D9FCAD-8B50-4604-8400-DDC1E291ACB5}" presName="extraNode" presStyleLbl="node1" presStyleIdx="0" presStyleCnt="3"/>
      <dgm:spPr/>
    </dgm:pt>
    <dgm:pt modelId="{A9B684DC-604A-466D-B21B-C55CC736A358}" type="pres">
      <dgm:prSet presAssocID="{D3D9FCAD-8B50-4604-8400-DDC1E291ACB5}" presName="dstNode" presStyleLbl="node1" presStyleIdx="0" presStyleCnt="3"/>
      <dgm:spPr/>
    </dgm:pt>
    <dgm:pt modelId="{9DB07466-A25D-4EE1-A090-ABA9071471F1}" type="pres">
      <dgm:prSet presAssocID="{8FBDE995-B907-4ED7-A4FD-ECC0B9DFB635}" presName="text_1" presStyleLbl="node1" presStyleIdx="0" presStyleCnt="3">
        <dgm:presLayoutVars>
          <dgm:bulletEnabled val="1"/>
        </dgm:presLayoutVars>
      </dgm:prSet>
      <dgm:spPr/>
    </dgm:pt>
    <dgm:pt modelId="{07975E17-F294-41D3-A9AF-5CF01E6300A8}" type="pres">
      <dgm:prSet presAssocID="{8FBDE995-B907-4ED7-A4FD-ECC0B9DFB635}" presName="accent_1" presStyleCnt="0"/>
      <dgm:spPr/>
    </dgm:pt>
    <dgm:pt modelId="{EF4AFCF7-4D9B-4163-BEBC-02B5F1B971F2}" type="pres">
      <dgm:prSet presAssocID="{8FBDE995-B907-4ED7-A4FD-ECC0B9DFB635}" presName="accentRepeatNode" presStyleLbl="solidFgAcc1" presStyleIdx="0" presStyleCnt="3"/>
      <dgm:spPr/>
    </dgm:pt>
    <dgm:pt modelId="{8A061E1C-B455-4371-A103-218EAD1D02F1}" type="pres">
      <dgm:prSet presAssocID="{3FF84709-9FD5-4C00-856B-3F4943FBD2E7}" presName="text_2" presStyleLbl="node1" presStyleIdx="1" presStyleCnt="3" custScaleY="151091">
        <dgm:presLayoutVars>
          <dgm:bulletEnabled val="1"/>
        </dgm:presLayoutVars>
      </dgm:prSet>
      <dgm:spPr/>
    </dgm:pt>
    <dgm:pt modelId="{DE5E99DD-D72E-42DD-8556-88C4FE01DE81}" type="pres">
      <dgm:prSet presAssocID="{3FF84709-9FD5-4C00-856B-3F4943FBD2E7}" presName="accent_2" presStyleCnt="0"/>
      <dgm:spPr/>
    </dgm:pt>
    <dgm:pt modelId="{86A44A90-C058-4E49-AD9D-C60536385F24}" type="pres">
      <dgm:prSet presAssocID="{3FF84709-9FD5-4C00-856B-3F4943FBD2E7}" presName="accentRepeatNode" presStyleLbl="solidFgAcc1" presStyleIdx="1" presStyleCnt="3"/>
      <dgm:spPr/>
    </dgm:pt>
    <dgm:pt modelId="{94E88F0C-B929-4519-8B85-E2A5998F6928}" type="pres">
      <dgm:prSet presAssocID="{6738929B-4F57-47A8-BDF8-9908A059CE0D}" presName="text_3" presStyleLbl="node1" presStyleIdx="2" presStyleCnt="3">
        <dgm:presLayoutVars>
          <dgm:bulletEnabled val="1"/>
        </dgm:presLayoutVars>
      </dgm:prSet>
      <dgm:spPr/>
    </dgm:pt>
    <dgm:pt modelId="{DD680C1A-BCA3-4480-9CD1-98FE0A18D212}" type="pres">
      <dgm:prSet presAssocID="{6738929B-4F57-47A8-BDF8-9908A059CE0D}" presName="accent_3" presStyleCnt="0"/>
      <dgm:spPr/>
    </dgm:pt>
    <dgm:pt modelId="{1D315BEB-422C-480D-8506-B9EB63B46B3B}" type="pres">
      <dgm:prSet presAssocID="{6738929B-4F57-47A8-BDF8-9908A059CE0D}" presName="accentRepeatNode" presStyleLbl="solidFgAcc1" presStyleIdx="2" presStyleCnt="3"/>
      <dgm:spPr/>
    </dgm:pt>
  </dgm:ptLst>
  <dgm:cxnLst>
    <dgm:cxn modelId="{73016121-1FA2-4354-9658-261BC502C0AC}" type="presOf" srcId="{6738929B-4F57-47A8-BDF8-9908A059CE0D}" destId="{94E88F0C-B929-4519-8B85-E2A5998F6928}" srcOrd="0" destOrd="0" presId="urn:microsoft.com/office/officeart/2008/layout/VerticalCurvedList"/>
    <dgm:cxn modelId="{1A875A26-0FD4-4887-ABD7-0C0632F478E0}" srcId="{D3D9FCAD-8B50-4604-8400-DDC1E291ACB5}" destId="{3FF84709-9FD5-4C00-856B-3F4943FBD2E7}" srcOrd="1" destOrd="0" parTransId="{62A662ED-78BF-4E06-84DA-5E32B9A25AC8}" sibTransId="{B4DCB9C2-28C1-4BC5-8C7D-391BB306F9E2}"/>
    <dgm:cxn modelId="{E074353B-F0DD-4291-AC4F-6798E47E3A59}" type="presOf" srcId="{3FF84709-9FD5-4C00-856B-3F4943FBD2E7}" destId="{8A061E1C-B455-4371-A103-218EAD1D02F1}" srcOrd="0" destOrd="0" presId="urn:microsoft.com/office/officeart/2008/layout/VerticalCurvedList"/>
    <dgm:cxn modelId="{7C08643F-BBD7-479E-A50E-CE3D3505DA75}" type="presOf" srcId="{3BEA4D69-04F4-4EC4-8016-0CEC9FB73CCB}" destId="{5AA1DEB6-00A0-42F2-87D4-74D10ECE6DAE}" srcOrd="0" destOrd="0" presId="urn:microsoft.com/office/officeart/2008/layout/VerticalCurvedList"/>
    <dgm:cxn modelId="{7A407652-8BFD-43E8-95D1-E6A83CCBBCC5}" type="presOf" srcId="{8FBDE995-B907-4ED7-A4FD-ECC0B9DFB635}" destId="{9DB07466-A25D-4EE1-A090-ABA9071471F1}" srcOrd="0" destOrd="0" presId="urn:microsoft.com/office/officeart/2008/layout/VerticalCurvedList"/>
    <dgm:cxn modelId="{9474BC54-7AB7-46C2-9115-AFBC2F50FDA6}" type="presOf" srcId="{D3D9FCAD-8B50-4604-8400-DDC1E291ACB5}" destId="{9B99D49C-9EC9-4D45-AE69-3D014ECE5CA5}" srcOrd="0" destOrd="0" presId="urn:microsoft.com/office/officeart/2008/layout/VerticalCurvedList"/>
    <dgm:cxn modelId="{3AC9889B-75E2-4449-8B19-9CE611DC8370}" srcId="{D3D9FCAD-8B50-4604-8400-DDC1E291ACB5}" destId="{8FBDE995-B907-4ED7-A4FD-ECC0B9DFB635}" srcOrd="0" destOrd="0" parTransId="{84CEFF37-7B23-49B6-B783-3224D755D3A7}" sibTransId="{3BEA4D69-04F4-4EC4-8016-0CEC9FB73CCB}"/>
    <dgm:cxn modelId="{9EFFDAD8-517C-4610-B26A-2F9987513D6D}" srcId="{D3D9FCAD-8B50-4604-8400-DDC1E291ACB5}" destId="{6738929B-4F57-47A8-BDF8-9908A059CE0D}" srcOrd="2" destOrd="0" parTransId="{02723D59-0022-428F-B19F-E77C3BC9BAA0}" sibTransId="{D394EACA-FC48-467A-9C68-77BA448850A3}"/>
    <dgm:cxn modelId="{8933B133-6EB1-49B8-8234-CD4B5655BA2C}" type="presParOf" srcId="{9B99D49C-9EC9-4D45-AE69-3D014ECE5CA5}" destId="{64CB860A-3136-4D60-A39B-7B3BE5274D6A}" srcOrd="0" destOrd="0" presId="urn:microsoft.com/office/officeart/2008/layout/VerticalCurvedList"/>
    <dgm:cxn modelId="{18E038D9-E657-486B-B9BA-FA7E3C995A8B}" type="presParOf" srcId="{64CB860A-3136-4D60-A39B-7B3BE5274D6A}" destId="{259E17D8-B029-465D-9DDE-982939C1117B}" srcOrd="0" destOrd="0" presId="urn:microsoft.com/office/officeart/2008/layout/VerticalCurvedList"/>
    <dgm:cxn modelId="{E2498AC3-D315-4E0A-A1DB-37CEB56BCE16}" type="presParOf" srcId="{259E17D8-B029-465D-9DDE-982939C1117B}" destId="{1B4D4FCC-83CA-4B37-8ED6-88B88312F09E}" srcOrd="0" destOrd="0" presId="urn:microsoft.com/office/officeart/2008/layout/VerticalCurvedList"/>
    <dgm:cxn modelId="{BF78271B-BDFC-47AB-B49F-2D8A002A3E73}" type="presParOf" srcId="{259E17D8-B029-465D-9DDE-982939C1117B}" destId="{5AA1DEB6-00A0-42F2-87D4-74D10ECE6DAE}" srcOrd="1" destOrd="0" presId="urn:microsoft.com/office/officeart/2008/layout/VerticalCurvedList"/>
    <dgm:cxn modelId="{966F8092-6B54-4168-B6CB-B8CBEDDC0337}" type="presParOf" srcId="{259E17D8-B029-465D-9DDE-982939C1117B}" destId="{18CFE6E3-D9CA-403F-875E-49A47382F436}" srcOrd="2" destOrd="0" presId="urn:microsoft.com/office/officeart/2008/layout/VerticalCurvedList"/>
    <dgm:cxn modelId="{50635607-5647-41AF-B3C6-5E2EAF4B818E}" type="presParOf" srcId="{259E17D8-B029-465D-9DDE-982939C1117B}" destId="{A9B684DC-604A-466D-B21B-C55CC736A358}" srcOrd="3" destOrd="0" presId="urn:microsoft.com/office/officeart/2008/layout/VerticalCurvedList"/>
    <dgm:cxn modelId="{8C30C220-800C-47E9-BE35-43064755C3E2}" type="presParOf" srcId="{64CB860A-3136-4D60-A39B-7B3BE5274D6A}" destId="{9DB07466-A25D-4EE1-A090-ABA9071471F1}" srcOrd="1" destOrd="0" presId="urn:microsoft.com/office/officeart/2008/layout/VerticalCurvedList"/>
    <dgm:cxn modelId="{4C695DDF-8ACA-4558-91E6-5FC8E1DA4ED0}" type="presParOf" srcId="{64CB860A-3136-4D60-A39B-7B3BE5274D6A}" destId="{07975E17-F294-41D3-A9AF-5CF01E6300A8}" srcOrd="2" destOrd="0" presId="urn:microsoft.com/office/officeart/2008/layout/VerticalCurvedList"/>
    <dgm:cxn modelId="{279BD9CE-473F-49F9-9E99-2152C8B56FED}" type="presParOf" srcId="{07975E17-F294-41D3-A9AF-5CF01E6300A8}" destId="{EF4AFCF7-4D9B-4163-BEBC-02B5F1B971F2}" srcOrd="0" destOrd="0" presId="urn:microsoft.com/office/officeart/2008/layout/VerticalCurvedList"/>
    <dgm:cxn modelId="{209A131D-20A4-4964-ADCD-4FAF49B316AA}" type="presParOf" srcId="{64CB860A-3136-4D60-A39B-7B3BE5274D6A}" destId="{8A061E1C-B455-4371-A103-218EAD1D02F1}" srcOrd="3" destOrd="0" presId="urn:microsoft.com/office/officeart/2008/layout/VerticalCurvedList"/>
    <dgm:cxn modelId="{B7C82F25-25A0-4022-BBC0-B46D9EC0D787}" type="presParOf" srcId="{64CB860A-3136-4D60-A39B-7B3BE5274D6A}" destId="{DE5E99DD-D72E-42DD-8556-88C4FE01DE81}" srcOrd="4" destOrd="0" presId="urn:microsoft.com/office/officeart/2008/layout/VerticalCurvedList"/>
    <dgm:cxn modelId="{C643FE65-5407-432A-B10D-DAC6B34A9880}" type="presParOf" srcId="{DE5E99DD-D72E-42DD-8556-88C4FE01DE81}" destId="{86A44A90-C058-4E49-AD9D-C60536385F24}" srcOrd="0" destOrd="0" presId="urn:microsoft.com/office/officeart/2008/layout/VerticalCurvedList"/>
    <dgm:cxn modelId="{F02E50F3-6136-4EC8-9EB8-F457FCAF2CE8}" type="presParOf" srcId="{64CB860A-3136-4D60-A39B-7B3BE5274D6A}" destId="{94E88F0C-B929-4519-8B85-E2A5998F6928}" srcOrd="5" destOrd="0" presId="urn:microsoft.com/office/officeart/2008/layout/VerticalCurvedList"/>
    <dgm:cxn modelId="{E2F9B2F6-2B4B-45E2-91B4-33A89CF7E439}" type="presParOf" srcId="{64CB860A-3136-4D60-A39B-7B3BE5274D6A}" destId="{DD680C1A-BCA3-4480-9CD1-98FE0A18D212}" srcOrd="6" destOrd="0" presId="urn:microsoft.com/office/officeart/2008/layout/VerticalCurvedList"/>
    <dgm:cxn modelId="{E6B8285B-5C93-45A1-B2BC-24D22E9675A3}" type="presParOf" srcId="{DD680C1A-BCA3-4480-9CD1-98FE0A18D212}" destId="{1D315BEB-422C-480D-8506-B9EB63B46B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E776EF-FFA6-41E7-B4EE-EEA58EF38E12}" type="doc">
      <dgm:prSet loTypeId="urn:microsoft.com/office/officeart/2009/3/layout/SubStepProcess" loCatId="process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657BD45-2676-442D-AAC6-12A4EEFA0E10}">
      <dgm:prSet phldrT="[Text]" custT="1"/>
      <dgm:spPr/>
      <dgm:t>
        <a:bodyPr/>
        <a:lstStyle/>
        <a:p>
          <a:pPr>
            <a:spcAft>
              <a:spcPts val="1800"/>
            </a:spcAft>
          </a:pPr>
          <a:r>
            <a:rPr lang="en-US" sz="2000" b="0" dirty="0"/>
            <a:t>One study found that heating tobacco between 100-200°C releases nicotine and some cigarette smoke compounds. Emissions increased with temperature.</a:t>
          </a:r>
          <a:r>
            <a:rPr lang="en-US" sz="2000" b="0" baseline="30000" dirty="0"/>
            <a:t>1</a:t>
          </a:r>
          <a:endParaRPr lang="en-US" sz="2000" b="0" dirty="0"/>
        </a:p>
      </dgm:t>
    </dgm:pt>
    <dgm:pt modelId="{C0FADED7-C9DA-4966-A394-A2E24464E309}" type="parTrans" cxnId="{811D3592-4AF2-4FC9-A725-7E2536372F5E}">
      <dgm:prSet/>
      <dgm:spPr/>
      <dgm:t>
        <a:bodyPr/>
        <a:lstStyle/>
        <a:p>
          <a:endParaRPr lang="en-US"/>
        </a:p>
      </dgm:t>
    </dgm:pt>
    <dgm:pt modelId="{2F347F0B-351C-4A88-9F9D-FAAE8E227060}" type="sibTrans" cxnId="{811D3592-4AF2-4FC9-A725-7E2536372F5E}">
      <dgm:prSet/>
      <dgm:spPr/>
      <dgm:t>
        <a:bodyPr/>
        <a:lstStyle/>
        <a:p>
          <a:endParaRPr lang="en-US"/>
        </a:p>
      </dgm:t>
    </dgm:pt>
    <dgm:pt modelId="{D1DD984D-A00A-47BD-8135-16A134535164}">
      <dgm:prSet custT="1"/>
      <dgm:spPr/>
      <dgm:t>
        <a:bodyPr/>
        <a:lstStyle/>
        <a:p>
          <a:pPr>
            <a:spcAft>
              <a:spcPts val="1800"/>
            </a:spcAft>
          </a:pPr>
          <a:r>
            <a:rPr lang="en-US" sz="2000" b="0" dirty="0"/>
            <a:t>Another study compared iQOS to a reference cigarette. VOCs, polycyclic aromatic hydrocarbons, and CO were present in iQOS smoke.</a:t>
          </a:r>
          <a:r>
            <a:rPr lang="en-US" sz="2000" b="0" baseline="30000" dirty="0"/>
            <a:t>2</a:t>
          </a:r>
          <a:r>
            <a:rPr lang="en-US" sz="2000" b="0" dirty="0"/>
            <a:t> </a:t>
          </a:r>
        </a:p>
      </dgm:t>
    </dgm:pt>
    <dgm:pt modelId="{539C4A5E-B990-4302-8A05-7197540C2456}" type="parTrans" cxnId="{A789B3AD-2774-4EB8-A655-D9AFF4F29328}">
      <dgm:prSet/>
      <dgm:spPr/>
      <dgm:t>
        <a:bodyPr/>
        <a:lstStyle/>
        <a:p>
          <a:endParaRPr lang="en-US"/>
        </a:p>
      </dgm:t>
    </dgm:pt>
    <dgm:pt modelId="{A1072A8A-1CBF-4C4A-A7AF-A49DE24E32F0}" type="sibTrans" cxnId="{A789B3AD-2774-4EB8-A655-D9AFF4F29328}">
      <dgm:prSet/>
      <dgm:spPr/>
      <dgm:t>
        <a:bodyPr/>
        <a:lstStyle/>
        <a:p>
          <a:endParaRPr lang="en-US"/>
        </a:p>
      </dgm:t>
    </dgm:pt>
    <dgm:pt modelId="{453DAB07-222C-4D1A-A648-F5882B2BADCE}" type="pres">
      <dgm:prSet presAssocID="{C1E776EF-FFA6-41E7-B4EE-EEA58EF38E12}" presName="Name0" presStyleCnt="0">
        <dgm:presLayoutVars>
          <dgm:chMax val="7"/>
          <dgm:dir/>
          <dgm:animOne val="branch"/>
        </dgm:presLayoutVars>
      </dgm:prSet>
      <dgm:spPr/>
    </dgm:pt>
    <dgm:pt modelId="{D2F43CCE-569A-4983-9EE9-9B91B74F5C6B}" type="pres">
      <dgm:prSet presAssocID="{7657BD45-2676-442D-AAC6-12A4EEFA0E10}" presName="parTx1" presStyleLbl="node1" presStyleIdx="0" presStyleCnt="2" custLinFactNeighborY="930"/>
      <dgm:spPr/>
    </dgm:pt>
    <dgm:pt modelId="{871CDA37-032E-468E-9641-83EB9CC6E917}" type="pres">
      <dgm:prSet presAssocID="{D1DD984D-A00A-47BD-8135-16A134535164}" presName="parTx2" presStyleLbl="node1" presStyleIdx="1" presStyleCnt="2"/>
      <dgm:spPr/>
    </dgm:pt>
  </dgm:ptLst>
  <dgm:cxnLst>
    <dgm:cxn modelId="{E3A1310D-1E5A-436F-BC77-1CA053FBB42F}" type="presOf" srcId="{C1E776EF-FFA6-41E7-B4EE-EEA58EF38E12}" destId="{453DAB07-222C-4D1A-A648-F5882B2BADCE}" srcOrd="0" destOrd="0" presId="urn:microsoft.com/office/officeart/2009/3/layout/SubStepProcess"/>
    <dgm:cxn modelId="{5F3C237C-331A-4F42-8406-65194F4BFE85}" type="presOf" srcId="{7657BD45-2676-442D-AAC6-12A4EEFA0E10}" destId="{D2F43CCE-569A-4983-9EE9-9B91B74F5C6B}" srcOrd="0" destOrd="0" presId="urn:microsoft.com/office/officeart/2009/3/layout/SubStepProcess"/>
    <dgm:cxn modelId="{93257083-5F5D-435A-A8DE-41C62626177B}" type="presOf" srcId="{D1DD984D-A00A-47BD-8135-16A134535164}" destId="{871CDA37-032E-468E-9641-83EB9CC6E917}" srcOrd="0" destOrd="0" presId="urn:microsoft.com/office/officeart/2009/3/layout/SubStepProcess"/>
    <dgm:cxn modelId="{811D3592-4AF2-4FC9-A725-7E2536372F5E}" srcId="{C1E776EF-FFA6-41E7-B4EE-EEA58EF38E12}" destId="{7657BD45-2676-442D-AAC6-12A4EEFA0E10}" srcOrd="0" destOrd="0" parTransId="{C0FADED7-C9DA-4966-A394-A2E24464E309}" sibTransId="{2F347F0B-351C-4A88-9F9D-FAAE8E227060}"/>
    <dgm:cxn modelId="{A789B3AD-2774-4EB8-A655-D9AFF4F29328}" srcId="{C1E776EF-FFA6-41E7-B4EE-EEA58EF38E12}" destId="{D1DD984D-A00A-47BD-8135-16A134535164}" srcOrd="1" destOrd="0" parTransId="{539C4A5E-B990-4302-8A05-7197540C2456}" sibTransId="{A1072A8A-1CBF-4C4A-A7AF-A49DE24E32F0}"/>
    <dgm:cxn modelId="{F5973268-FEA9-4EE4-A399-98D613B66BBF}" type="presParOf" srcId="{453DAB07-222C-4D1A-A648-F5882B2BADCE}" destId="{D2F43CCE-569A-4983-9EE9-9B91B74F5C6B}" srcOrd="0" destOrd="0" presId="urn:microsoft.com/office/officeart/2009/3/layout/SubStepProcess"/>
    <dgm:cxn modelId="{81258666-A7F3-4E16-8019-01E8DBEDD8C2}" type="presParOf" srcId="{453DAB07-222C-4D1A-A648-F5882B2BADCE}" destId="{871CDA37-032E-468E-9641-83EB9CC6E917}" srcOrd="1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521CCE-CF91-48A5-92FE-90DDDC1D0933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A3ADF2-A098-4E84-9BB1-6C0ED231C789}">
      <dgm:prSet custT="1"/>
      <dgm:spPr/>
      <dgm:t>
        <a:bodyPr/>
        <a:lstStyle/>
        <a:p>
          <a:r>
            <a:rPr lang="en-US" sz="1800" baseline="0" dirty="0"/>
            <a:t>Teachers, coaches, and other youth influences</a:t>
          </a:r>
        </a:p>
      </dgm:t>
    </dgm:pt>
    <dgm:pt modelId="{177B35DC-B1E5-4252-A571-9007D634D010}" type="parTrans" cxnId="{20F5B77C-E9C6-4925-879B-96BEF89B1A38}">
      <dgm:prSet/>
      <dgm:spPr/>
      <dgm:t>
        <a:bodyPr/>
        <a:lstStyle/>
        <a:p>
          <a:endParaRPr lang="en-US"/>
        </a:p>
      </dgm:t>
    </dgm:pt>
    <dgm:pt modelId="{AEECC5A3-602E-41BB-B5FF-D2EE7E489AB5}" type="sibTrans" cxnId="{20F5B77C-E9C6-4925-879B-96BEF89B1A38}">
      <dgm:prSet/>
      <dgm:spPr/>
      <dgm:t>
        <a:bodyPr/>
        <a:lstStyle/>
        <a:p>
          <a:endParaRPr lang="en-US"/>
        </a:p>
      </dgm:t>
    </dgm:pt>
    <dgm:pt modelId="{F7E19D33-5EFF-45C0-B6AE-F91574B043F0}">
      <dgm:prSet custT="1"/>
      <dgm:spPr/>
      <dgm:t>
        <a:bodyPr/>
        <a:lstStyle/>
        <a:p>
          <a:r>
            <a:rPr lang="en-US" sz="1800" baseline="0" dirty="0"/>
            <a:t>Civic and community leaders</a:t>
          </a:r>
        </a:p>
      </dgm:t>
    </dgm:pt>
    <dgm:pt modelId="{696DFEBD-BA79-4B87-81A2-6397E66C3BD7}" type="parTrans" cxnId="{9F3139B5-2495-4038-B183-F78B48955A86}">
      <dgm:prSet/>
      <dgm:spPr/>
      <dgm:t>
        <a:bodyPr/>
        <a:lstStyle/>
        <a:p>
          <a:endParaRPr lang="en-US"/>
        </a:p>
      </dgm:t>
    </dgm:pt>
    <dgm:pt modelId="{6705D9B3-D95C-4C29-A7D9-D3E4E5B16EAE}" type="sibTrans" cxnId="{9F3139B5-2495-4038-B183-F78B48955A86}">
      <dgm:prSet/>
      <dgm:spPr/>
      <dgm:t>
        <a:bodyPr/>
        <a:lstStyle/>
        <a:p>
          <a:endParaRPr lang="en-US"/>
        </a:p>
      </dgm:t>
    </dgm:pt>
    <dgm:pt modelId="{9B43095C-B9F0-4BB6-A8B4-9AB40A9AB7D1}">
      <dgm:prSet custT="1"/>
      <dgm:spPr/>
      <dgm:t>
        <a:bodyPr/>
        <a:lstStyle/>
        <a:p>
          <a:r>
            <a:rPr lang="en-US" sz="1800" baseline="0" dirty="0"/>
            <a:t>Public health and health care professionals</a:t>
          </a:r>
        </a:p>
      </dgm:t>
    </dgm:pt>
    <dgm:pt modelId="{BBA7EF50-469D-4B26-AA48-23EDD65B20E5}" type="parTrans" cxnId="{0A91E02A-89CC-42DC-88AB-3C0BB5241E80}">
      <dgm:prSet/>
      <dgm:spPr/>
      <dgm:t>
        <a:bodyPr/>
        <a:lstStyle/>
        <a:p>
          <a:endParaRPr lang="en-US"/>
        </a:p>
      </dgm:t>
    </dgm:pt>
    <dgm:pt modelId="{148D931D-7FA9-40BF-8F44-4AD9A1061963}" type="sibTrans" cxnId="{0A91E02A-89CC-42DC-88AB-3C0BB5241E80}">
      <dgm:prSet/>
      <dgm:spPr/>
      <dgm:t>
        <a:bodyPr/>
        <a:lstStyle/>
        <a:p>
          <a:endParaRPr lang="en-US"/>
        </a:p>
      </dgm:t>
    </dgm:pt>
    <dgm:pt modelId="{A5FD86FD-091E-4CA2-8A52-AB3245D295F5}">
      <dgm:prSet custT="1"/>
      <dgm:spPr/>
      <dgm:t>
        <a:bodyPr/>
        <a:lstStyle/>
        <a:p>
          <a:r>
            <a:rPr lang="en-US" sz="1800" baseline="0" dirty="0"/>
            <a:t>Researchers</a:t>
          </a:r>
        </a:p>
      </dgm:t>
    </dgm:pt>
    <dgm:pt modelId="{0BA9CC57-85F1-4999-AF31-2D09BB604726}" type="parTrans" cxnId="{E33DF3F4-34E2-40AB-AD20-EF1F16C01868}">
      <dgm:prSet/>
      <dgm:spPr/>
      <dgm:t>
        <a:bodyPr/>
        <a:lstStyle/>
        <a:p>
          <a:endParaRPr lang="en-US"/>
        </a:p>
      </dgm:t>
    </dgm:pt>
    <dgm:pt modelId="{B166B2A4-EBDC-491B-A322-25B07FF0093A}" type="sibTrans" cxnId="{E33DF3F4-34E2-40AB-AD20-EF1F16C01868}">
      <dgm:prSet/>
      <dgm:spPr/>
      <dgm:t>
        <a:bodyPr/>
        <a:lstStyle/>
        <a:p>
          <a:endParaRPr lang="en-US"/>
        </a:p>
      </dgm:t>
    </dgm:pt>
    <dgm:pt modelId="{83BC8951-31CA-4103-9A11-CEFB68DF6973}">
      <dgm:prSet custT="1"/>
      <dgm:spPr/>
      <dgm:t>
        <a:bodyPr/>
        <a:lstStyle/>
        <a:p>
          <a:r>
            <a:rPr lang="en-US" sz="1800" baseline="0" dirty="0"/>
            <a:t>Federal government</a:t>
          </a:r>
        </a:p>
      </dgm:t>
    </dgm:pt>
    <dgm:pt modelId="{63962C9D-2A91-46EB-82B7-290D60626407}" type="parTrans" cxnId="{E82A6647-E71F-4804-82AD-3C8F745C0218}">
      <dgm:prSet/>
      <dgm:spPr/>
      <dgm:t>
        <a:bodyPr/>
        <a:lstStyle/>
        <a:p>
          <a:endParaRPr lang="en-US"/>
        </a:p>
      </dgm:t>
    </dgm:pt>
    <dgm:pt modelId="{00381C3A-DEBB-4985-8CEE-09262FA648A3}" type="sibTrans" cxnId="{E82A6647-E71F-4804-82AD-3C8F745C0218}">
      <dgm:prSet/>
      <dgm:spPr/>
      <dgm:t>
        <a:bodyPr/>
        <a:lstStyle/>
        <a:p>
          <a:endParaRPr lang="en-US"/>
        </a:p>
      </dgm:t>
    </dgm:pt>
    <dgm:pt modelId="{01119327-E81B-4077-AD68-FB23687F5423}">
      <dgm:prSet custT="1"/>
      <dgm:spPr/>
      <dgm:t>
        <a:bodyPr/>
        <a:lstStyle/>
        <a:p>
          <a:r>
            <a:rPr lang="en-US" sz="1800" baseline="0" dirty="0"/>
            <a:t>State, local, tribal, and territorial governments</a:t>
          </a:r>
        </a:p>
      </dgm:t>
    </dgm:pt>
    <dgm:pt modelId="{D42792F3-22C4-40F2-B2C0-20C6DE510D29}" type="parTrans" cxnId="{1E34DE03-5F58-4A94-B3A6-A15765150435}">
      <dgm:prSet/>
      <dgm:spPr/>
      <dgm:t>
        <a:bodyPr/>
        <a:lstStyle/>
        <a:p>
          <a:endParaRPr lang="en-US"/>
        </a:p>
      </dgm:t>
    </dgm:pt>
    <dgm:pt modelId="{F43FB0E7-ECFC-428B-ACCA-7F39DF381309}" type="sibTrans" cxnId="{1E34DE03-5F58-4A94-B3A6-A15765150435}">
      <dgm:prSet/>
      <dgm:spPr/>
      <dgm:t>
        <a:bodyPr/>
        <a:lstStyle/>
        <a:p>
          <a:endParaRPr lang="en-US"/>
        </a:p>
      </dgm:t>
    </dgm:pt>
    <dgm:pt modelId="{DE1B9953-F165-4559-A80F-184AA88080C1}">
      <dgm:prSet custT="1"/>
      <dgm:spPr/>
      <dgm:t>
        <a:bodyPr/>
        <a:lstStyle/>
        <a:p>
          <a:r>
            <a:rPr lang="en-US" sz="1800" baseline="0" dirty="0"/>
            <a:t>E-cigarette manufacturers, distributors, and retailers</a:t>
          </a:r>
        </a:p>
      </dgm:t>
    </dgm:pt>
    <dgm:pt modelId="{CA4468BB-1F8C-48D6-97B5-89434D4B8C6A}" type="parTrans" cxnId="{20CA576D-8F25-4254-BA2C-9BFA901315CE}">
      <dgm:prSet/>
      <dgm:spPr/>
      <dgm:t>
        <a:bodyPr/>
        <a:lstStyle/>
        <a:p>
          <a:endParaRPr lang="en-US"/>
        </a:p>
      </dgm:t>
    </dgm:pt>
    <dgm:pt modelId="{42CAF1CA-7F68-4744-AC70-1D09FF8C485E}" type="sibTrans" cxnId="{20CA576D-8F25-4254-BA2C-9BFA901315CE}">
      <dgm:prSet/>
      <dgm:spPr/>
      <dgm:t>
        <a:bodyPr/>
        <a:lstStyle/>
        <a:p>
          <a:endParaRPr lang="en-US"/>
        </a:p>
      </dgm:t>
    </dgm:pt>
    <dgm:pt modelId="{A62ACD48-75ED-4014-B543-B0D76052B107}">
      <dgm:prSet custT="1"/>
      <dgm:spPr/>
      <dgm:t>
        <a:bodyPr/>
        <a:lstStyle/>
        <a:p>
          <a:r>
            <a:rPr lang="en-US" sz="1800" baseline="0" dirty="0"/>
            <a:t>Voluntary health agencies, non-governmental organizations, and other community and faith based organizations</a:t>
          </a:r>
          <a:endParaRPr lang="en-US" sz="1800" dirty="0"/>
        </a:p>
      </dgm:t>
    </dgm:pt>
    <dgm:pt modelId="{8550FB84-ADE0-4E09-9EE9-1F34F1192CE1}" type="parTrans" cxnId="{6DE8D512-A072-4759-A8EC-197C47BA346E}">
      <dgm:prSet/>
      <dgm:spPr/>
      <dgm:t>
        <a:bodyPr/>
        <a:lstStyle/>
        <a:p>
          <a:endParaRPr lang="en-US"/>
        </a:p>
      </dgm:t>
    </dgm:pt>
    <dgm:pt modelId="{9C71AC95-FC8C-4DC2-A60F-7284574F8384}" type="sibTrans" cxnId="{6DE8D512-A072-4759-A8EC-197C47BA346E}">
      <dgm:prSet/>
      <dgm:spPr/>
      <dgm:t>
        <a:bodyPr/>
        <a:lstStyle/>
        <a:p>
          <a:endParaRPr lang="en-US"/>
        </a:p>
      </dgm:t>
    </dgm:pt>
    <dgm:pt modelId="{A8FAB509-036B-42DE-8F6E-F05E3A03C8FE}">
      <dgm:prSet phldrT="[Text]" custT="1"/>
      <dgm:spPr/>
      <dgm:t>
        <a:bodyPr/>
        <a:lstStyle/>
        <a:p>
          <a:r>
            <a:rPr lang="en-US" sz="1800"/>
            <a:t>Individuals</a:t>
          </a:r>
          <a:r>
            <a:rPr lang="en-US" sz="1800" baseline="0"/>
            <a:t>, parents, and families</a:t>
          </a:r>
          <a:endParaRPr lang="en-US" dirty="0"/>
        </a:p>
      </dgm:t>
    </dgm:pt>
    <dgm:pt modelId="{E6A38D2C-4DAC-41D5-BD9D-5AB2094D1814}" type="parTrans" cxnId="{4C44C67A-E34E-45CA-BB62-ADE7DBF296C2}">
      <dgm:prSet/>
      <dgm:spPr/>
      <dgm:t>
        <a:bodyPr/>
        <a:lstStyle/>
        <a:p>
          <a:endParaRPr lang="en-US"/>
        </a:p>
      </dgm:t>
    </dgm:pt>
    <dgm:pt modelId="{6489F0F4-0739-4B1E-9D6E-683602A709CB}" type="sibTrans" cxnId="{4C44C67A-E34E-45CA-BB62-ADE7DBF296C2}">
      <dgm:prSet/>
      <dgm:spPr/>
      <dgm:t>
        <a:bodyPr/>
        <a:lstStyle/>
        <a:p>
          <a:endParaRPr lang="en-US"/>
        </a:p>
      </dgm:t>
    </dgm:pt>
    <dgm:pt modelId="{D49463E7-27B9-4038-97A3-4DE900B96A3E}" type="pres">
      <dgm:prSet presAssocID="{E9521CCE-CF91-48A5-92FE-90DDDC1D0933}" presName="Name0" presStyleCnt="0">
        <dgm:presLayoutVars>
          <dgm:dir/>
          <dgm:resizeHandles val="exact"/>
        </dgm:presLayoutVars>
      </dgm:prSet>
      <dgm:spPr/>
    </dgm:pt>
    <dgm:pt modelId="{74ABF850-9D19-41BB-BE70-D5D90C96A4A8}" type="pres">
      <dgm:prSet presAssocID="{A8FAB509-036B-42DE-8F6E-F05E3A03C8FE}" presName="composite" presStyleCnt="0"/>
      <dgm:spPr/>
    </dgm:pt>
    <dgm:pt modelId="{E1F0C360-5468-44F9-A596-E0DAAC21D138}" type="pres">
      <dgm:prSet presAssocID="{A8FAB509-036B-42DE-8F6E-F05E3A03C8FE}" presName="rect1" presStyleLbl="trAlignAcc1" presStyleIdx="0" presStyleCnt="9">
        <dgm:presLayoutVars>
          <dgm:bulletEnabled val="1"/>
        </dgm:presLayoutVars>
      </dgm:prSet>
      <dgm:spPr/>
    </dgm:pt>
    <dgm:pt modelId="{29ECADA7-5660-43DA-BF43-97F1F9CCFA0B}" type="pres">
      <dgm:prSet presAssocID="{A8FAB509-036B-42DE-8F6E-F05E3A03C8FE}" presName="rect2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D746B66-CA11-48D9-BDAD-5117CD5CA4A4}" type="pres">
      <dgm:prSet presAssocID="{6489F0F4-0739-4B1E-9D6E-683602A709CB}" presName="sibTrans" presStyleCnt="0"/>
      <dgm:spPr/>
    </dgm:pt>
    <dgm:pt modelId="{370E8959-8DAD-415D-B16F-28E10F8D07C1}" type="pres">
      <dgm:prSet presAssocID="{4EA3ADF2-A098-4E84-9BB1-6C0ED231C789}" presName="composite" presStyleCnt="0"/>
      <dgm:spPr/>
    </dgm:pt>
    <dgm:pt modelId="{51B31519-FE6A-44D8-9CA9-815200EB2F76}" type="pres">
      <dgm:prSet presAssocID="{4EA3ADF2-A098-4E84-9BB1-6C0ED231C789}" presName="rect1" presStyleLbl="trAlignAcc1" presStyleIdx="1" presStyleCnt="9">
        <dgm:presLayoutVars>
          <dgm:bulletEnabled val="1"/>
        </dgm:presLayoutVars>
      </dgm:prSet>
      <dgm:spPr/>
    </dgm:pt>
    <dgm:pt modelId="{CAABF46B-8E90-4F4F-A52C-A037745C2E01}" type="pres">
      <dgm:prSet presAssocID="{4EA3ADF2-A098-4E84-9BB1-6C0ED231C789}" presName="rect2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DB3738-3289-4950-875B-8FF69E8A283C}" type="pres">
      <dgm:prSet presAssocID="{AEECC5A3-602E-41BB-B5FF-D2EE7E489AB5}" presName="sibTrans" presStyleCnt="0"/>
      <dgm:spPr/>
    </dgm:pt>
    <dgm:pt modelId="{EB549359-1C3C-4A19-9A29-500FA3F9FD99}" type="pres">
      <dgm:prSet presAssocID="{F7E19D33-5EFF-45C0-B6AE-F91574B043F0}" presName="composite" presStyleCnt="0"/>
      <dgm:spPr/>
    </dgm:pt>
    <dgm:pt modelId="{131FBA5E-4D09-40B6-8960-E11E486B8B3D}" type="pres">
      <dgm:prSet presAssocID="{F7E19D33-5EFF-45C0-B6AE-F91574B043F0}" presName="rect1" presStyleLbl="trAlignAcc1" presStyleIdx="2" presStyleCnt="9">
        <dgm:presLayoutVars>
          <dgm:bulletEnabled val="1"/>
        </dgm:presLayoutVars>
      </dgm:prSet>
      <dgm:spPr/>
    </dgm:pt>
    <dgm:pt modelId="{D4BA5EFF-640C-4F28-BA5D-A064E1BBDEC2}" type="pres">
      <dgm:prSet presAssocID="{F7E19D33-5EFF-45C0-B6AE-F91574B043F0}" presName="rect2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7E40FE9-6E9B-4CA5-AFE6-80B118FD84A3}" type="pres">
      <dgm:prSet presAssocID="{6705D9B3-D95C-4C29-A7D9-D3E4E5B16EAE}" presName="sibTrans" presStyleCnt="0"/>
      <dgm:spPr/>
    </dgm:pt>
    <dgm:pt modelId="{F1C8F4B1-BC63-4506-A4E4-FFBE4F4F42FC}" type="pres">
      <dgm:prSet presAssocID="{9B43095C-B9F0-4BB6-A8B4-9AB40A9AB7D1}" presName="composite" presStyleCnt="0"/>
      <dgm:spPr/>
    </dgm:pt>
    <dgm:pt modelId="{A8050F9A-ACC3-4292-80DE-F0E6080C9DDF}" type="pres">
      <dgm:prSet presAssocID="{9B43095C-B9F0-4BB6-A8B4-9AB40A9AB7D1}" presName="rect1" presStyleLbl="trAlignAcc1" presStyleIdx="3" presStyleCnt="9">
        <dgm:presLayoutVars>
          <dgm:bulletEnabled val="1"/>
        </dgm:presLayoutVars>
      </dgm:prSet>
      <dgm:spPr/>
    </dgm:pt>
    <dgm:pt modelId="{1951D37E-FF4B-479B-9C2F-DA581827B1C6}" type="pres">
      <dgm:prSet presAssocID="{9B43095C-B9F0-4BB6-A8B4-9AB40A9AB7D1}" presName="rect2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0B870E1-C05E-40B7-A3A7-9B6B891D1A2E}" type="pres">
      <dgm:prSet presAssocID="{148D931D-7FA9-40BF-8F44-4AD9A1061963}" presName="sibTrans" presStyleCnt="0"/>
      <dgm:spPr/>
    </dgm:pt>
    <dgm:pt modelId="{36E489F1-8C04-4277-8A49-208FD6F5F839}" type="pres">
      <dgm:prSet presAssocID="{A5FD86FD-091E-4CA2-8A52-AB3245D295F5}" presName="composite" presStyleCnt="0"/>
      <dgm:spPr/>
    </dgm:pt>
    <dgm:pt modelId="{97BC3006-1D97-4399-8856-B89D6720EF5D}" type="pres">
      <dgm:prSet presAssocID="{A5FD86FD-091E-4CA2-8A52-AB3245D295F5}" presName="rect1" presStyleLbl="trAlignAcc1" presStyleIdx="4" presStyleCnt="9">
        <dgm:presLayoutVars>
          <dgm:bulletEnabled val="1"/>
        </dgm:presLayoutVars>
      </dgm:prSet>
      <dgm:spPr/>
    </dgm:pt>
    <dgm:pt modelId="{34271A8A-9104-4383-BBC6-2B17B3E4489B}" type="pres">
      <dgm:prSet presAssocID="{A5FD86FD-091E-4CA2-8A52-AB3245D295F5}" presName="rect2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7FF7D64-479F-49B8-AAF7-B4A8E90063F1}" type="pres">
      <dgm:prSet presAssocID="{B166B2A4-EBDC-491B-A322-25B07FF0093A}" presName="sibTrans" presStyleCnt="0"/>
      <dgm:spPr/>
    </dgm:pt>
    <dgm:pt modelId="{9CAD3619-C204-41E4-9B68-C28FE08D0F08}" type="pres">
      <dgm:prSet presAssocID="{83BC8951-31CA-4103-9A11-CEFB68DF6973}" presName="composite" presStyleCnt="0"/>
      <dgm:spPr/>
    </dgm:pt>
    <dgm:pt modelId="{9C80C985-3CFB-4DCC-BA8E-AB0E6B43522B}" type="pres">
      <dgm:prSet presAssocID="{83BC8951-31CA-4103-9A11-CEFB68DF6973}" presName="rect1" presStyleLbl="trAlignAcc1" presStyleIdx="5" presStyleCnt="9">
        <dgm:presLayoutVars>
          <dgm:bulletEnabled val="1"/>
        </dgm:presLayoutVars>
      </dgm:prSet>
      <dgm:spPr/>
    </dgm:pt>
    <dgm:pt modelId="{717BB340-D151-47A4-882D-38ECFF9BC3EF}" type="pres">
      <dgm:prSet presAssocID="{83BC8951-31CA-4103-9A11-CEFB68DF6973}" presName="rect2" presStyleLbl="fgImgPlac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48AA4349-A560-4A26-9E89-2BD898D2B7D4}" type="pres">
      <dgm:prSet presAssocID="{00381C3A-DEBB-4985-8CEE-09262FA648A3}" presName="sibTrans" presStyleCnt="0"/>
      <dgm:spPr/>
    </dgm:pt>
    <dgm:pt modelId="{FBC03B76-0DF8-4BC4-BDDF-02D08066B513}" type="pres">
      <dgm:prSet presAssocID="{01119327-E81B-4077-AD68-FB23687F5423}" presName="composite" presStyleCnt="0"/>
      <dgm:spPr/>
    </dgm:pt>
    <dgm:pt modelId="{1AB510B1-6DB9-4E86-84A4-4E45841E8728}" type="pres">
      <dgm:prSet presAssocID="{01119327-E81B-4077-AD68-FB23687F5423}" presName="rect1" presStyleLbl="trAlignAcc1" presStyleIdx="6" presStyleCnt="9">
        <dgm:presLayoutVars>
          <dgm:bulletEnabled val="1"/>
        </dgm:presLayoutVars>
      </dgm:prSet>
      <dgm:spPr/>
    </dgm:pt>
    <dgm:pt modelId="{BC57F23F-AA0B-4F6C-A1F6-B82CE26CA36D}" type="pres">
      <dgm:prSet presAssocID="{01119327-E81B-4077-AD68-FB23687F5423}" presName="rect2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868959F-AEDB-49E7-966A-79A880D962D4}" type="pres">
      <dgm:prSet presAssocID="{F43FB0E7-ECFC-428B-ACCA-7F39DF381309}" presName="sibTrans" presStyleCnt="0"/>
      <dgm:spPr/>
    </dgm:pt>
    <dgm:pt modelId="{6B1F3CFA-B059-40A4-BCBB-890E16F98B99}" type="pres">
      <dgm:prSet presAssocID="{DE1B9953-F165-4559-A80F-184AA88080C1}" presName="composite" presStyleCnt="0"/>
      <dgm:spPr/>
    </dgm:pt>
    <dgm:pt modelId="{402AB3B6-BCD4-4B15-979D-2C2EBF15E7A3}" type="pres">
      <dgm:prSet presAssocID="{DE1B9953-F165-4559-A80F-184AA88080C1}" presName="rect1" presStyleLbl="trAlignAcc1" presStyleIdx="7" presStyleCnt="9">
        <dgm:presLayoutVars>
          <dgm:bulletEnabled val="1"/>
        </dgm:presLayoutVars>
      </dgm:prSet>
      <dgm:spPr/>
    </dgm:pt>
    <dgm:pt modelId="{52DE43DA-25C6-4EC0-B357-1A9BC9E62B47}" type="pres">
      <dgm:prSet presAssocID="{DE1B9953-F165-4559-A80F-184AA88080C1}" presName="rect2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74B4990A-61FE-4BE2-B827-330EFF7A07B3}" type="pres">
      <dgm:prSet presAssocID="{42CAF1CA-7F68-4744-AC70-1D09FF8C485E}" presName="sibTrans" presStyleCnt="0"/>
      <dgm:spPr/>
    </dgm:pt>
    <dgm:pt modelId="{3578A5D7-A0B2-4791-8096-43313237E691}" type="pres">
      <dgm:prSet presAssocID="{A62ACD48-75ED-4014-B543-B0D76052B107}" presName="composite" presStyleCnt="0"/>
      <dgm:spPr/>
    </dgm:pt>
    <dgm:pt modelId="{744E7DE0-7AAB-40A5-8565-46A764CD1569}" type="pres">
      <dgm:prSet presAssocID="{A62ACD48-75ED-4014-B543-B0D76052B107}" presName="rect1" presStyleLbl="trAlignAcc1" presStyleIdx="8" presStyleCnt="9" custScaleY="191977">
        <dgm:presLayoutVars>
          <dgm:bulletEnabled val="1"/>
        </dgm:presLayoutVars>
      </dgm:prSet>
      <dgm:spPr/>
    </dgm:pt>
    <dgm:pt modelId="{1D5B2709-E80A-4935-A1E9-1AA22D56CD0C}" type="pres">
      <dgm:prSet presAssocID="{A62ACD48-75ED-4014-B543-B0D76052B107}" presName="rect2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</dgm:ptLst>
  <dgm:cxnLst>
    <dgm:cxn modelId="{1E34DE03-5F58-4A94-B3A6-A15765150435}" srcId="{E9521CCE-CF91-48A5-92FE-90DDDC1D0933}" destId="{01119327-E81B-4077-AD68-FB23687F5423}" srcOrd="6" destOrd="0" parTransId="{D42792F3-22C4-40F2-B2C0-20C6DE510D29}" sibTransId="{F43FB0E7-ECFC-428B-ACCA-7F39DF381309}"/>
    <dgm:cxn modelId="{6DE8D512-A072-4759-A8EC-197C47BA346E}" srcId="{E9521CCE-CF91-48A5-92FE-90DDDC1D0933}" destId="{A62ACD48-75ED-4014-B543-B0D76052B107}" srcOrd="8" destOrd="0" parTransId="{8550FB84-ADE0-4E09-9EE9-1F34F1192CE1}" sibTransId="{9C71AC95-FC8C-4DC2-A60F-7284574F8384}"/>
    <dgm:cxn modelId="{F791AF14-14A2-46F7-A3DE-EFF9EBD38AE5}" type="presOf" srcId="{F7E19D33-5EFF-45C0-B6AE-F91574B043F0}" destId="{131FBA5E-4D09-40B6-8960-E11E486B8B3D}" srcOrd="0" destOrd="0" presId="urn:microsoft.com/office/officeart/2008/layout/PictureStrips"/>
    <dgm:cxn modelId="{0A91E02A-89CC-42DC-88AB-3C0BB5241E80}" srcId="{E9521CCE-CF91-48A5-92FE-90DDDC1D0933}" destId="{9B43095C-B9F0-4BB6-A8B4-9AB40A9AB7D1}" srcOrd="3" destOrd="0" parTransId="{BBA7EF50-469D-4B26-AA48-23EDD65B20E5}" sibTransId="{148D931D-7FA9-40BF-8F44-4AD9A1061963}"/>
    <dgm:cxn modelId="{E82A6647-E71F-4804-82AD-3C8F745C0218}" srcId="{E9521CCE-CF91-48A5-92FE-90DDDC1D0933}" destId="{83BC8951-31CA-4103-9A11-CEFB68DF6973}" srcOrd="5" destOrd="0" parTransId="{63962C9D-2A91-46EB-82B7-290D60626407}" sibTransId="{00381C3A-DEBB-4985-8CEE-09262FA648A3}"/>
    <dgm:cxn modelId="{5FCA9167-90FC-4441-9630-3388154667BC}" type="presOf" srcId="{83BC8951-31CA-4103-9A11-CEFB68DF6973}" destId="{9C80C985-3CFB-4DCC-BA8E-AB0E6B43522B}" srcOrd="0" destOrd="0" presId="urn:microsoft.com/office/officeart/2008/layout/PictureStrips"/>
    <dgm:cxn modelId="{20CA576D-8F25-4254-BA2C-9BFA901315CE}" srcId="{E9521CCE-CF91-48A5-92FE-90DDDC1D0933}" destId="{DE1B9953-F165-4559-A80F-184AA88080C1}" srcOrd="7" destOrd="0" parTransId="{CA4468BB-1F8C-48D6-97B5-89434D4B8C6A}" sibTransId="{42CAF1CA-7F68-4744-AC70-1D09FF8C485E}"/>
    <dgm:cxn modelId="{F20A8E54-BA26-4D9D-BAE5-84D32861E659}" type="presOf" srcId="{E9521CCE-CF91-48A5-92FE-90DDDC1D0933}" destId="{D49463E7-27B9-4038-97A3-4DE900B96A3E}" srcOrd="0" destOrd="0" presId="urn:microsoft.com/office/officeart/2008/layout/PictureStrips"/>
    <dgm:cxn modelId="{AA372579-C131-44B3-820B-567710370E3C}" type="presOf" srcId="{A5FD86FD-091E-4CA2-8A52-AB3245D295F5}" destId="{97BC3006-1D97-4399-8856-B89D6720EF5D}" srcOrd="0" destOrd="0" presId="urn:microsoft.com/office/officeart/2008/layout/PictureStrips"/>
    <dgm:cxn modelId="{4C44C67A-E34E-45CA-BB62-ADE7DBF296C2}" srcId="{E9521CCE-CF91-48A5-92FE-90DDDC1D0933}" destId="{A8FAB509-036B-42DE-8F6E-F05E3A03C8FE}" srcOrd="0" destOrd="0" parTransId="{E6A38D2C-4DAC-41D5-BD9D-5AB2094D1814}" sibTransId="{6489F0F4-0739-4B1E-9D6E-683602A709CB}"/>
    <dgm:cxn modelId="{20F5B77C-E9C6-4925-879B-96BEF89B1A38}" srcId="{E9521CCE-CF91-48A5-92FE-90DDDC1D0933}" destId="{4EA3ADF2-A098-4E84-9BB1-6C0ED231C789}" srcOrd="1" destOrd="0" parTransId="{177B35DC-B1E5-4252-A571-9007D634D010}" sibTransId="{AEECC5A3-602E-41BB-B5FF-D2EE7E489AB5}"/>
    <dgm:cxn modelId="{F208848B-B344-4CEA-ACEF-0AE753AD09F3}" type="presOf" srcId="{01119327-E81B-4077-AD68-FB23687F5423}" destId="{1AB510B1-6DB9-4E86-84A4-4E45841E8728}" srcOrd="0" destOrd="0" presId="urn:microsoft.com/office/officeart/2008/layout/PictureStrips"/>
    <dgm:cxn modelId="{7B39319E-41D9-48E4-89BB-8708210124A5}" type="presOf" srcId="{4EA3ADF2-A098-4E84-9BB1-6C0ED231C789}" destId="{51B31519-FE6A-44D8-9CA9-815200EB2F76}" srcOrd="0" destOrd="0" presId="urn:microsoft.com/office/officeart/2008/layout/PictureStrips"/>
    <dgm:cxn modelId="{EAECE9B4-2B1A-4F8A-BC80-ABEF1B58A688}" type="presOf" srcId="{A8FAB509-036B-42DE-8F6E-F05E3A03C8FE}" destId="{E1F0C360-5468-44F9-A596-E0DAAC21D138}" srcOrd="0" destOrd="0" presId="urn:microsoft.com/office/officeart/2008/layout/PictureStrips"/>
    <dgm:cxn modelId="{9F3139B5-2495-4038-B183-F78B48955A86}" srcId="{E9521CCE-CF91-48A5-92FE-90DDDC1D0933}" destId="{F7E19D33-5EFF-45C0-B6AE-F91574B043F0}" srcOrd="2" destOrd="0" parTransId="{696DFEBD-BA79-4B87-81A2-6397E66C3BD7}" sibTransId="{6705D9B3-D95C-4C29-A7D9-D3E4E5B16EAE}"/>
    <dgm:cxn modelId="{CC3255B8-AE05-4457-BAE7-DA9325396997}" type="presOf" srcId="{9B43095C-B9F0-4BB6-A8B4-9AB40A9AB7D1}" destId="{A8050F9A-ACC3-4292-80DE-F0E6080C9DDF}" srcOrd="0" destOrd="0" presId="urn:microsoft.com/office/officeart/2008/layout/PictureStrips"/>
    <dgm:cxn modelId="{94F18CC6-AC3D-4B9A-A44A-D6C3668BDE78}" type="presOf" srcId="{A62ACD48-75ED-4014-B543-B0D76052B107}" destId="{744E7DE0-7AAB-40A5-8565-46A764CD1569}" srcOrd="0" destOrd="0" presId="urn:microsoft.com/office/officeart/2008/layout/PictureStrips"/>
    <dgm:cxn modelId="{E33DF3F4-34E2-40AB-AD20-EF1F16C01868}" srcId="{E9521CCE-CF91-48A5-92FE-90DDDC1D0933}" destId="{A5FD86FD-091E-4CA2-8A52-AB3245D295F5}" srcOrd="4" destOrd="0" parTransId="{0BA9CC57-85F1-4999-AF31-2D09BB604726}" sibTransId="{B166B2A4-EBDC-491B-A322-25B07FF0093A}"/>
    <dgm:cxn modelId="{489A15F6-4A09-402E-A0CA-F9D7F1B9E06B}" type="presOf" srcId="{DE1B9953-F165-4559-A80F-184AA88080C1}" destId="{402AB3B6-BCD4-4B15-979D-2C2EBF15E7A3}" srcOrd="0" destOrd="0" presId="urn:microsoft.com/office/officeart/2008/layout/PictureStrips"/>
    <dgm:cxn modelId="{7D51C944-5522-43F6-AF0C-091745169CF6}" type="presParOf" srcId="{D49463E7-27B9-4038-97A3-4DE900B96A3E}" destId="{74ABF850-9D19-41BB-BE70-D5D90C96A4A8}" srcOrd="0" destOrd="0" presId="urn:microsoft.com/office/officeart/2008/layout/PictureStrips"/>
    <dgm:cxn modelId="{030ABA1C-B8D7-4F0E-B8F6-C3D21235E429}" type="presParOf" srcId="{74ABF850-9D19-41BB-BE70-D5D90C96A4A8}" destId="{E1F0C360-5468-44F9-A596-E0DAAC21D138}" srcOrd="0" destOrd="0" presId="urn:microsoft.com/office/officeart/2008/layout/PictureStrips"/>
    <dgm:cxn modelId="{7ED3A4D2-FDC5-4EAD-9CFB-DBD46E18F2FC}" type="presParOf" srcId="{74ABF850-9D19-41BB-BE70-D5D90C96A4A8}" destId="{29ECADA7-5660-43DA-BF43-97F1F9CCFA0B}" srcOrd="1" destOrd="0" presId="urn:microsoft.com/office/officeart/2008/layout/PictureStrips"/>
    <dgm:cxn modelId="{7DAE1A3F-3BD7-467A-8E9D-6DDF74066248}" type="presParOf" srcId="{D49463E7-27B9-4038-97A3-4DE900B96A3E}" destId="{1D746B66-CA11-48D9-BDAD-5117CD5CA4A4}" srcOrd="1" destOrd="0" presId="urn:microsoft.com/office/officeart/2008/layout/PictureStrips"/>
    <dgm:cxn modelId="{0E1C2449-8FB8-4D51-BDF8-38DCA9D0B582}" type="presParOf" srcId="{D49463E7-27B9-4038-97A3-4DE900B96A3E}" destId="{370E8959-8DAD-415D-B16F-28E10F8D07C1}" srcOrd="2" destOrd="0" presId="urn:microsoft.com/office/officeart/2008/layout/PictureStrips"/>
    <dgm:cxn modelId="{A90E6B23-8EB0-4E71-9E9D-DA81BDBFA23D}" type="presParOf" srcId="{370E8959-8DAD-415D-B16F-28E10F8D07C1}" destId="{51B31519-FE6A-44D8-9CA9-815200EB2F76}" srcOrd="0" destOrd="0" presId="urn:microsoft.com/office/officeart/2008/layout/PictureStrips"/>
    <dgm:cxn modelId="{E9ED6832-6BEC-4226-A96F-293DA8547D45}" type="presParOf" srcId="{370E8959-8DAD-415D-B16F-28E10F8D07C1}" destId="{CAABF46B-8E90-4F4F-A52C-A037745C2E01}" srcOrd="1" destOrd="0" presId="urn:microsoft.com/office/officeart/2008/layout/PictureStrips"/>
    <dgm:cxn modelId="{E7D5C8E3-23E5-4D05-A9AC-0EB46679F09F}" type="presParOf" srcId="{D49463E7-27B9-4038-97A3-4DE900B96A3E}" destId="{D4DB3738-3289-4950-875B-8FF69E8A283C}" srcOrd="3" destOrd="0" presId="urn:microsoft.com/office/officeart/2008/layout/PictureStrips"/>
    <dgm:cxn modelId="{6BDBEF3A-D0BF-4C27-9FAB-62A90109B010}" type="presParOf" srcId="{D49463E7-27B9-4038-97A3-4DE900B96A3E}" destId="{EB549359-1C3C-4A19-9A29-500FA3F9FD99}" srcOrd="4" destOrd="0" presId="urn:microsoft.com/office/officeart/2008/layout/PictureStrips"/>
    <dgm:cxn modelId="{85796F33-9EBD-4926-A8DC-E99B2DEE2ADF}" type="presParOf" srcId="{EB549359-1C3C-4A19-9A29-500FA3F9FD99}" destId="{131FBA5E-4D09-40B6-8960-E11E486B8B3D}" srcOrd="0" destOrd="0" presId="urn:microsoft.com/office/officeart/2008/layout/PictureStrips"/>
    <dgm:cxn modelId="{01FC1963-2BC6-4BED-9E3E-713EE02AAD77}" type="presParOf" srcId="{EB549359-1C3C-4A19-9A29-500FA3F9FD99}" destId="{D4BA5EFF-640C-4F28-BA5D-A064E1BBDEC2}" srcOrd="1" destOrd="0" presId="urn:microsoft.com/office/officeart/2008/layout/PictureStrips"/>
    <dgm:cxn modelId="{A0B94B46-E8B9-44D0-9E9C-8E977371EEE5}" type="presParOf" srcId="{D49463E7-27B9-4038-97A3-4DE900B96A3E}" destId="{C7E40FE9-6E9B-4CA5-AFE6-80B118FD84A3}" srcOrd="5" destOrd="0" presId="urn:microsoft.com/office/officeart/2008/layout/PictureStrips"/>
    <dgm:cxn modelId="{9F477318-F8B4-42A8-9C24-D9E62E115E11}" type="presParOf" srcId="{D49463E7-27B9-4038-97A3-4DE900B96A3E}" destId="{F1C8F4B1-BC63-4506-A4E4-FFBE4F4F42FC}" srcOrd="6" destOrd="0" presId="urn:microsoft.com/office/officeart/2008/layout/PictureStrips"/>
    <dgm:cxn modelId="{599AC7BC-3AAB-44FC-B7FB-8F6A10E30515}" type="presParOf" srcId="{F1C8F4B1-BC63-4506-A4E4-FFBE4F4F42FC}" destId="{A8050F9A-ACC3-4292-80DE-F0E6080C9DDF}" srcOrd="0" destOrd="0" presId="urn:microsoft.com/office/officeart/2008/layout/PictureStrips"/>
    <dgm:cxn modelId="{E47F0078-62E1-4619-9CF5-6F18F4CA41D2}" type="presParOf" srcId="{F1C8F4B1-BC63-4506-A4E4-FFBE4F4F42FC}" destId="{1951D37E-FF4B-479B-9C2F-DA581827B1C6}" srcOrd="1" destOrd="0" presId="urn:microsoft.com/office/officeart/2008/layout/PictureStrips"/>
    <dgm:cxn modelId="{6E246B1D-BDA6-46DB-BEC7-6E0EEF7CB1DA}" type="presParOf" srcId="{D49463E7-27B9-4038-97A3-4DE900B96A3E}" destId="{E0B870E1-C05E-40B7-A3A7-9B6B891D1A2E}" srcOrd="7" destOrd="0" presId="urn:microsoft.com/office/officeart/2008/layout/PictureStrips"/>
    <dgm:cxn modelId="{334EED1C-547F-40FD-9508-C72655ACDD45}" type="presParOf" srcId="{D49463E7-27B9-4038-97A3-4DE900B96A3E}" destId="{36E489F1-8C04-4277-8A49-208FD6F5F839}" srcOrd="8" destOrd="0" presId="urn:microsoft.com/office/officeart/2008/layout/PictureStrips"/>
    <dgm:cxn modelId="{4E7E4F1D-92D6-4A24-BE89-03C21609AC5D}" type="presParOf" srcId="{36E489F1-8C04-4277-8A49-208FD6F5F839}" destId="{97BC3006-1D97-4399-8856-B89D6720EF5D}" srcOrd="0" destOrd="0" presId="urn:microsoft.com/office/officeart/2008/layout/PictureStrips"/>
    <dgm:cxn modelId="{999115E6-8E3B-4A7E-8758-74FF514E66C0}" type="presParOf" srcId="{36E489F1-8C04-4277-8A49-208FD6F5F839}" destId="{34271A8A-9104-4383-BBC6-2B17B3E4489B}" srcOrd="1" destOrd="0" presId="urn:microsoft.com/office/officeart/2008/layout/PictureStrips"/>
    <dgm:cxn modelId="{F4243E72-E735-4B73-802F-94710E9444C4}" type="presParOf" srcId="{D49463E7-27B9-4038-97A3-4DE900B96A3E}" destId="{07FF7D64-479F-49B8-AAF7-B4A8E90063F1}" srcOrd="9" destOrd="0" presId="urn:microsoft.com/office/officeart/2008/layout/PictureStrips"/>
    <dgm:cxn modelId="{FA2BB1CC-1B78-4CB5-8DC9-90EFD81806F8}" type="presParOf" srcId="{D49463E7-27B9-4038-97A3-4DE900B96A3E}" destId="{9CAD3619-C204-41E4-9B68-C28FE08D0F08}" srcOrd="10" destOrd="0" presId="urn:microsoft.com/office/officeart/2008/layout/PictureStrips"/>
    <dgm:cxn modelId="{842D45B4-9730-413A-BC34-16290F3DBCCD}" type="presParOf" srcId="{9CAD3619-C204-41E4-9B68-C28FE08D0F08}" destId="{9C80C985-3CFB-4DCC-BA8E-AB0E6B43522B}" srcOrd="0" destOrd="0" presId="urn:microsoft.com/office/officeart/2008/layout/PictureStrips"/>
    <dgm:cxn modelId="{DB65CD0D-4441-4F2E-B285-340DB85F91D0}" type="presParOf" srcId="{9CAD3619-C204-41E4-9B68-C28FE08D0F08}" destId="{717BB340-D151-47A4-882D-38ECFF9BC3EF}" srcOrd="1" destOrd="0" presId="urn:microsoft.com/office/officeart/2008/layout/PictureStrips"/>
    <dgm:cxn modelId="{C18CA578-2725-4232-975B-E509974E9A2A}" type="presParOf" srcId="{D49463E7-27B9-4038-97A3-4DE900B96A3E}" destId="{48AA4349-A560-4A26-9E89-2BD898D2B7D4}" srcOrd="11" destOrd="0" presId="urn:microsoft.com/office/officeart/2008/layout/PictureStrips"/>
    <dgm:cxn modelId="{75766499-CD47-4FC5-BB7A-50F7180D4C90}" type="presParOf" srcId="{D49463E7-27B9-4038-97A3-4DE900B96A3E}" destId="{FBC03B76-0DF8-4BC4-BDDF-02D08066B513}" srcOrd="12" destOrd="0" presId="urn:microsoft.com/office/officeart/2008/layout/PictureStrips"/>
    <dgm:cxn modelId="{FC9FD50B-E9D5-449F-AD4B-61950FCD5AAA}" type="presParOf" srcId="{FBC03B76-0DF8-4BC4-BDDF-02D08066B513}" destId="{1AB510B1-6DB9-4E86-84A4-4E45841E8728}" srcOrd="0" destOrd="0" presId="urn:microsoft.com/office/officeart/2008/layout/PictureStrips"/>
    <dgm:cxn modelId="{5C13C2BB-625F-4AF6-B8D6-EC732EED374A}" type="presParOf" srcId="{FBC03B76-0DF8-4BC4-BDDF-02D08066B513}" destId="{BC57F23F-AA0B-4F6C-A1F6-B82CE26CA36D}" srcOrd="1" destOrd="0" presId="urn:microsoft.com/office/officeart/2008/layout/PictureStrips"/>
    <dgm:cxn modelId="{FA1E651F-493E-4CE9-B8C8-1C2CB43E845F}" type="presParOf" srcId="{D49463E7-27B9-4038-97A3-4DE900B96A3E}" destId="{9868959F-AEDB-49E7-966A-79A880D962D4}" srcOrd="13" destOrd="0" presId="urn:microsoft.com/office/officeart/2008/layout/PictureStrips"/>
    <dgm:cxn modelId="{8152B705-67CC-4535-B036-F87C4254A6B6}" type="presParOf" srcId="{D49463E7-27B9-4038-97A3-4DE900B96A3E}" destId="{6B1F3CFA-B059-40A4-BCBB-890E16F98B99}" srcOrd="14" destOrd="0" presId="urn:microsoft.com/office/officeart/2008/layout/PictureStrips"/>
    <dgm:cxn modelId="{7D9DC274-C444-47D7-8559-CD3CEB319762}" type="presParOf" srcId="{6B1F3CFA-B059-40A4-BCBB-890E16F98B99}" destId="{402AB3B6-BCD4-4B15-979D-2C2EBF15E7A3}" srcOrd="0" destOrd="0" presId="urn:microsoft.com/office/officeart/2008/layout/PictureStrips"/>
    <dgm:cxn modelId="{E20F61DE-25A2-4532-9793-10CA963DFDB8}" type="presParOf" srcId="{6B1F3CFA-B059-40A4-BCBB-890E16F98B99}" destId="{52DE43DA-25C6-4EC0-B357-1A9BC9E62B47}" srcOrd="1" destOrd="0" presId="urn:microsoft.com/office/officeart/2008/layout/PictureStrips"/>
    <dgm:cxn modelId="{7CC2D2E1-18DC-473B-B40A-2F727926C1FB}" type="presParOf" srcId="{D49463E7-27B9-4038-97A3-4DE900B96A3E}" destId="{74B4990A-61FE-4BE2-B827-330EFF7A07B3}" srcOrd="15" destOrd="0" presId="urn:microsoft.com/office/officeart/2008/layout/PictureStrips"/>
    <dgm:cxn modelId="{4D8613DC-0DC8-4287-9B7C-55D633BBA2BA}" type="presParOf" srcId="{D49463E7-27B9-4038-97A3-4DE900B96A3E}" destId="{3578A5D7-A0B2-4791-8096-43313237E691}" srcOrd="16" destOrd="0" presId="urn:microsoft.com/office/officeart/2008/layout/PictureStrips"/>
    <dgm:cxn modelId="{0C174BEC-324F-40DE-B7DE-A53E530549C0}" type="presParOf" srcId="{3578A5D7-A0B2-4791-8096-43313237E691}" destId="{744E7DE0-7AAB-40A5-8565-46A764CD1569}" srcOrd="0" destOrd="0" presId="urn:microsoft.com/office/officeart/2008/layout/PictureStrips"/>
    <dgm:cxn modelId="{520E32D1-E09C-4DB7-9199-E0F37413501D}" type="presParOf" srcId="{3578A5D7-A0B2-4791-8096-43313237E691}" destId="{1D5B2709-E80A-4935-A1E9-1AA22D56CD0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3E3DD7-6235-4FBF-B5FE-D53DECD6C172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A639A53-D6B0-40B7-96C4-365F091A2FF4}">
      <dgm:prSet phldrT="[Text]" custT="1"/>
      <dgm:spPr/>
      <dgm:t>
        <a:bodyPr/>
        <a:lstStyle/>
        <a:p>
          <a:r>
            <a:rPr lang="en-US" sz="1400" dirty="0"/>
            <a:t>1. First, Do No Harm</a:t>
          </a:r>
        </a:p>
      </dgm:t>
    </dgm:pt>
    <dgm:pt modelId="{BA87DB88-9461-4A4B-A207-A83E4FD5AB5B}" type="parTrans" cxnId="{E7D1CEDA-CD43-4ADF-9601-FA30ECD32B3E}">
      <dgm:prSet/>
      <dgm:spPr/>
      <dgm:t>
        <a:bodyPr/>
        <a:lstStyle/>
        <a:p>
          <a:endParaRPr lang="en-US"/>
        </a:p>
      </dgm:t>
    </dgm:pt>
    <dgm:pt modelId="{06DCC7BB-809A-4507-B631-D8188E58B187}" type="sibTrans" cxnId="{E7D1CEDA-CD43-4ADF-9601-FA30ECD32B3E}">
      <dgm:prSet/>
      <dgm:spPr/>
      <dgm:t>
        <a:bodyPr/>
        <a:lstStyle/>
        <a:p>
          <a:endParaRPr lang="en-US"/>
        </a:p>
      </dgm:t>
    </dgm:pt>
    <dgm:pt modelId="{D2AC8F5F-3ECE-46D5-8CBC-3BB44BE30002}">
      <dgm:prSet custT="1"/>
      <dgm:spPr/>
      <dgm:t>
        <a:bodyPr/>
        <a:lstStyle/>
        <a:p>
          <a:r>
            <a:rPr lang="en-US" sz="1400" dirty="0"/>
            <a:t>2. Provide information about the dangers of e-cigarette use among youth and young adults</a:t>
          </a:r>
        </a:p>
      </dgm:t>
    </dgm:pt>
    <dgm:pt modelId="{4DF4B2EF-8854-49CD-91E5-55946DC9F676}" type="parTrans" cxnId="{DC006C2F-B897-4A0A-8F00-155396523E0A}">
      <dgm:prSet/>
      <dgm:spPr/>
      <dgm:t>
        <a:bodyPr/>
        <a:lstStyle/>
        <a:p>
          <a:endParaRPr lang="en-US"/>
        </a:p>
      </dgm:t>
    </dgm:pt>
    <dgm:pt modelId="{B11BA95A-BF5D-4A42-8424-4A5E873BDCDB}" type="sibTrans" cxnId="{DC006C2F-B897-4A0A-8F00-155396523E0A}">
      <dgm:prSet/>
      <dgm:spPr/>
      <dgm:t>
        <a:bodyPr/>
        <a:lstStyle/>
        <a:p>
          <a:endParaRPr lang="en-US"/>
        </a:p>
      </dgm:t>
    </dgm:pt>
    <dgm:pt modelId="{6953F24A-5899-481A-BFAC-E25F6EB10E4E}">
      <dgm:prSet custT="1"/>
      <dgm:spPr/>
      <dgm:t>
        <a:bodyPr/>
        <a:lstStyle/>
        <a:p>
          <a:r>
            <a:rPr lang="en-US" sz="1400" dirty="0"/>
            <a:t>3. Continue to regulate e-cigarettes at the federal level to protect public health</a:t>
          </a:r>
        </a:p>
      </dgm:t>
    </dgm:pt>
    <dgm:pt modelId="{3BF1604F-E541-4A85-8DA0-C954D8BB7627}" type="parTrans" cxnId="{0900DF6E-23D4-41CC-96B3-15716034F4EA}">
      <dgm:prSet/>
      <dgm:spPr/>
      <dgm:t>
        <a:bodyPr/>
        <a:lstStyle/>
        <a:p>
          <a:endParaRPr lang="en-US"/>
        </a:p>
      </dgm:t>
    </dgm:pt>
    <dgm:pt modelId="{F471A346-2B9B-4A36-9746-CA1E1489DF91}" type="sibTrans" cxnId="{0900DF6E-23D4-41CC-96B3-15716034F4EA}">
      <dgm:prSet/>
      <dgm:spPr/>
      <dgm:t>
        <a:bodyPr/>
        <a:lstStyle/>
        <a:p>
          <a:endParaRPr lang="en-US"/>
        </a:p>
      </dgm:t>
    </dgm:pt>
    <dgm:pt modelId="{F366CBBF-EF16-4431-9812-1ECCABDC59D3}">
      <dgm:prSet custT="1"/>
      <dgm:spPr/>
      <dgm:t>
        <a:bodyPr/>
        <a:lstStyle/>
        <a:p>
          <a:r>
            <a:rPr lang="en-US" sz="1400" dirty="0"/>
            <a:t>4. Programs and policies to prevent e-cigarette use among youth and young adults </a:t>
          </a:r>
        </a:p>
      </dgm:t>
    </dgm:pt>
    <dgm:pt modelId="{3B75055B-F084-475B-B732-D88BB8504888}" type="parTrans" cxnId="{05EB2722-9D22-4ACE-B8E2-A58611402A09}">
      <dgm:prSet/>
      <dgm:spPr/>
      <dgm:t>
        <a:bodyPr/>
        <a:lstStyle/>
        <a:p>
          <a:endParaRPr lang="en-US"/>
        </a:p>
      </dgm:t>
    </dgm:pt>
    <dgm:pt modelId="{9FD653BA-88B5-4CFB-9117-7B9F09F4B196}" type="sibTrans" cxnId="{05EB2722-9D22-4ACE-B8E2-A58611402A09}">
      <dgm:prSet/>
      <dgm:spPr/>
      <dgm:t>
        <a:bodyPr/>
        <a:lstStyle/>
        <a:p>
          <a:endParaRPr lang="en-US"/>
        </a:p>
      </dgm:t>
    </dgm:pt>
    <dgm:pt modelId="{FFDC416F-9452-406A-9028-97820FF0D6BA}">
      <dgm:prSet custT="1"/>
      <dgm:spPr/>
      <dgm:t>
        <a:bodyPr/>
        <a:lstStyle/>
        <a:p>
          <a:r>
            <a:rPr lang="en-US" sz="1400" dirty="0"/>
            <a:t>5. Curb advertising and marketing that encourages youth and young adults to use e-cigarettes</a:t>
          </a:r>
        </a:p>
      </dgm:t>
    </dgm:pt>
    <dgm:pt modelId="{159FCD76-ACF7-494A-953C-5973551525C7}" type="parTrans" cxnId="{12AFB082-0D7B-4BA7-B3F0-8CC39E4C69B3}">
      <dgm:prSet/>
      <dgm:spPr/>
      <dgm:t>
        <a:bodyPr/>
        <a:lstStyle/>
        <a:p>
          <a:endParaRPr lang="en-US"/>
        </a:p>
      </dgm:t>
    </dgm:pt>
    <dgm:pt modelId="{4DB92BDE-6A63-4E41-A049-98ECE6D7FA57}" type="sibTrans" cxnId="{12AFB082-0D7B-4BA7-B3F0-8CC39E4C69B3}">
      <dgm:prSet/>
      <dgm:spPr/>
      <dgm:t>
        <a:bodyPr/>
        <a:lstStyle/>
        <a:p>
          <a:endParaRPr lang="en-US"/>
        </a:p>
      </dgm:t>
    </dgm:pt>
    <dgm:pt modelId="{6D36BC4E-FA55-4A7D-9A30-1933D21A7641}">
      <dgm:prSet custT="1"/>
      <dgm:spPr/>
      <dgm:t>
        <a:bodyPr/>
        <a:lstStyle/>
        <a:p>
          <a:r>
            <a:rPr lang="en-US" sz="1400" dirty="0"/>
            <a:t>6. Expand surveillance, research, and evaluation related to e-cigarettes</a:t>
          </a:r>
        </a:p>
      </dgm:t>
    </dgm:pt>
    <dgm:pt modelId="{DD56A830-397E-465A-8CFE-8C6F9B9E6400}" type="parTrans" cxnId="{D547318C-147B-4AE4-B209-47B84456F1D8}">
      <dgm:prSet/>
      <dgm:spPr/>
      <dgm:t>
        <a:bodyPr/>
        <a:lstStyle/>
        <a:p>
          <a:endParaRPr lang="en-US"/>
        </a:p>
      </dgm:t>
    </dgm:pt>
    <dgm:pt modelId="{A5B80F77-7367-494F-9722-06EBC882D145}" type="sibTrans" cxnId="{D547318C-147B-4AE4-B209-47B84456F1D8}">
      <dgm:prSet/>
      <dgm:spPr/>
      <dgm:t>
        <a:bodyPr/>
        <a:lstStyle/>
        <a:p>
          <a:endParaRPr lang="en-US"/>
        </a:p>
      </dgm:t>
    </dgm:pt>
    <dgm:pt modelId="{759153BE-5F0A-4CAC-A51C-22A1CAE94936}" type="pres">
      <dgm:prSet presAssocID="{FE3E3DD7-6235-4FBF-B5FE-D53DECD6C172}" presName="Name0" presStyleCnt="0">
        <dgm:presLayoutVars>
          <dgm:dir/>
          <dgm:resizeHandles val="exact"/>
        </dgm:presLayoutVars>
      </dgm:prSet>
      <dgm:spPr/>
    </dgm:pt>
    <dgm:pt modelId="{15EB26A0-31FF-4848-93C0-C15F4F7F5BF2}" type="pres">
      <dgm:prSet presAssocID="{8A639A53-D6B0-40B7-96C4-365F091A2FF4}" presName="composite" presStyleCnt="0"/>
      <dgm:spPr/>
    </dgm:pt>
    <dgm:pt modelId="{86A5187C-6CA9-4CC3-85DA-2224FE8C20F2}" type="pres">
      <dgm:prSet presAssocID="{8A639A53-D6B0-40B7-96C4-365F091A2FF4}" presName="rect1" presStyleLbl="b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49675E-BA0E-4354-B473-41DC22518B74}" type="pres">
      <dgm:prSet presAssocID="{8A639A53-D6B0-40B7-96C4-365F091A2FF4}" presName="wedgeRectCallout1" presStyleLbl="node1" presStyleIdx="0" presStyleCnt="6" custLinFactNeighborX="2849">
        <dgm:presLayoutVars>
          <dgm:bulletEnabled val="1"/>
        </dgm:presLayoutVars>
      </dgm:prSet>
      <dgm:spPr/>
    </dgm:pt>
    <dgm:pt modelId="{8FDB36E5-8AF6-4026-B2BB-4DEA48D9266D}" type="pres">
      <dgm:prSet presAssocID="{06DCC7BB-809A-4507-B631-D8188E58B187}" presName="sibTrans" presStyleCnt="0"/>
      <dgm:spPr/>
    </dgm:pt>
    <dgm:pt modelId="{81B72435-5450-4289-A1F1-7280B5FFCD5B}" type="pres">
      <dgm:prSet presAssocID="{D2AC8F5F-3ECE-46D5-8CBC-3BB44BE30002}" presName="composite" presStyleCnt="0"/>
      <dgm:spPr/>
    </dgm:pt>
    <dgm:pt modelId="{DAFD56AC-7DE0-4A26-9BA0-C67EA6B9861B}" type="pres">
      <dgm:prSet presAssocID="{D2AC8F5F-3ECE-46D5-8CBC-3BB44BE30002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0B25E8A-7CE1-4059-91FF-8626C30C861E}" type="pres">
      <dgm:prSet presAssocID="{D2AC8F5F-3ECE-46D5-8CBC-3BB44BE30002}" presName="wedgeRectCallout1" presStyleLbl="node1" presStyleIdx="1" presStyleCnt="6" custLinFactNeighborX="2442">
        <dgm:presLayoutVars>
          <dgm:bulletEnabled val="1"/>
        </dgm:presLayoutVars>
      </dgm:prSet>
      <dgm:spPr/>
    </dgm:pt>
    <dgm:pt modelId="{A1E1268C-4A90-4333-9361-45DDE97E23C0}" type="pres">
      <dgm:prSet presAssocID="{B11BA95A-BF5D-4A42-8424-4A5E873BDCDB}" presName="sibTrans" presStyleCnt="0"/>
      <dgm:spPr/>
    </dgm:pt>
    <dgm:pt modelId="{0F84A815-6381-4A18-88FF-2E0E7E986997}" type="pres">
      <dgm:prSet presAssocID="{6953F24A-5899-481A-BFAC-E25F6EB10E4E}" presName="composite" presStyleCnt="0"/>
      <dgm:spPr/>
    </dgm:pt>
    <dgm:pt modelId="{3CB661D6-5AAB-4F11-BA85-0BC1B8CDBB5E}" type="pres">
      <dgm:prSet presAssocID="{6953F24A-5899-481A-BFAC-E25F6EB10E4E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FA665E9-3FD1-42A3-9E5A-444B9EBC790B}" type="pres">
      <dgm:prSet presAssocID="{6953F24A-5899-481A-BFAC-E25F6EB10E4E}" presName="wedgeRectCallout1" presStyleLbl="node1" presStyleIdx="2" presStyleCnt="6" custLinFactNeighborX="2654">
        <dgm:presLayoutVars>
          <dgm:bulletEnabled val="1"/>
        </dgm:presLayoutVars>
      </dgm:prSet>
      <dgm:spPr/>
    </dgm:pt>
    <dgm:pt modelId="{D73481D6-0158-4564-B82D-0E041C77F69F}" type="pres">
      <dgm:prSet presAssocID="{F471A346-2B9B-4A36-9746-CA1E1489DF91}" presName="sibTrans" presStyleCnt="0"/>
      <dgm:spPr/>
    </dgm:pt>
    <dgm:pt modelId="{2FD1D90B-6849-49F0-A093-02E761179F48}" type="pres">
      <dgm:prSet presAssocID="{F366CBBF-EF16-4431-9812-1ECCABDC59D3}" presName="composite" presStyleCnt="0"/>
      <dgm:spPr/>
    </dgm:pt>
    <dgm:pt modelId="{C656109F-EC07-4AA0-A86F-0385BBADF48C}" type="pres">
      <dgm:prSet presAssocID="{F366CBBF-EF16-4431-9812-1ECCABDC59D3}" presName="rect1" presStyleLbl="b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854AE74-4345-4D1B-9A12-60DA54923A0F}" type="pres">
      <dgm:prSet presAssocID="{F366CBBF-EF16-4431-9812-1ECCABDC59D3}" presName="wedgeRectCallout1" presStyleLbl="node1" presStyleIdx="3" presStyleCnt="6" custLinFactNeighborX="2442" custLinFactNeighborY="-34911">
        <dgm:presLayoutVars>
          <dgm:bulletEnabled val="1"/>
        </dgm:presLayoutVars>
      </dgm:prSet>
      <dgm:spPr/>
    </dgm:pt>
    <dgm:pt modelId="{2BEDA3EA-4D20-48A9-8FD1-900B0DF35813}" type="pres">
      <dgm:prSet presAssocID="{9FD653BA-88B5-4CFB-9117-7B9F09F4B196}" presName="sibTrans" presStyleCnt="0"/>
      <dgm:spPr/>
    </dgm:pt>
    <dgm:pt modelId="{7AFAE673-47E0-4158-92C9-40483F30117A}" type="pres">
      <dgm:prSet presAssocID="{FFDC416F-9452-406A-9028-97820FF0D6BA}" presName="composite" presStyleCnt="0"/>
      <dgm:spPr/>
    </dgm:pt>
    <dgm:pt modelId="{7D4CAC11-AD30-444F-A9CD-8AC360F5D42F}" type="pres">
      <dgm:prSet presAssocID="{FFDC416F-9452-406A-9028-97820FF0D6BA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674CB8-9819-4F92-9B52-31E373DFD9AA}" type="pres">
      <dgm:prSet presAssocID="{FFDC416F-9452-406A-9028-97820FF0D6BA}" presName="wedgeRectCallout1" presStyleLbl="node1" presStyleIdx="4" presStyleCnt="6" custLinFactNeighborX="2849" custLinFactNeighborY="-34911">
        <dgm:presLayoutVars>
          <dgm:bulletEnabled val="1"/>
        </dgm:presLayoutVars>
      </dgm:prSet>
      <dgm:spPr/>
    </dgm:pt>
    <dgm:pt modelId="{6767EA57-3055-4878-982D-FFA5B141F9CB}" type="pres">
      <dgm:prSet presAssocID="{4DB92BDE-6A63-4E41-A049-98ECE6D7FA57}" presName="sibTrans" presStyleCnt="0"/>
      <dgm:spPr/>
    </dgm:pt>
    <dgm:pt modelId="{071D5B0A-6918-4E21-B78F-0F2D1758A044}" type="pres">
      <dgm:prSet presAssocID="{6D36BC4E-FA55-4A7D-9A30-1933D21A7641}" presName="composite" presStyleCnt="0"/>
      <dgm:spPr/>
    </dgm:pt>
    <dgm:pt modelId="{D6F29B9F-5E28-4F41-859E-EEC06D90935A}" type="pres">
      <dgm:prSet presAssocID="{6D36BC4E-FA55-4A7D-9A30-1933D21A7641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B841E41A-D79A-44F8-94B6-AEE88D68B400}" type="pres">
      <dgm:prSet presAssocID="{6D36BC4E-FA55-4A7D-9A30-1933D21A7641}" presName="wedgeRectCallout1" presStyleLbl="node1" presStyleIdx="5" presStyleCnt="6" custLinFactNeighborX="2442" custLinFactNeighborY="-34911">
        <dgm:presLayoutVars>
          <dgm:bulletEnabled val="1"/>
        </dgm:presLayoutVars>
      </dgm:prSet>
      <dgm:spPr/>
    </dgm:pt>
  </dgm:ptLst>
  <dgm:cxnLst>
    <dgm:cxn modelId="{C0BBCA0D-5AAA-4E1C-8021-736B0C8EAAD3}" type="presOf" srcId="{F366CBBF-EF16-4431-9812-1ECCABDC59D3}" destId="{E854AE74-4345-4D1B-9A12-60DA54923A0F}" srcOrd="0" destOrd="0" presId="urn:microsoft.com/office/officeart/2008/layout/BendingPictureCaptionList"/>
    <dgm:cxn modelId="{770B7F16-2974-4108-94EA-624DA33584D4}" type="presOf" srcId="{6953F24A-5899-481A-BFAC-E25F6EB10E4E}" destId="{4FA665E9-3FD1-42A3-9E5A-444B9EBC790B}" srcOrd="0" destOrd="0" presId="urn:microsoft.com/office/officeart/2008/layout/BendingPictureCaptionList"/>
    <dgm:cxn modelId="{05EB2722-9D22-4ACE-B8E2-A58611402A09}" srcId="{FE3E3DD7-6235-4FBF-B5FE-D53DECD6C172}" destId="{F366CBBF-EF16-4431-9812-1ECCABDC59D3}" srcOrd="3" destOrd="0" parTransId="{3B75055B-F084-475B-B732-D88BB8504888}" sibTransId="{9FD653BA-88B5-4CFB-9117-7B9F09F4B196}"/>
    <dgm:cxn modelId="{DC006C2F-B897-4A0A-8F00-155396523E0A}" srcId="{FE3E3DD7-6235-4FBF-B5FE-D53DECD6C172}" destId="{D2AC8F5F-3ECE-46D5-8CBC-3BB44BE30002}" srcOrd="1" destOrd="0" parTransId="{4DF4B2EF-8854-49CD-91E5-55946DC9F676}" sibTransId="{B11BA95A-BF5D-4A42-8424-4A5E873BDCDB}"/>
    <dgm:cxn modelId="{F6CFC942-9460-498F-8DA1-9CCCC46F4641}" type="presOf" srcId="{FFDC416F-9452-406A-9028-97820FF0D6BA}" destId="{68674CB8-9819-4F92-9B52-31E373DFD9AA}" srcOrd="0" destOrd="0" presId="urn:microsoft.com/office/officeart/2008/layout/BendingPictureCaptionList"/>
    <dgm:cxn modelId="{FFBD106B-0FA3-463B-92FA-9CAE7C948D98}" type="presOf" srcId="{6D36BC4E-FA55-4A7D-9A30-1933D21A7641}" destId="{B841E41A-D79A-44F8-94B6-AEE88D68B400}" srcOrd="0" destOrd="0" presId="urn:microsoft.com/office/officeart/2008/layout/BendingPictureCaptionList"/>
    <dgm:cxn modelId="{0900DF6E-23D4-41CC-96B3-15716034F4EA}" srcId="{FE3E3DD7-6235-4FBF-B5FE-D53DECD6C172}" destId="{6953F24A-5899-481A-BFAC-E25F6EB10E4E}" srcOrd="2" destOrd="0" parTransId="{3BF1604F-E541-4A85-8DA0-C954D8BB7627}" sibTransId="{F471A346-2B9B-4A36-9746-CA1E1489DF91}"/>
    <dgm:cxn modelId="{A481A953-D167-4F6C-8102-15FF5BDCFF57}" type="presOf" srcId="{D2AC8F5F-3ECE-46D5-8CBC-3BB44BE30002}" destId="{80B25E8A-7CE1-4059-91FF-8626C30C861E}" srcOrd="0" destOrd="0" presId="urn:microsoft.com/office/officeart/2008/layout/BendingPictureCaptionList"/>
    <dgm:cxn modelId="{A800DC56-3C11-486F-A790-B0E6FDA28EE1}" type="presOf" srcId="{8A639A53-D6B0-40B7-96C4-365F091A2FF4}" destId="{9249675E-BA0E-4354-B473-41DC22518B74}" srcOrd="0" destOrd="0" presId="urn:microsoft.com/office/officeart/2008/layout/BendingPictureCaptionList"/>
    <dgm:cxn modelId="{12AFB082-0D7B-4BA7-B3F0-8CC39E4C69B3}" srcId="{FE3E3DD7-6235-4FBF-B5FE-D53DECD6C172}" destId="{FFDC416F-9452-406A-9028-97820FF0D6BA}" srcOrd="4" destOrd="0" parTransId="{159FCD76-ACF7-494A-953C-5973551525C7}" sibTransId="{4DB92BDE-6A63-4E41-A049-98ECE6D7FA57}"/>
    <dgm:cxn modelId="{D547318C-147B-4AE4-B209-47B84456F1D8}" srcId="{FE3E3DD7-6235-4FBF-B5FE-D53DECD6C172}" destId="{6D36BC4E-FA55-4A7D-9A30-1933D21A7641}" srcOrd="5" destOrd="0" parTransId="{DD56A830-397E-465A-8CFE-8C6F9B9E6400}" sibTransId="{A5B80F77-7367-494F-9722-06EBC882D145}"/>
    <dgm:cxn modelId="{1BDD24B3-F0FA-4004-93A8-C58CC6062033}" type="presOf" srcId="{FE3E3DD7-6235-4FBF-B5FE-D53DECD6C172}" destId="{759153BE-5F0A-4CAC-A51C-22A1CAE94936}" srcOrd="0" destOrd="0" presId="urn:microsoft.com/office/officeart/2008/layout/BendingPictureCaptionList"/>
    <dgm:cxn modelId="{E7D1CEDA-CD43-4ADF-9601-FA30ECD32B3E}" srcId="{FE3E3DD7-6235-4FBF-B5FE-D53DECD6C172}" destId="{8A639A53-D6B0-40B7-96C4-365F091A2FF4}" srcOrd="0" destOrd="0" parTransId="{BA87DB88-9461-4A4B-A207-A83E4FD5AB5B}" sibTransId="{06DCC7BB-809A-4507-B631-D8188E58B187}"/>
    <dgm:cxn modelId="{C5B4797B-2850-48B9-B941-FBF0B48C61BF}" type="presParOf" srcId="{759153BE-5F0A-4CAC-A51C-22A1CAE94936}" destId="{15EB26A0-31FF-4848-93C0-C15F4F7F5BF2}" srcOrd="0" destOrd="0" presId="urn:microsoft.com/office/officeart/2008/layout/BendingPictureCaptionList"/>
    <dgm:cxn modelId="{626DB180-E23D-4713-9A43-C5C86ACDB679}" type="presParOf" srcId="{15EB26A0-31FF-4848-93C0-C15F4F7F5BF2}" destId="{86A5187C-6CA9-4CC3-85DA-2224FE8C20F2}" srcOrd="0" destOrd="0" presId="urn:microsoft.com/office/officeart/2008/layout/BendingPictureCaptionList"/>
    <dgm:cxn modelId="{6C6755CC-D0DB-422D-953E-DBDF15678F6F}" type="presParOf" srcId="{15EB26A0-31FF-4848-93C0-C15F4F7F5BF2}" destId="{9249675E-BA0E-4354-B473-41DC22518B74}" srcOrd="1" destOrd="0" presId="urn:microsoft.com/office/officeart/2008/layout/BendingPictureCaptionList"/>
    <dgm:cxn modelId="{B3DA4149-2811-4676-90D4-2451571B06A2}" type="presParOf" srcId="{759153BE-5F0A-4CAC-A51C-22A1CAE94936}" destId="{8FDB36E5-8AF6-4026-B2BB-4DEA48D9266D}" srcOrd="1" destOrd="0" presId="urn:microsoft.com/office/officeart/2008/layout/BendingPictureCaptionList"/>
    <dgm:cxn modelId="{FD07BF2A-2B82-4C33-86B0-D4CE1FFCD4A3}" type="presParOf" srcId="{759153BE-5F0A-4CAC-A51C-22A1CAE94936}" destId="{81B72435-5450-4289-A1F1-7280B5FFCD5B}" srcOrd="2" destOrd="0" presId="urn:microsoft.com/office/officeart/2008/layout/BendingPictureCaptionList"/>
    <dgm:cxn modelId="{F6BAC7AF-BCDB-4760-8F67-DBF03AEF72F6}" type="presParOf" srcId="{81B72435-5450-4289-A1F1-7280B5FFCD5B}" destId="{DAFD56AC-7DE0-4A26-9BA0-C67EA6B9861B}" srcOrd="0" destOrd="0" presId="urn:microsoft.com/office/officeart/2008/layout/BendingPictureCaptionList"/>
    <dgm:cxn modelId="{3D6A92AB-B1C0-4C3C-9DBF-2BE7C72C096E}" type="presParOf" srcId="{81B72435-5450-4289-A1F1-7280B5FFCD5B}" destId="{80B25E8A-7CE1-4059-91FF-8626C30C861E}" srcOrd="1" destOrd="0" presId="urn:microsoft.com/office/officeart/2008/layout/BendingPictureCaptionList"/>
    <dgm:cxn modelId="{458F1B93-4582-47E5-BFC4-789F05689487}" type="presParOf" srcId="{759153BE-5F0A-4CAC-A51C-22A1CAE94936}" destId="{A1E1268C-4A90-4333-9361-45DDE97E23C0}" srcOrd="3" destOrd="0" presId="urn:microsoft.com/office/officeart/2008/layout/BendingPictureCaptionList"/>
    <dgm:cxn modelId="{66208B24-C31E-49E6-9C82-4E3A70DAEA94}" type="presParOf" srcId="{759153BE-5F0A-4CAC-A51C-22A1CAE94936}" destId="{0F84A815-6381-4A18-88FF-2E0E7E986997}" srcOrd="4" destOrd="0" presId="urn:microsoft.com/office/officeart/2008/layout/BendingPictureCaptionList"/>
    <dgm:cxn modelId="{7067AC65-2D4D-4C10-995F-05CF7BDDEABB}" type="presParOf" srcId="{0F84A815-6381-4A18-88FF-2E0E7E986997}" destId="{3CB661D6-5AAB-4F11-BA85-0BC1B8CDBB5E}" srcOrd="0" destOrd="0" presId="urn:microsoft.com/office/officeart/2008/layout/BendingPictureCaptionList"/>
    <dgm:cxn modelId="{1814025B-5FDB-440F-A4CE-32E10C891ED5}" type="presParOf" srcId="{0F84A815-6381-4A18-88FF-2E0E7E986997}" destId="{4FA665E9-3FD1-42A3-9E5A-444B9EBC790B}" srcOrd="1" destOrd="0" presId="urn:microsoft.com/office/officeart/2008/layout/BendingPictureCaptionList"/>
    <dgm:cxn modelId="{AD033D72-1A53-4169-90AC-FE6FA7100E36}" type="presParOf" srcId="{759153BE-5F0A-4CAC-A51C-22A1CAE94936}" destId="{D73481D6-0158-4564-B82D-0E041C77F69F}" srcOrd="5" destOrd="0" presId="urn:microsoft.com/office/officeart/2008/layout/BendingPictureCaptionList"/>
    <dgm:cxn modelId="{810D0AE7-1C96-42C8-801B-54087A858964}" type="presParOf" srcId="{759153BE-5F0A-4CAC-A51C-22A1CAE94936}" destId="{2FD1D90B-6849-49F0-A093-02E761179F48}" srcOrd="6" destOrd="0" presId="urn:microsoft.com/office/officeart/2008/layout/BendingPictureCaptionList"/>
    <dgm:cxn modelId="{0F24601D-D4C7-401B-B094-21EFF77C127E}" type="presParOf" srcId="{2FD1D90B-6849-49F0-A093-02E761179F48}" destId="{C656109F-EC07-4AA0-A86F-0385BBADF48C}" srcOrd="0" destOrd="0" presId="urn:microsoft.com/office/officeart/2008/layout/BendingPictureCaptionList"/>
    <dgm:cxn modelId="{1E57815A-2191-4189-8ABE-93FDD34BF40F}" type="presParOf" srcId="{2FD1D90B-6849-49F0-A093-02E761179F48}" destId="{E854AE74-4345-4D1B-9A12-60DA54923A0F}" srcOrd="1" destOrd="0" presId="urn:microsoft.com/office/officeart/2008/layout/BendingPictureCaptionList"/>
    <dgm:cxn modelId="{6F8D58DE-58F4-4169-84C6-FB18032A4989}" type="presParOf" srcId="{759153BE-5F0A-4CAC-A51C-22A1CAE94936}" destId="{2BEDA3EA-4D20-48A9-8FD1-900B0DF35813}" srcOrd="7" destOrd="0" presId="urn:microsoft.com/office/officeart/2008/layout/BendingPictureCaptionList"/>
    <dgm:cxn modelId="{1BD84042-74ED-4F72-ADC1-6B045286ACCE}" type="presParOf" srcId="{759153BE-5F0A-4CAC-A51C-22A1CAE94936}" destId="{7AFAE673-47E0-4158-92C9-40483F30117A}" srcOrd="8" destOrd="0" presId="urn:microsoft.com/office/officeart/2008/layout/BendingPictureCaptionList"/>
    <dgm:cxn modelId="{46AAE24E-F6D0-4E30-BD92-2A9AFC478EF3}" type="presParOf" srcId="{7AFAE673-47E0-4158-92C9-40483F30117A}" destId="{7D4CAC11-AD30-444F-A9CD-8AC360F5D42F}" srcOrd="0" destOrd="0" presId="urn:microsoft.com/office/officeart/2008/layout/BendingPictureCaptionList"/>
    <dgm:cxn modelId="{3BB00F6B-418C-476F-8C18-9593DEBACA88}" type="presParOf" srcId="{7AFAE673-47E0-4158-92C9-40483F30117A}" destId="{68674CB8-9819-4F92-9B52-31E373DFD9AA}" srcOrd="1" destOrd="0" presId="urn:microsoft.com/office/officeart/2008/layout/BendingPictureCaptionList"/>
    <dgm:cxn modelId="{89DF1EFE-CA80-4D42-88BA-15507C049A87}" type="presParOf" srcId="{759153BE-5F0A-4CAC-A51C-22A1CAE94936}" destId="{6767EA57-3055-4878-982D-FFA5B141F9CB}" srcOrd="9" destOrd="0" presId="urn:microsoft.com/office/officeart/2008/layout/BendingPictureCaptionList"/>
    <dgm:cxn modelId="{C158767D-1998-4A30-B42F-4453D589BD34}" type="presParOf" srcId="{759153BE-5F0A-4CAC-A51C-22A1CAE94936}" destId="{071D5B0A-6918-4E21-B78F-0F2D1758A044}" srcOrd="10" destOrd="0" presId="urn:microsoft.com/office/officeart/2008/layout/BendingPictureCaptionList"/>
    <dgm:cxn modelId="{9602F8BB-EFB5-47B4-A51F-319E2DF707AF}" type="presParOf" srcId="{071D5B0A-6918-4E21-B78F-0F2D1758A044}" destId="{D6F29B9F-5E28-4F41-859E-EEC06D90935A}" srcOrd="0" destOrd="0" presId="urn:microsoft.com/office/officeart/2008/layout/BendingPictureCaptionList"/>
    <dgm:cxn modelId="{D73D9A5B-6AA6-44A9-B0DB-28A92A520FD9}" type="presParOf" srcId="{071D5B0A-6918-4E21-B78F-0F2D1758A044}" destId="{B841E41A-D79A-44F8-94B6-AEE88D68B40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18EFB8-74F1-45C2-ABB1-5FDA07301E31}" type="doc">
      <dgm:prSet loTypeId="urn:microsoft.com/office/officeart/2008/layout/PictureStrip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521D59F-4842-478E-8A59-73E26D7A72FA}">
      <dgm:prSet custT="1"/>
      <dgm:spPr/>
      <dgm:t>
        <a:bodyPr/>
        <a:lstStyle/>
        <a:p>
          <a:r>
            <a:rPr lang="en-US" sz="2200" dirty="0">
              <a:effectLst/>
              <a:latin typeface="+mn-lt"/>
              <a:ea typeface="+mn-ea"/>
              <a:cs typeface="+mn-cs"/>
            </a:rPr>
            <a:t>Registering manufacturing establishments and providing product listings to the FDA</a:t>
          </a:r>
        </a:p>
      </dgm:t>
    </dgm:pt>
    <dgm:pt modelId="{BE2DF632-6D99-4F3A-9410-BB1528F4EEA8}" type="parTrans" cxnId="{B4672BBF-19CE-4734-90BB-CA2112D09DBA}">
      <dgm:prSet/>
      <dgm:spPr/>
      <dgm:t>
        <a:bodyPr/>
        <a:lstStyle/>
        <a:p>
          <a:endParaRPr lang="en-US"/>
        </a:p>
      </dgm:t>
    </dgm:pt>
    <dgm:pt modelId="{928BFDA5-5F88-4A17-8B42-BA6B94A0D1B8}" type="sibTrans" cxnId="{B4672BBF-19CE-4734-90BB-CA2112D09DBA}">
      <dgm:prSet/>
      <dgm:spPr/>
      <dgm:t>
        <a:bodyPr/>
        <a:lstStyle/>
        <a:p>
          <a:endParaRPr lang="en-US"/>
        </a:p>
      </dgm:t>
    </dgm:pt>
    <dgm:pt modelId="{6FC6D40F-4C58-43CB-A748-0BED584BBF9C}">
      <dgm:prSet custT="1"/>
      <dgm:spPr/>
      <dgm:t>
        <a:bodyPr/>
        <a:lstStyle/>
        <a:p>
          <a:r>
            <a:rPr lang="en-US" sz="2200">
              <a:effectLst/>
              <a:latin typeface="+mn-lt"/>
              <a:ea typeface="+mn-ea"/>
              <a:cs typeface="+mn-cs"/>
            </a:rPr>
            <a:t>Reporting ingredients, and harmful and potentially harmful constituents</a:t>
          </a:r>
          <a:endParaRPr lang="en-US" sz="2200" dirty="0">
            <a:effectLst/>
            <a:latin typeface="+mn-lt"/>
            <a:ea typeface="+mn-ea"/>
            <a:cs typeface="+mn-cs"/>
          </a:endParaRPr>
        </a:p>
      </dgm:t>
    </dgm:pt>
    <dgm:pt modelId="{AD6FE6BC-332D-41CE-9047-2554D5244BEB}" type="parTrans" cxnId="{67920347-8559-4381-AFA1-ABE9E8D1FCE0}">
      <dgm:prSet/>
      <dgm:spPr/>
      <dgm:t>
        <a:bodyPr/>
        <a:lstStyle/>
        <a:p>
          <a:endParaRPr lang="en-US"/>
        </a:p>
      </dgm:t>
    </dgm:pt>
    <dgm:pt modelId="{CADA808A-3967-47E5-97D8-3FE7CDF67AB2}" type="sibTrans" cxnId="{67920347-8559-4381-AFA1-ABE9E8D1FCE0}">
      <dgm:prSet/>
      <dgm:spPr/>
      <dgm:t>
        <a:bodyPr/>
        <a:lstStyle/>
        <a:p>
          <a:endParaRPr lang="en-US"/>
        </a:p>
      </dgm:t>
    </dgm:pt>
    <dgm:pt modelId="{09C5E5B4-C30D-4300-900D-EC483615DDA2}">
      <dgm:prSet custT="1"/>
      <dgm:spPr/>
      <dgm:t>
        <a:bodyPr/>
        <a:lstStyle/>
        <a:p>
          <a:r>
            <a:rPr lang="en-US" sz="2200">
              <a:effectLst/>
              <a:latin typeface="+mn-lt"/>
              <a:ea typeface="+mn-ea"/>
              <a:cs typeface="+mn-cs"/>
            </a:rPr>
            <a:t>Requiring premarket review and authorization of new tobacco products by the FDA</a:t>
          </a:r>
          <a:endParaRPr lang="en-US" sz="2200" dirty="0">
            <a:effectLst/>
            <a:latin typeface="+mn-lt"/>
            <a:ea typeface="+mn-ea"/>
            <a:cs typeface="+mn-cs"/>
          </a:endParaRPr>
        </a:p>
      </dgm:t>
    </dgm:pt>
    <dgm:pt modelId="{E1EA1E8D-0983-4F3B-893C-2648DBFC4760}" type="parTrans" cxnId="{C269E2C3-C4AD-462E-88DA-22E710FBF928}">
      <dgm:prSet/>
      <dgm:spPr/>
      <dgm:t>
        <a:bodyPr/>
        <a:lstStyle/>
        <a:p>
          <a:endParaRPr lang="en-US"/>
        </a:p>
      </dgm:t>
    </dgm:pt>
    <dgm:pt modelId="{AAC5FDB6-0D1E-4AD3-93FF-FD71D26FBA9C}" type="sibTrans" cxnId="{C269E2C3-C4AD-462E-88DA-22E710FBF928}">
      <dgm:prSet/>
      <dgm:spPr/>
      <dgm:t>
        <a:bodyPr/>
        <a:lstStyle/>
        <a:p>
          <a:endParaRPr lang="en-US"/>
        </a:p>
      </dgm:t>
    </dgm:pt>
    <dgm:pt modelId="{1B5812FC-1508-49E1-BB43-FC483AAEF52A}">
      <dgm:prSet custT="1"/>
      <dgm:spPr/>
      <dgm:t>
        <a:bodyPr/>
        <a:lstStyle/>
        <a:p>
          <a:r>
            <a:rPr lang="en-US" sz="2200">
              <a:effectLst/>
              <a:latin typeface="+mn-lt"/>
              <a:ea typeface="+mn-ea"/>
              <a:cs typeface="+mn-cs"/>
            </a:rPr>
            <a:t>Placing health warnings on product packages and advertisements</a:t>
          </a:r>
          <a:endParaRPr lang="en-US" sz="2200" dirty="0">
            <a:effectLst/>
            <a:latin typeface="+mn-lt"/>
            <a:ea typeface="+mn-ea"/>
            <a:cs typeface="+mn-cs"/>
          </a:endParaRPr>
        </a:p>
      </dgm:t>
    </dgm:pt>
    <dgm:pt modelId="{F2B0CE17-388A-493A-9643-1719F56DEDD6}" type="parTrans" cxnId="{203948BE-1E50-4637-9DD6-10F704A68A67}">
      <dgm:prSet/>
      <dgm:spPr/>
      <dgm:t>
        <a:bodyPr/>
        <a:lstStyle/>
        <a:p>
          <a:endParaRPr lang="en-US"/>
        </a:p>
      </dgm:t>
    </dgm:pt>
    <dgm:pt modelId="{A790C3B9-C1E4-414F-9D27-8BFD9FAF4502}" type="sibTrans" cxnId="{203948BE-1E50-4637-9DD6-10F704A68A67}">
      <dgm:prSet/>
      <dgm:spPr/>
      <dgm:t>
        <a:bodyPr/>
        <a:lstStyle/>
        <a:p>
          <a:endParaRPr lang="en-US"/>
        </a:p>
      </dgm:t>
    </dgm:pt>
    <dgm:pt modelId="{60429ADB-E9FD-43F7-9498-1B97BD9EC2C4}">
      <dgm:prSet custT="1"/>
      <dgm:spPr/>
      <dgm:t>
        <a:bodyPr/>
        <a:lstStyle/>
        <a:p>
          <a:r>
            <a:rPr lang="en-US" sz="2000" dirty="0">
              <a:effectLst/>
              <a:latin typeface="+mn-lt"/>
              <a:ea typeface="+mn-ea"/>
              <a:cs typeface="+mn-cs"/>
            </a:rPr>
            <a:t>Not marketing newly deemed tobacco products (including e-cigarettes)with modified risk claims unless authorized by the FDA.</a:t>
          </a:r>
        </a:p>
      </dgm:t>
    </dgm:pt>
    <dgm:pt modelId="{C654ED50-5F34-40CE-9CDA-8CAA7E21C09E}" type="parTrans" cxnId="{3AA6F639-AC02-469C-B0D3-A282B5191518}">
      <dgm:prSet/>
      <dgm:spPr/>
      <dgm:t>
        <a:bodyPr/>
        <a:lstStyle/>
        <a:p>
          <a:endParaRPr lang="en-US"/>
        </a:p>
      </dgm:t>
    </dgm:pt>
    <dgm:pt modelId="{64BFF88E-B75E-4418-A4C5-B7913CD6BE1D}" type="sibTrans" cxnId="{3AA6F639-AC02-469C-B0D3-A282B5191518}">
      <dgm:prSet/>
      <dgm:spPr/>
      <dgm:t>
        <a:bodyPr/>
        <a:lstStyle/>
        <a:p>
          <a:endParaRPr lang="en-US"/>
        </a:p>
      </dgm:t>
    </dgm:pt>
    <dgm:pt modelId="{8B5B36BA-7FBC-42AC-A3DD-BDA34D23180E}" type="pres">
      <dgm:prSet presAssocID="{5B18EFB8-74F1-45C2-ABB1-5FDA07301E31}" presName="Name0" presStyleCnt="0">
        <dgm:presLayoutVars>
          <dgm:dir/>
          <dgm:resizeHandles val="exact"/>
        </dgm:presLayoutVars>
      </dgm:prSet>
      <dgm:spPr/>
    </dgm:pt>
    <dgm:pt modelId="{65269AE7-E235-4BD5-8BD8-AD4BEE3988B7}" type="pres">
      <dgm:prSet presAssocID="{5521D59F-4842-478E-8A59-73E26D7A72FA}" presName="composite" presStyleCnt="0"/>
      <dgm:spPr/>
    </dgm:pt>
    <dgm:pt modelId="{FB4CF7A1-7813-4D87-B902-FCE046BBC68D}" type="pres">
      <dgm:prSet presAssocID="{5521D59F-4842-478E-8A59-73E26D7A72FA}" presName="rect1" presStyleLbl="trAlignAcc1" presStyleIdx="0" presStyleCnt="5">
        <dgm:presLayoutVars>
          <dgm:bulletEnabled val="1"/>
        </dgm:presLayoutVars>
      </dgm:prSet>
      <dgm:spPr/>
    </dgm:pt>
    <dgm:pt modelId="{E129E57D-15D9-4EBA-ACC9-F203EBFE5A54}" type="pres">
      <dgm:prSet presAssocID="{5521D59F-4842-478E-8A59-73E26D7A72FA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A90B701-943C-42CC-A282-3F64CE6F3461}" type="pres">
      <dgm:prSet presAssocID="{928BFDA5-5F88-4A17-8B42-BA6B94A0D1B8}" presName="sibTrans" presStyleCnt="0"/>
      <dgm:spPr/>
    </dgm:pt>
    <dgm:pt modelId="{500FD8DA-AAEC-4453-8CA4-8E7DCC1D8DA3}" type="pres">
      <dgm:prSet presAssocID="{6FC6D40F-4C58-43CB-A748-0BED584BBF9C}" presName="composite" presStyleCnt="0"/>
      <dgm:spPr/>
    </dgm:pt>
    <dgm:pt modelId="{20D52359-7B5C-4CE4-9CD5-1A7967D0B7C3}" type="pres">
      <dgm:prSet presAssocID="{6FC6D40F-4C58-43CB-A748-0BED584BBF9C}" presName="rect1" presStyleLbl="trAlignAcc1" presStyleIdx="1" presStyleCnt="5">
        <dgm:presLayoutVars>
          <dgm:bulletEnabled val="1"/>
        </dgm:presLayoutVars>
      </dgm:prSet>
      <dgm:spPr/>
    </dgm:pt>
    <dgm:pt modelId="{2B6CEF9E-3A87-41E0-8B5E-C0061CD88A38}" type="pres">
      <dgm:prSet presAssocID="{6FC6D40F-4C58-43CB-A748-0BED584BBF9C}" presName="rect2" presStyleLbl="fgImgPlace1" presStyleIdx="1" presStyleCnt="5" custLinFactNeighborX="1652" custLinFactNeighborY="22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686A00-CBA6-4F44-A184-0C44A1D99CC6}" type="pres">
      <dgm:prSet presAssocID="{CADA808A-3967-47E5-97D8-3FE7CDF67AB2}" presName="sibTrans" presStyleCnt="0"/>
      <dgm:spPr/>
    </dgm:pt>
    <dgm:pt modelId="{662159E6-9E9E-4692-97CA-9206E73E2EFF}" type="pres">
      <dgm:prSet presAssocID="{09C5E5B4-C30D-4300-900D-EC483615DDA2}" presName="composite" presStyleCnt="0"/>
      <dgm:spPr/>
    </dgm:pt>
    <dgm:pt modelId="{026D4E9A-2EF2-4B2D-9FAA-CDF01DA5CA2E}" type="pres">
      <dgm:prSet presAssocID="{09C5E5B4-C30D-4300-900D-EC483615DDA2}" presName="rect1" presStyleLbl="trAlignAcc1" presStyleIdx="2" presStyleCnt="5">
        <dgm:presLayoutVars>
          <dgm:bulletEnabled val="1"/>
        </dgm:presLayoutVars>
      </dgm:prSet>
      <dgm:spPr/>
    </dgm:pt>
    <dgm:pt modelId="{306D3A69-D62C-4BCB-9DBF-38B73A34FBFE}" type="pres">
      <dgm:prSet presAssocID="{09C5E5B4-C30D-4300-900D-EC483615DDA2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</dgm:pt>
    <dgm:pt modelId="{929AA428-9DA9-4628-9C15-EAC30DF9ED7E}" type="pres">
      <dgm:prSet presAssocID="{AAC5FDB6-0D1E-4AD3-93FF-FD71D26FBA9C}" presName="sibTrans" presStyleCnt="0"/>
      <dgm:spPr/>
    </dgm:pt>
    <dgm:pt modelId="{49185116-4400-48B6-BC2F-F3FF83517B86}" type="pres">
      <dgm:prSet presAssocID="{1B5812FC-1508-49E1-BB43-FC483AAEF52A}" presName="composite" presStyleCnt="0"/>
      <dgm:spPr/>
    </dgm:pt>
    <dgm:pt modelId="{D37B9E5F-4083-4B71-98E1-669C70C70D11}" type="pres">
      <dgm:prSet presAssocID="{1B5812FC-1508-49E1-BB43-FC483AAEF52A}" presName="rect1" presStyleLbl="trAlignAcc1" presStyleIdx="3" presStyleCnt="5">
        <dgm:presLayoutVars>
          <dgm:bulletEnabled val="1"/>
        </dgm:presLayoutVars>
      </dgm:prSet>
      <dgm:spPr/>
    </dgm:pt>
    <dgm:pt modelId="{1DB80715-EA25-4441-9C1E-97254E2208E1}" type="pres">
      <dgm:prSet presAssocID="{1B5812FC-1508-49E1-BB43-FC483AAEF52A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63C0D74-EE70-4F16-AC4B-705D0B90EB80}" type="pres">
      <dgm:prSet presAssocID="{A790C3B9-C1E4-414F-9D27-8BFD9FAF4502}" presName="sibTrans" presStyleCnt="0"/>
      <dgm:spPr/>
    </dgm:pt>
    <dgm:pt modelId="{5E2DC26E-064F-44AA-B575-CF110AFB9BBF}" type="pres">
      <dgm:prSet presAssocID="{60429ADB-E9FD-43F7-9498-1B97BD9EC2C4}" presName="composite" presStyleCnt="0"/>
      <dgm:spPr/>
    </dgm:pt>
    <dgm:pt modelId="{3824D79D-03C0-42E3-9CCF-FD52800F9F23}" type="pres">
      <dgm:prSet presAssocID="{60429ADB-E9FD-43F7-9498-1B97BD9EC2C4}" presName="rect1" presStyleLbl="trAlignAcc1" presStyleIdx="4" presStyleCnt="5">
        <dgm:presLayoutVars>
          <dgm:bulletEnabled val="1"/>
        </dgm:presLayoutVars>
      </dgm:prSet>
      <dgm:spPr/>
    </dgm:pt>
    <dgm:pt modelId="{C4B98B43-61BD-45E9-8869-D67255FB8D77}" type="pres">
      <dgm:prSet presAssocID="{60429ADB-E9FD-43F7-9498-1B97BD9EC2C4}" presName="rect2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1395DB11-6671-4BE8-B576-3EDE018E52DF}" type="presOf" srcId="{1B5812FC-1508-49E1-BB43-FC483AAEF52A}" destId="{D37B9E5F-4083-4B71-98E1-669C70C70D11}" srcOrd="0" destOrd="0" presId="urn:microsoft.com/office/officeart/2008/layout/PictureStrips"/>
    <dgm:cxn modelId="{3BE41E35-68C0-4E5C-B0E4-78369A42FEE9}" type="presOf" srcId="{5B18EFB8-74F1-45C2-ABB1-5FDA07301E31}" destId="{8B5B36BA-7FBC-42AC-A3DD-BDA34D23180E}" srcOrd="0" destOrd="0" presId="urn:microsoft.com/office/officeart/2008/layout/PictureStrips"/>
    <dgm:cxn modelId="{3AA6F639-AC02-469C-B0D3-A282B5191518}" srcId="{5B18EFB8-74F1-45C2-ABB1-5FDA07301E31}" destId="{60429ADB-E9FD-43F7-9498-1B97BD9EC2C4}" srcOrd="4" destOrd="0" parTransId="{C654ED50-5F34-40CE-9CDA-8CAA7E21C09E}" sibTransId="{64BFF88E-B75E-4418-A4C5-B7913CD6BE1D}"/>
    <dgm:cxn modelId="{67920347-8559-4381-AFA1-ABE9E8D1FCE0}" srcId="{5B18EFB8-74F1-45C2-ABB1-5FDA07301E31}" destId="{6FC6D40F-4C58-43CB-A748-0BED584BBF9C}" srcOrd="1" destOrd="0" parTransId="{AD6FE6BC-332D-41CE-9047-2554D5244BEB}" sibTransId="{CADA808A-3967-47E5-97D8-3FE7CDF67AB2}"/>
    <dgm:cxn modelId="{DCDEC784-A86D-4417-B17C-68FADF36C383}" type="presOf" srcId="{60429ADB-E9FD-43F7-9498-1B97BD9EC2C4}" destId="{3824D79D-03C0-42E3-9CCF-FD52800F9F23}" srcOrd="0" destOrd="0" presId="urn:microsoft.com/office/officeart/2008/layout/PictureStrips"/>
    <dgm:cxn modelId="{203948BE-1E50-4637-9DD6-10F704A68A67}" srcId="{5B18EFB8-74F1-45C2-ABB1-5FDA07301E31}" destId="{1B5812FC-1508-49E1-BB43-FC483AAEF52A}" srcOrd="3" destOrd="0" parTransId="{F2B0CE17-388A-493A-9643-1719F56DEDD6}" sibTransId="{A790C3B9-C1E4-414F-9D27-8BFD9FAF4502}"/>
    <dgm:cxn modelId="{B4672BBF-19CE-4734-90BB-CA2112D09DBA}" srcId="{5B18EFB8-74F1-45C2-ABB1-5FDA07301E31}" destId="{5521D59F-4842-478E-8A59-73E26D7A72FA}" srcOrd="0" destOrd="0" parTransId="{BE2DF632-6D99-4F3A-9410-BB1528F4EEA8}" sibTransId="{928BFDA5-5F88-4A17-8B42-BA6B94A0D1B8}"/>
    <dgm:cxn modelId="{C269E2C3-C4AD-462E-88DA-22E710FBF928}" srcId="{5B18EFB8-74F1-45C2-ABB1-5FDA07301E31}" destId="{09C5E5B4-C30D-4300-900D-EC483615DDA2}" srcOrd="2" destOrd="0" parTransId="{E1EA1E8D-0983-4F3B-893C-2648DBFC4760}" sibTransId="{AAC5FDB6-0D1E-4AD3-93FF-FD71D26FBA9C}"/>
    <dgm:cxn modelId="{BE6E80C5-83F2-4C8E-BF95-325176184344}" type="presOf" srcId="{5521D59F-4842-478E-8A59-73E26D7A72FA}" destId="{FB4CF7A1-7813-4D87-B902-FCE046BBC68D}" srcOrd="0" destOrd="0" presId="urn:microsoft.com/office/officeart/2008/layout/PictureStrips"/>
    <dgm:cxn modelId="{13FB55C6-6F44-419A-9905-432BEB1BF96E}" type="presOf" srcId="{09C5E5B4-C30D-4300-900D-EC483615DDA2}" destId="{026D4E9A-2EF2-4B2D-9FAA-CDF01DA5CA2E}" srcOrd="0" destOrd="0" presId="urn:microsoft.com/office/officeart/2008/layout/PictureStrips"/>
    <dgm:cxn modelId="{B5E6BFF2-0501-4595-B2A0-51C1185CDB2F}" type="presOf" srcId="{6FC6D40F-4C58-43CB-A748-0BED584BBF9C}" destId="{20D52359-7B5C-4CE4-9CD5-1A7967D0B7C3}" srcOrd="0" destOrd="0" presId="urn:microsoft.com/office/officeart/2008/layout/PictureStrips"/>
    <dgm:cxn modelId="{2BDBA855-F1B7-449A-9420-C0B1BD04A4A1}" type="presParOf" srcId="{8B5B36BA-7FBC-42AC-A3DD-BDA34D23180E}" destId="{65269AE7-E235-4BD5-8BD8-AD4BEE3988B7}" srcOrd="0" destOrd="0" presId="urn:microsoft.com/office/officeart/2008/layout/PictureStrips"/>
    <dgm:cxn modelId="{860E0ABC-DAE0-4C96-9D53-4C346F749B82}" type="presParOf" srcId="{65269AE7-E235-4BD5-8BD8-AD4BEE3988B7}" destId="{FB4CF7A1-7813-4D87-B902-FCE046BBC68D}" srcOrd="0" destOrd="0" presId="urn:microsoft.com/office/officeart/2008/layout/PictureStrips"/>
    <dgm:cxn modelId="{13BD8062-D5B1-462E-A503-B5274234A3E1}" type="presParOf" srcId="{65269AE7-E235-4BD5-8BD8-AD4BEE3988B7}" destId="{E129E57D-15D9-4EBA-ACC9-F203EBFE5A54}" srcOrd="1" destOrd="0" presId="urn:microsoft.com/office/officeart/2008/layout/PictureStrips"/>
    <dgm:cxn modelId="{B743B566-67FF-48E8-96DE-BF8432D92D9F}" type="presParOf" srcId="{8B5B36BA-7FBC-42AC-A3DD-BDA34D23180E}" destId="{1A90B701-943C-42CC-A282-3F64CE6F3461}" srcOrd="1" destOrd="0" presId="urn:microsoft.com/office/officeart/2008/layout/PictureStrips"/>
    <dgm:cxn modelId="{24E953A3-DAAF-45E7-AFD6-CBCB475B3E55}" type="presParOf" srcId="{8B5B36BA-7FBC-42AC-A3DD-BDA34D23180E}" destId="{500FD8DA-AAEC-4453-8CA4-8E7DCC1D8DA3}" srcOrd="2" destOrd="0" presId="urn:microsoft.com/office/officeart/2008/layout/PictureStrips"/>
    <dgm:cxn modelId="{C2A2B1B6-3072-4378-A2CA-FE54DE987B42}" type="presParOf" srcId="{500FD8DA-AAEC-4453-8CA4-8E7DCC1D8DA3}" destId="{20D52359-7B5C-4CE4-9CD5-1A7967D0B7C3}" srcOrd="0" destOrd="0" presId="urn:microsoft.com/office/officeart/2008/layout/PictureStrips"/>
    <dgm:cxn modelId="{C412732D-2142-47D8-8040-983E53B469AF}" type="presParOf" srcId="{500FD8DA-AAEC-4453-8CA4-8E7DCC1D8DA3}" destId="{2B6CEF9E-3A87-41E0-8B5E-C0061CD88A38}" srcOrd="1" destOrd="0" presId="urn:microsoft.com/office/officeart/2008/layout/PictureStrips"/>
    <dgm:cxn modelId="{23C60811-1200-4DBF-A743-927B36B57A08}" type="presParOf" srcId="{8B5B36BA-7FBC-42AC-A3DD-BDA34D23180E}" destId="{02686A00-CBA6-4F44-A184-0C44A1D99CC6}" srcOrd="3" destOrd="0" presId="urn:microsoft.com/office/officeart/2008/layout/PictureStrips"/>
    <dgm:cxn modelId="{D220B632-47EE-44D5-9B04-64033D9C8536}" type="presParOf" srcId="{8B5B36BA-7FBC-42AC-A3DD-BDA34D23180E}" destId="{662159E6-9E9E-4692-97CA-9206E73E2EFF}" srcOrd="4" destOrd="0" presId="urn:microsoft.com/office/officeart/2008/layout/PictureStrips"/>
    <dgm:cxn modelId="{FA43C933-3C7A-45A7-BEA6-349A7DD99553}" type="presParOf" srcId="{662159E6-9E9E-4692-97CA-9206E73E2EFF}" destId="{026D4E9A-2EF2-4B2D-9FAA-CDF01DA5CA2E}" srcOrd="0" destOrd="0" presId="urn:microsoft.com/office/officeart/2008/layout/PictureStrips"/>
    <dgm:cxn modelId="{4F335EEB-9775-4927-B9BB-387B045DEE2D}" type="presParOf" srcId="{662159E6-9E9E-4692-97CA-9206E73E2EFF}" destId="{306D3A69-D62C-4BCB-9DBF-38B73A34FBFE}" srcOrd="1" destOrd="0" presId="urn:microsoft.com/office/officeart/2008/layout/PictureStrips"/>
    <dgm:cxn modelId="{2FC99108-2A85-41D8-ABF9-953636A68A57}" type="presParOf" srcId="{8B5B36BA-7FBC-42AC-A3DD-BDA34D23180E}" destId="{929AA428-9DA9-4628-9C15-EAC30DF9ED7E}" srcOrd="5" destOrd="0" presId="urn:microsoft.com/office/officeart/2008/layout/PictureStrips"/>
    <dgm:cxn modelId="{56774597-6279-4E9C-B33D-80FA61620F3E}" type="presParOf" srcId="{8B5B36BA-7FBC-42AC-A3DD-BDA34D23180E}" destId="{49185116-4400-48B6-BC2F-F3FF83517B86}" srcOrd="6" destOrd="0" presId="urn:microsoft.com/office/officeart/2008/layout/PictureStrips"/>
    <dgm:cxn modelId="{17586511-30A5-4BA1-A48F-835423875C59}" type="presParOf" srcId="{49185116-4400-48B6-BC2F-F3FF83517B86}" destId="{D37B9E5F-4083-4B71-98E1-669C70C70D11}" srcOrd="0" destOrd="0" presId="urn:microsoft.com/office/officeart/2008/layout/PictureStrips"/>
    <dgm:cxn modelId="{5AAC5231-A52B-43BB-B2B5-1251FE52616C}" type="presParOf" srcId="{49185116-4400-48B6-BC2F-F3FF83517B86}" destId="{1DB80715-EA25-4441-9C1E-97254E2208E1}" srcOrd="1" destOrd="0" presId="urn:microsoft.com/office/officeart/2008/layout/PictureStrips"/>
    <dgm:cxn modelId="{37BEA61E-A2FA-4C36-9232-C5D3D31AB087}" type="presParOf" srcId="{8B5B36BA-7FBC-42AC-A3DD-BDA34D23180E}" destId="{563C0D74-EE70-4F16-AC4B-705D0B90EB80}" srcOrd="7" destOrd="0" presId="urn:microsoft.com/office/officeart/2008/layout/PictureStrips"/>
    <dgm:cxn modelId="{54155007-F8AB-47B8-845B-1B88D6B96C2A}" type="presParOf" srcId="{8B5B36BA-7FBC-42AC-A3DD-BDA34D23180E}" destId="{5E2DC26E-064F-44AA-B575-CF110AFB9BBF}" srcOrd="8" destOrd="0" presId="urn:microsoft.com/office/officeart/2008/layout/PictureStrips"/>
    <dgm:cxn modelId="{CF765D7F-F1C2-495D-BA60-98AD758EDDBD}" type="presParOf" srcId="{5E2DC26E-064F-44AA-B575-CF110AFB9BBF}" destId="{3824D79D-03C0-42E3-9CCF-FD52800F9F23}" srcOrd="0" destOrd="0" presId="urn:microsoft.com/office/officeart/2008/layout/PictureStrips"/>
    <dgm:cxn modelId="{983A62A0-9F7A-4F03-82CF-89F80584C8D2}" type="presParOf" srcId="{5E2DC26E-064F-44AA-B575-CF110AFB9BBF}" destId="{C4B98B43-61BD-45E9-8869-D67255FB8D7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08EA4D-C49E-4161-9F01-77B75B44F9B2}" type="doc">
      <dgm:prSet loTypeId="urn:microsoft.com/office/officeart/2008/layout/CaptionedPictures" loCatId="pictur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6A6C3A9-D11D-4492-A6C7-53AA7163EB3F}">
      <dgm:prSet phldrT="[Text]" custT="1"/>
      <dgm:spPr/>
      <dgm:t>
        <a:bodyPr/>
        <a:lstStyle/>
        <a:p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Tobacco 21</a:t>
          </a:r>
          <a:endParaRPr lang="en-US" sz="1800" dirty="0"/>
        </a:p>
      </dgm:t>
    </dgm:pt>
    <dgm:pt modelId="{D84AA763-F8B4-44B0-8832-5775B5C20BFD}" type="parTrans" cxnId="{238FFF4A-41B4-448C-9E4C-59FC10487187}">
      <dgm:prSet/>
      <dgm:spPr/>
      <dgm:t>
        <a:bodyPr/>
        <a:lstStyle/>
        <a:p>
          <a:endParaRPr lang="en-US"/>
        </a:p>
      </dgm:t>
    </dgm:pt>
    <dgm:pt modelId="{7B7D2A1B-D3A5-4A25-BBC4-181A4AA57FF6}" type="sibTrans" cxnId="{238FFF4A-41B4-448C-9E4C-59FC10487187}">
      <dgm:prSet/>
      <dgm:spPr/>
      <dgm:t>
        <a:bodyPr/>
        <a:lstStyle/>
        <a:p>
          <a:endParaRPr lang="en-US"/>
        </a:p>
      </dgm:t>
    </dgm:pt>
    <dgm:pt modelId="{C026980B-DB02-4D79-BB83-C662B755A641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Smoke-free Multiunit Housing</a:t>
          </a:r>
          <a:endParaRPr lang="en-US" sz="1800" dirty="0"/>
        </a:p>
      </dgm:t>
    </dgm:pt>
    <dgm:pt modelId="{0C3E2BAE-449F-48E5-833D-3A8BDABF8ABB}" type="parTrans" cxnId="{DD028D8D-5268-4AF6-8CFE-734F1867BE6E}">
      <dgm:prSet/>
      <dgm:spPr/>
      <dgm:t>
        <a:bodyPr/>
        <a:lstStyle/>
        <a:p>
          <a:endParaRPr lang="en-US"/>
        </a:p>
      </dgm:t>
    </dgm:pt>
    <dgm:pt modelId="{5A2A7F79-C309-4C2E-A757-84E3E5C2A954}" type="sibTrans" cxnId="{DD028D8D-5268-4AF6-8CFE-734F1867BE6E}">
      <dgm:prSet/>
      <dgm:spPr/>
      <dgm:t>
        <a:bodyPr/>
        <a:lstStyle/>
        <a:p>
          <a:endParaRPr lang="en-US"/>
        </a:p>
      </dgm:t>
    </dgm:pt>
    <dgm:pt modelId="{B5CCC3F7-624F-40CF-B7EA-5D368C8B7355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Tobacco-free College</a:t>
          </a:r>
          <a:endParaRPr lang="en-US" sz="1800" dirty="0"/>
        </a:p>
      </dgm:t>
    </dgm:pt>
    <dgm:pt modelId="{1EC67351-873C-4729-A2A1-3D096F1F84A0}" type="parTrans" cxnId="{9ACBC990-2B62-4733-832D-48E659AB3AB0}">
      <dgm:prSet/>
      <dgm:spPr/>
      <dgm:t>
        <a:bodyPr/>
        <a:lstStyle/>
        <a:p>
          <a:endParaRPr lang="en-US"/>
        </a:p>
      </dgm:t>
    </dgm:pt>
    <dgm:pt modelId="{2A99F133-814E-47DD-BD8A-6E60778B34FD}" type="sibTrans" cxnId="{9ACBC990-2B62-4733-832D-48E659AB3AB0}">
      <dgm:prSet/>
      <dgm:spPr/>
      <dgm:t>
        <a:bodyPr/>
        <a:lstStyle/>
        <a:p>
          <a:endParaRPr lang="en-US"/>
        </a:p>
      </dgm:t>
    </dgm:pt>
    <dgm:pt modelId="{673C3C9B-E120-43BD-8CD9-DCE90FD85B5E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E-cigarettes</a:t>
          </a:r>
          <a:endParaRPr lang="en-US" sz="1800" dirty="0"/>
        </a:p>
      </dgm:t>
    </dgm:pt>
    <dgm:pt modelId="{ED4CE2FA-F6CB-417F-8D0E-A46494E9CD5A}" type="parTrans" cxnId="{17054A10-706F-4DCF-805C-25D1CCD4DC7B}">
      <dgm:prSet/>
      <dgm:spPr/>
      <dgm:t>
        <a:bodyPr/>
        <a:lstStyle/>
        <a:p>
          <a:endParaRPr lang="en-US"/>
        </a:p>
      </dgm:t>
    </dgm:pt>
    <dgm:pt modelId="{1D0DAE04-E0A2-4680-87F2-D880D09B78EF}" type="sibTrans" cxnId="{17054A10-706F-4DCF-805C-25D1CCD4DC7B}">
      <dgm:prSet/>
      <dgm:spPr/>
      <dgm:t>
        <a:bodyPr/>
        <a:lstStyle/>
        <a:p>
          <a:endParaRPr lang="en-US"/>
        </a:p>
      </dgm:t>
    </dgm:pt>
    <dgm:pt modelId="{616AEC06-B1E7-4E01-9470-48310CC3693F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Tobacco-free Pharmacies</a:t>
          </a:r>
          <a:endParaRPr lang="en-US" sz="1800" dirty="0"/>
        </a:p>
      </dgm:t>
    </dgm:pt>
    <dgm:pt modelId="{B36275DC-61AA-4A31-BE1C-5247537FA5ED}" type="parTrans" cxnId="{37A69F4B-3084-40BF-8CAC-E8270AD6321A}">
      <dgm:prSet/>
      <dgm:spPr/>
      <dgm:t>
        <a:bodyPr/>
        <a:lstStyle/>
        <a:p>
          <a:endParaRPr lang="en-US"/>
        </a:p>
      </dgm:t>
    </dgm:pt>
    <dgm:pt modelId="{C61F9281-673D-4F6F-AECA-73F85032DE35}" type="sibTrans" cxnId="{37A69F4B-3084-40BF-8CAC-E8270AD6321A}">
      <dgm:prSet/>
      <dgm:spPr/>
      <dgm:t>
        <a:bodyPr/>
        <a:lstStyle/>
        <a:p>
          <a:endParaRPr lang="en-US"/>
        </a:p>
      </dgm:t>
    </dgm:pt>
    <dgm:pt modelId="{702DC8D8-3F0D-43E1-AB82-65645849084C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e-Referrals</a:t>
          </a:r>
          <a:endParaRPr lang="en-US" sz="1800" dirty="0"/>
        </a:p>
      </dgm:t>
    </dgm:pt>
    <dgm:pt modelId="{4EC9E092-7DE3-422B-A503-AFA62FF86F2A}" type="parTrans" cxnId="{9EA9F460-E9A2-4278-ADB4-CE06FA311A14}">
      <dgm:prSet/>
      <dgm:spPr/>
      <dgm:t>
        <a:bodyPr/>
        <a:lstStyle/>
        <a:p>
          <a:endParaRPr lang="en-US"/>
        </a:p>
      </dgm:t>
    </dgm:pt>
    <dgm:pt modelId="{E585A482-99E6-46BF-8F58-423FBFBA98E9}" type="sibTrans" cxnId="{9EA9F460-E9A2-4278-ADB4-CE06FA311A14}">
      <dgm:prSet/>
      <dgm:spPr/>
      <dgm:t>
        <a:bodyPr/>
        <a:lstStyle/>
        <a:p>
          <a:endParaRPr lang="en-US"/>
        </a:p>
      </dgm:t>
    </dgm:pt>
    <dgm:pt modelId="{2D27DE9B-A72A-4CCA-A382-07772897407B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Tobacco-free Sports</a:t>
          </a:r>
          <a:endParaRPr lang="en-US" sz="1800" dirty="0"/>
        </a:p>
      </dgm:t>
    </dgm:pt>
    <dgm:pt modelId="{B34F3D55-70A4-43C8-A27D-CC2157CD907E}" type="parTrans" cxnId="{6B2B151F-0482-4F36-B5EF-870A8F106C9C}">
      <dgm:prSet/>
      <dgm:spPr/>
      <dgm:t>
        <a:bodyPr/>
        <a:lstStyle/>
        <a:p>
          <a:endParaRPr lang="en-US"/>
        </a:p>
      </dgm:t>
    </dgm:pt>
    <dgm:pt modelId="{C15C7D1B-0545-485E-885D-8DCDE5AE06D0}" type="sibTrans" cxnId="{6B2B151F-0482-4F36-B5EF-870A8F106C9C}">
      <dgm:prSet/>
      <dgm:spPr/>
      <dgm:t>
        <a:bodyPr/>
        <a:lstStyle/>
        <a:p>
          <a:endParaRPr lang="en-US"/>
        </a:p>
      </dgm:t>
    </dgm:pt>
    <dgm:pt modelId="{7544E974-125B-4FE6-970A-506EAC4282AF}">
      <dgm:prSet phldrT="[Text]" custT="1"/>
      <dgm:spPr/>
      <dgm:t>
        <a:bodyPr/>
        <a:lstStyle/>
        <a:p>
          <a:pPr algn="ctr"/>
          <a:r>
            <a:rPr lang="en-US" sz="1800" b="1" baseline="0" dirty="0">
              <a:effectLst/>
              <a:latin typeface="+mn-lt"/>
              <a:ea typeface="+mn-ea"/>
              <a:cs typeface="+mn-cs"/>
            </a:rPr>
            <a:t>Digital Media</a:t>
          </a:r>
          <a:endParaRPr lang="en-US" sz="1800" dirty="0"/>
        </a:p>
      </dgm:t>
    </dgm:pt>
    <dgm:pt modelId="{25CD1052-0ACB-473F-ACD3-9D67707C18E7}" type="parTrans" cxnId="{8CDA0486-0A33-4767-AD09-734E670F5805}">
      <dgm:prSet/>
      <dgm:spPr/>
      <dgm:t>
        <a:bodyPr/>
        <a:lstStyle/>
        <a:p>
          <a:endParaRPr lang="en-US"/>
        </a:p>
      </dgm:t>
    </dgm:pt>
    <dgm:pt modelId="{C88B3DFA-6022-4532-9791-EBF80A575C0D}" type="sibTrans" cxnId="{8CDA0486-0A33-4767-AD09-734E670F5805}">
      <dgm:prSet/>
      <dgm:spPr/>
      <dgm:t>
        <a:bodyPr/>
        <a:lstStyle/>
        <a:p>
          <a:endParaRPr lang="en-US"/>
        </a:p>
      </dgm:t>
    </dgm:pt>
    <dgm:pt modelId="{12962DC5-216A-4C0C-8AB4-EB2B06D2B9BC}" type="pres">
      <dgm:prSet presAssocID="{3D08EA4D-C49E-4161-9F01-77B75B44F9B2}" presName="Name0" presStyleCnt="0">
        <dgm:presLayoutVars>
          <dgm:chMax/>
          <dgm:chPref/>
          <dgm:dir/>
        </dgm:presLayoutVars>
      </dgm:prSet>
      <dgm:spPr/>
    </dgm:pt>
    <dgm:pt modelId="{411638D2-CA77-4286-9EA9-2D8E9896EFB5}" type="pres">
      <dgm:prSet presAssocID="{C6A6C3A9-D11D-4492-A6C7-53AA7163EB3F}" presName="composite" presStyleCnt="0">
        <dgm:presLayoutVars>
          <dgm:chMax val="1"/>
          <dgm:chPref val="1"/>
        </dgm:presLayoutVars>
      </dgm:prSet>
      <dgm:spPr/>
    </dgm:pt>
    <dgm:pt modelId="{27586E53-A0E3-4E71-8DF8-D05BF253686E}" type="pres">
      <dgm:prSet presAssocID="{C6A6C3A9-D11D-4492-A6C7-53AA7163EB3F}" presName="Accent" presStyleLbl="trAlignAcc1" presStyleIdx="0" presStyleCnt="8">
        <dgm:presLayoutVars>
          <dgm:chMax val="0"/>
          <dgm:chPref val="0"/>
        </dgm:presLayoutVars>
      </dgm:prSet>
      <dgm:spPr/>
    </dgm:pt>
    <dgm:pt modelId="{A8912C70-71FB-4F77-B354-2C259336094A}" type="pres">
      <dgm:prSet presAssocID="{C6A6C3A9-D11D-4492-A6C7-53AA7163EB3F}" presName="Image" presStyleLbl="alignImgPlace1" presStyleIdx="0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721425-C144-4742-BBA5-C20B45BB5C6B}" type="pres">
      <dgm:prSet presAssocID="{C6A6C3A9-D11D-4492-A6C7-53AA7163EB3F}" presName="ChildComposite" presStyleCnt="0"/>
      <dgm:spPr/>
    </dgm:pt>
    <dgm:pt modelId="{05D2DD3E-99A1-410E-BB9C-DBDE38926DAA}" type="pres">
      <dgm:prSet presAssocID="{C6A6C3A9-D11D-4492-A6C7-53AA7163EB3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7A6FD1C-5536-4DF7-BEB2-8D548404637F}" type="pres">
      <dgm:prSet presAssocID="{C6A6C3A9-D11D-4492-A6C7-53AA7163EB3F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36393E03-D66F-4668-9D3E-A2411570C11E}" type="pres">
      <dgm:prSet presAssocID="{7B7D2A1B-D3A5-4A25-BBC4-181A4AA57FF6}" presName="sibTrans" presStyleCnt="0"/>
      <dgm:spPr/>
    </dgm:pt>
    <dgm:pt modelId="{31482C67-868D-4D3C-8731-EFAA2B0B9D79}" type="pres">
      <dgm:prSet presAssocID="{C026980B-DB02-4D79-BB83-C662B755A641}" presName="composite" presStyleCnt="0">
        <dgm:presLayoutVars>
          <dgm:chMax val="1"/>
          <dgm:chPref val="1"/>
        </dgm:presLayoutVars>
      </dgm:prSet>
      <dgm:spPr/>
    </dgm:pt>
    <dgm:pt modelId="{B4F5BFAC-897F-486B-BDDC-65CE22FCD83B}" type="pres">
      <dgm:prSet presAssocID="{C026980B-DB02-4D79-BB83-C662B755A641}" presName="Accent" presStyleLbl="trAlignAcc1" presStyleIdx="1" presStyleCnt="8">
        <dgm:presLayoutVars>
          <dgm:chMax val="0"/>
          <dgm:chPref val="0"/>
        </dgm:presLayoutVars>
      </dgm:prSet>
      <dgm:spPr/>
    </dgm:pt>
    <dgm:pt modelId="{52F131BE-5DD8-4AD4-98EA-2870397DB95C}" type="pres">
      <dgm:prSet presAssocID="{C026980B-DB02-4D79-BB83-C662B755A641}" presName="Image" presStyleLbl="alignImgPlace1" presStyleIdx="1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8BBD768-9CD3-437D-B3EA-42B910F8E148}" type="pres">
      <dgm:prSet presAssocID="{C026980B-DB02-4D79-BB83-C662B755A641}" presName="ChildComposite" presStyleCnt="0"/>
      <dgm:spPr/>
    </dgm:pt>
    <dgm:pt modelId="{72CBDCF8-DC68-4089-AD79-C255C81AFC15}" type="pres">
      <dgm:prSet presAssocID="{C026980B-DB02-4D79-BB83-C662B755A64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1BDF11B-153E-402B-BE6A-C26CCDA43931}" type="pres">
      <dgm:prSet presAssocID="{C026980B-DB02-4D79-BB83-C662B755A641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11E4A4B1-E283-4198-9E63-AB05CE1688B3}" type="pres">
      <dgm:prSet presAssocID="{5A2A7F79-C309-4C2E-A757-84E3E5C2A954}" presName="sibTrans" presStyleCnt="0"/>
      <dgm:spPr/>
    </dgm:pt>
    <dgm:pt modelId="{BAAB9D67-8A55-47A9-A858-8E957D4019A7}" type="pres">
      <dgm:prSet presAssocID="{B5CCC3F7-624F-40CF-B7EA-5D368C8B7355}" presName="composite" presStyleCnt="0">
        <dgm:presLayoutVars>
          <dgm:chMax val="1"/>
          <dgm:chPref val="1"/>
        </dgm:presLayoutVars>
      </dgm:prSet>
      <dgm:spPr/>
    </dgm:pt>
    <dgm:pt modelId="{BF29507A-0B3F-47CE-B3FB-A5D570B3616B}" type="pres">
      <dgm:prSet presAssocID="{B5CCC3F7-624F-40CF-B7EA-5D368C8B7355}" presName="Accent" presStyleLbl="trAlignAcc1" presStyleIdx="2" presStyleCnt="8">
        <dgm:presLayoutVars>
          <dgm:chMax val="0"/>
          <dgm:chPref val="0"/>
        </dgm:presLayoutVars>
      </dgm:prSet>
      <dgm:spPr/>
    </dgm:pt>
    <dgm:pt modelId="{83B13D16-F24B-404C-8D83-2C136473B53D}" type="pres">
      <dgm:prSet presAssocID="{B5CCC3F7-624F-40CF-B7EA-5D368C8B7355}" presName="Image" presStyleLbl="alignImgPlace1" presStyleIdx="2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B41683E-91BE-4C9E-9A72-186EA84A78D7}" type="pres">
      <dgm:prSet presAssocID="{B5CCC3F7-624F-40CF-B7EA-5D368C8B7355}" presName="ChildComposite" presStyleCnt="0"/>
      <dgm:spPr/>
    </dgm:pt>
    <dgm:pt modelId="{FDA785B6-AFBF-4C54-B85C-9739B7CCCAF1}" type="pres">
      <dgm:prSet presAssocID="{B5CCC3F7-624F-40CF-B7EA-5D368C8B735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E87F35F-3F17-48FB-9434-1615A279B92D}" type="pres">
      <dgm:prSet presAssocID="{B5CCC3F7-624F-40CF-B7EA-5D368C8B7355}" presName="Parent" presStyleLbl="revTx" presStyleIdx="2" presStyleCnt="8">
        <dgm:presLayoutVars>
          <dgm:chMax val="1"/>
          <dgm:chPref val="0"/>
          <dgm:bulletEnabled val="1"/>
        </dgm:presLayoutVars>
      </dgm:prSet>
      <dgm:spPr/>
    </dgm:pt>
    <dgm:pt modelId="{DBFFD26C-C7AA-4569-9E0D-2D101C5E83BA}" type="pres">
      <dgm:prSet presAssocID="{2A99F133-814E-47DD-BD8A-6E60778B34FD}" presName="sibTrans" presStyleCnt="0"/>
      <dgm:spPr/>
    </dgm:pt>
    <dgm:pt modelId="{79881E96-65D0-4DDD-B07B-6F457B1CA829}" type="pres">
      <dgm:prSet presAssocID="{673C3C9B-E120-43BD-8CD9-DCE90FD85B5E}" presName="composite" presStyleCnt="0">
        <dgm:presLayoutVars>
          <dgm:chMax val="1"/>
          <dgm:chPref val="1"/>
        </dgm:presLayoutVars>
      </dgm:prSet>
      <dgm:spPr/>
    </dgm:pt>
    <dgm:pt modelId="{8A5012AD-B8AB-494B-8527-AFBA7909F421}" type="pres">
      <dgm:prSet presAssocID="{673C3C9B-E120-43BD-8CD9-DCE90FD85B5E}" presName="Accent" presStyleLbl="trAlignAcc1" presStyleIdx="3" presStyleCnt="8">
        <dgm:presLayoutVars>
          <dgm:chMax val="0"/>
          <dgm:chPref val="0"/>
        </dgm:presLayoutVars>
      </dgm:prSet>
      <dgm:spPr/>
    </dgm:pt>
    <dgm:pt modelId="{1F3DE539-C97F-4987-A2BF-C713B3D29E3E}" type="pres">
      <dgm:prSet presAssocID="{673C3C9B-E120-43BD-8CD9-DCE90FD85B5E}" presName="Image" presStyleLbl="alignImgPlace1" presStyleIdx="3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8C71692-39E4-4C72-B062-EEAF0651CD19}" type="pres">
      <dgm:prSet presAssocID="{673C3C9B-E120-43BD-8CD9-DCE90FD85B5E}" presName="ChildComposite" presStyleCnt="0"/>
      <dgm:spPr/>
    </dgm:pt>
    <dgm:pt modelId="{B58455E7-5B05-453B-A8F2-0814DAEF3CB0}" type="pres">
      <dgm:prSet presAssocID="{673C3C9B-E120-43BD-8CD9-DCE90FD85B5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B469DC4-AF80-4BE0-8BF6-749843C1B2C7}" type="pres">
      <dgm:prSet presAssocID="{673C3C9B-E120-43BD-8CD9-DCE90FD85B5E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DB9B37BA-5D0C-420E-8F45-9A1A3E482287}" type="pres">
      <dgm:prSet presAssocID="{1D0DAE04-E0A2-4680-87F2-D880D09B78EF}" presName="sibTrans" presStyleCnt="0"/>
      <dgm:spPr/>
    </dgm:pt>
    <dgm:pt modelId="{FC55110A-014C-413E-9F5D-15523CA2755E}" type="pres">
      <dgm:prSet presAssocID="{616AEC06-B1E7-4E01-9470-48310CC3693F}" presName="composite" presStyleCnt="0">
        <dgm:presLayoutVars>
          <dgm:chMax val="1"/>
          <dgm:chPref val="1"/>
        </dgm:presLayoutVars>
      </dgm:prSet>
      <dgm:spPr/>
    </dgm:pt>
    <dgm:pt modelId="{5D097D5E-673E-4F6E-91AA-A7B47E1B392C}" type="pres">
      <dgm:prSet presAssocID="{616AEC06-B1E7-4E01-9470-48310CC3693F}" presName="Accent" presStyleLbl="trAlignAcc1" presStyleIdx="4" presStyleCnt="8">
        <dgm:presLayoutVars>
          <dgm:chMax val="0"/>
          <dgm:chPref val="0"/>
        </dgm:presLayoutVars>
      </dgm:prSet>
      <dgm:spPr/>
    </dgm:pt>
    <dgm:pt modelId="{29B122BF-03E8-40EB-9E36-FE336E8D859A}" type="pres">
      <dgm:prSet presAssocID="{616AEC06-B1E7-4E01-9470-48310CC3693F}" presName="Image" presStyleLbl="alignImgPlace1" presStyleIdx="4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476AEB5-D639-48CB-9C56-C406B058E9F7}" type="pres">
      <dgm:prSet presAssocID="{616AEC06-B1E7-4E01-9470-48310CC3693F}" presName="ChildComposite" presStyleCnt="0"/>
      <dgm:spPr/>
    </dgm:pt>
    <dgm:pt modelId="{F38964C7-1288-4044-AACF-35F648D847C1}" type="pres">
      <dgm:prSet presAssocID="{616AEC06-B1E7-4E01-9470-48310CC3693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127CE1A-9A13-4053-9A60-A17CEE32A7A7}" type="pres">
      <dgm:prSet presAssocID="{616AEC06-B1E7-4E01-9470-48310CC3693F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40D2D5EA-2F6E-4FC3-88C7-72C2AC24EA99}" type="pres">
      <dgm:prSet presAssocID="{C61F9281-673D-4F6F-AECA-73F85032DE35}" presName="sibTrans" presStyleCnt="0"/>
      <dgm:spPr/>
    </dgm:pt>
    <dgm:pt modelId="{8D0A990C-7AFE-43A8-BD44-B876374A3AC7}" type="pres">
      <dgm:prSet presAssocID="{702DC8D8-3F0D-43E1-AB82-65645849084C}" presName="composite" presStyleCnt="0">
        <dgm:presLayoutVars>
          <dgm:chMax val="1"/>
          <dgm:chPref val="1"/>
        </dgm:presLayoutVars>
      </dgm:prSet>
      <dgm:spPr/>
    </dgm:pt>
    <dgm:pt modelId="{F1903567-387A-4CCA-9098-83609A5F7CDA}" type="pres">
      <dgm:prSet presAssocID="{702DC8D8-3F0D-43E1-AB82-65645849084C}" presName="Accent" presStyleLbl="trAlignAcc1" presStyleIdx="5" presStyleCnt="8">
        <dgm:presLayoutVars>
          <dgm:chMax val="0"/>
          <dgm:chPref val="0"/>
        </dgm:presLayoutVars>
      </dgm:prSet>
      <dgm:spPr/>
    </dgm:pt>
    <dgm:pt modelId="{DF9D81AD-670C-497E-8E48-18895EC62398}" type="pres">
      <dgm:prSet presAssocID="{702DC8D8-3F0D-43E1-AB82-65645849084C}" presName="Image" presStyleLbl="alignImgPlace1" presStyleIdx="5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A95B86B0-C9FA-43CF-91EA-36FF6551C3CF}" type="pres">
      <dgm:prSet presAssocID="{702DC8D8-3F0D-43E1-AB82-65645849084C}" presName="ChildComposite" presStyleCnt="0"/>
      <dgm:spPr/>
    </dgm:pt>
    <dgm:pt modelId="{8FDBFD1F-6C12-4EA0-BF05-6C663317DA10}" type="pres">
      <dgm:prSet presAssocID="{702DC8D8-3F0D-43E1-AB82-65645849084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35F093D-7C19-4C07-843B-6BF56A89AD6C}" type="pres">
      <dgm:prSet presAssocID="{702DC8D8-3F0D-43E1-AB82-65645849084C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5D351797-9230-4101-8754-7EA31D71A2B0}" type="pres">
      <dgm:prSet presAssocID="{E585A482-99E6-46BF-8F58-423FBFBA98E9}" presName="sibTrans" presStyleCnt="0"/>
      <dgm:spPr/>
    </dgm:pt>
    <dgm:pt modelId="{00DA77BC-05E1-4515-A9B2-394CE28FDDBE}" type="pres">
      <dgm:prSet presAssocID="{2D27DE9B-A72A-4CCA-A382-07772897407B}" presName="composite" presStyleCnt="0">
        <dgm:presLayoutVars>
          <dgm:chMax val="1"/>
          <dgm:chPref val="1"/>
        </dgm:presLayoutVars>
      </dgm:prSet>
      <dgm:spPr/>
    </dgm:pt>
    <dgm:pt modelId="{2E2B1F2C-6172-4742-A437-3984455FBC2C}" type="pres">
      <dgm:prSet presAssocID="{2D27DE9B-A72A-4CCA-A382-07772897407B}" presName="Accent" presStyleLbl="trAlignAcc1" presStyleIdx="6" presStyleCnt="8">
        <dgm:presLayoutVars>
          <dgm:chMax val="0"/>
          <dgm:chPref val="0"/>
        </dgm:presLayoutVars>
      </dgm:prSet>
      <dgm:spPr/>
    </dgm:pt>
    <dgm:pt modelId="{E3C22000-B9CC-4DB3-89B8-3FD9858D5DED}" type="pres">
      <dgm:prSet presAssocID="{2D27DE9B-A72A-4CCA-A382-07772897407B}" presName="Image" presStyleLbl="alignImgPlace1" presStyleIdx="6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CC7BE1D0-F364-487B-830C-DBC84A9C768B}" type="pres">
      <dgm:prSet presAssocID="{2D27DE9B-A72A-4CCA-A382-07772897407B}" presName="ChildComposite" presStyleCnt="0"/>
      <dgm:spPr/>
    </dgm:pt>
    <dgm:pt modelId="{F4AB4AC4-A15E-421F-AD6D-BED1BCAEA31D}" type="pres">
      <dgm:prSet presAssocID="{2D27DE9B-A72A-4CCA-A382-07772897407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323DEA6-C65D-4EFB-8A0F-58ABAC9A476E}" type="pres">
      <dgm:prSet presAssocID="{2D27DE9B-A72A-4CCA-A382-07772897407B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4B2E30B7-524E-4A76-8577-63B312EF5B41}" type="pres">
      <dgm:prSet presAssocID="{C15C7D1B-0545-485E-885D-8DCDE5AE06D0}" presName="sibTrans" presStyleCnt="0"/>
      <dgm:spPr/>
    </dgm:pt>
    <dgm:pt modelId="{8650043C-9507-4080-9293-2D77400B486D}" type="pres">
      <dgm:prSet presAssocID="{7544E974-125B-4FE6-970A-506EAC4282AF}" presName="composite" presStyleCnt="0">
        <dgm:presLayoutVars>
          <dgm:chMax val="1"/>
          <dgm:chPref val="1"/>
        </dgm:presLayoutVars>
      </dgm:prSet>
      <dgm:spPr/>
    </dgm:pt>
    <dgm:pt modelId="{0B5124EB-D382-4738-890F-D250625872F5}" type="pres">
      <dgm:prSet presAssocID="{7544E974-125B-4FE6-970A-506EAC4282AF}" presName="Accent" presStyleLbl="trAlignAcc1" presStyleIdx="7" presStyleCnt="8">
        <dgm:presLayoutVars>
          <dgm:chMax val="0"/>
          <dgm:chPref val="0"/>
        </dgm:presLayoutVars>
      </dgm:prSet>
      <dgm:spPr/>
    </dgm:pt>
    <dgm:pt modelId="{F1F4E992-0A07-440F-B3D6-31263967588F}" type="pres">
      <dgm:prSet presAssocID="{7544E974-125B-4FE6-970A-506EAC4282AF}" presName="Image" presStyleLbl="alignImgPlace1" presStyleIdx="7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F7126CBE-506D-48B7-A85F-08846360DEF4}" type="pres">
      <dgm:prSet presAssocID="{7544E974-125B-4FE6-970A-506EAC4282AF}" presName="ChildComposite" presStyleCnt="0"/>
      <dgm:spPr/>
    </dgm:pt>
    <dgm:pt modelId="{50B1B26A-77B4-4206-906B-65A814BC15BE}" type="pres">
      <dgm:prSet presAssocID="{7544E974-125B-4FE6-970A-506EAC4282A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63C4F04-6162-402A-AD18-79233A96CF04}" type="pres">
      <dgm:prSet presAssocID="{7544E974-125B-4FE6-970A-506EAC4282AF}" presName="Parent" presStyleLbl="revTx" presStyleIdx="7" presStyleCnt="8">
        <dgm:presLayoutVars>
          <dgm:chMax val="1"/>
          <dgm:chPref val="0"/>
          <dgm:bulletEnabled val="1"/>
        </dgm:presLayoutVars>
      </dgm:prSet>
      <dgm:spPr/>
    </dgm:pt>
  </dgm:ptLst>
  <dgm:cxnLst>
    <dgm:cxn modelId="{17054A10-706F-4DCF-805C-25D1CCD4DC7B}" srcId="{3D08EA4D-C49E-4161-9F01-77B75B44F9B2}" destId="{673C3C9B-E120-43BD-8CD9-DCE90FD85B5E}" srcOrd="3" destOrd="0" parTransId="{ED4CE2FA-F6CB-417F-8D0E-A46494E9CD5A}" sibTransId="{1D0DAE04-E0A2-4680-87F2-D880D09B78EF}"/>
    <dgm:cxn modelId="{5E00F61A-5F65-444A-AA59-266089DBE0D7}" type="presOf" srcId="{7544E974-125B-4FE6-970A-506EAC4282AF}" destId="{563C4F04-6162-402A-AD18-79233A96CF04}" srcOrd="0" destOrd="0" presId="urn:microsoft.com/office/officeart/2008/layout/CaptionedPictures"/>
    <dgm:cxn modelId="{6B2B151F-0482-4F36-B5EF-870A8F106C9C}" srcId="{3D08EA4D-C49E-4161-9F01-77B75B44F9B2}" destId="{2D27DE9B-A72A-4CCA-A382-07772897407B}" srcOrd="6" destOrd="0" parTransId="{B34F3D55-70A4-43C8-A27D-CC2157CD907E}" sibTransId="{C15C7D1B-0545-485E-885D-8DCDE5AE06D0}"/>
    <dgm:cxn modelId="{9EA9F460-E9A2-4278-ADB4-CE06FA311A14}" srcId="{3D08EA4D-C49E-4161-9F01-77B75B44F9B2}" destId="{702DC8D8-3F0D-43E1-AB82-65645849084C}" srcOrd="5" destOrd="0" parTransId="{4EC9E092-7DE3-422B-A503-AFA62FF86F2A}" sibTransId="{E585A482-99E6-46BF-8F58-423FBFBA98E9}"/>
    <dgm:cxn modelId="{4BCB9368-3733-429D-B2EF-504BCF93B66D}" type="presOf" srcId="{616AEC06-B1E7-4E01-9470-48310CC3693F}" destId="{7127CE1A-9A13-4053-9A60-A17CEE32A7A7}" srcOrd="0" destOrd="0" presId="urn:microsoft.com/office/officeart/2008/layout/CaptionedPictures"/>
    <dgm:cxn modelId="{238FFF4A-41B4-448C-9E4C-59FC10487187}" srcId="{3D08EA4D-C49E-4161-9F01-77B75B44F9B2}" destId="{C6A6C3A9-D11D-4492-A6C7-53AA7163EB3F}" srcOrd="0" destOrd="0" parTransId="{D84AA763-F8B4-44B0-8832-5775B5C20BFD}" sibTransId="{7B7D2A1B-D3A5-4A25-BBC4-181A4AA57FF6}"/>
    <dgm:cxn modelId="{37A69F4B-3084-40BF-8CAC-E8270AD6321A}" srcId="{3D08EA4D-C49E-4161-9F01-77B75B44F9B2}" destId="{616AEC06-B1E7-4E01-9470-48310CC3693F}" srcOrd="4" destOrd="0" parTransId="{B36275DC-61AA-4A31-BE1C-5247537FA5ED}" sibTransId="{C61F9281-673D-4F6F-AECA-73F85032DE35}"/>
    <dgm:cxn modelId="{7836AA70-B007-4E12-B1BD-EC8DEE8BF92D}" type="presOf" srcId="{673C3C9B-E120-43BD-8CD9-DCE90FD85B5E}" destId="{BB469DC4-AF80-4BE0-8BF6-749843C1B2C7}" srcOrd="0" destOrd="0" presId="urn:microsoft.com/office/officeart/2008/layout/CaptionedPictures"/>
    <dgm:cxn modelId="{A8ADAC70-F489-45D9-830C-69060F2CCA6D}" type="presOf" srcId="{C6A6C3A9-D11D-4492-A6C7-53AA7163EB3F}" destId="{B7A6FD1C-5536-4DF7-BEB2-8D548404637F}" srcOrd="0" destOrd="0" presId="urn:microsoft.com/office/officeart/2008/layout/CaptionedPictures"/>
    <dgm:cxn modelId="{55D88255-FD87-4089-B177-52586881B06D}" type="presOf" srcId="{2D27DE9B-A72A-4CCA-A382-07772897407B}" destId="{5323DEA6-C65D-4EFB-8A0F-58ABAC9A476E}" srcOrd="0" destOrd="0" presId="urn:microsoft.com/office/officeart/2008/layout/CaptionedPictures"/>
    <dgm:cxn modelId="{D690E55A-D1A1-4E55-8713-54DE8B885D6E}" type="presOf" srcId="{B5CCC3F7-624F-40CF-B7EA-5D368C8B7355}" destId="{5E87F35F-3F17-48FB-9434-1615A279B92D}" srcOrd="0" destOrd="0" presId="urn:microsoft.com/office/officeart/2008/layout/CaptionedPictures"/>
    <dgm:cxn modelId="{8CDA0486-0A33-4767-AD09-734E670F5805}" srcId="{3D08EA4D-C49E-4161-9F01-77B75B44F9B2}" destId="{7544E974-125B-4FE6-970A-506EAC4282AF}" srcOrd="7" destOrd="0" parTransId="{25CD1052-0ACB-473F-ACD3-9D67707C18E7}" sibTransId="{C88B3DFA-6022-4532-9791-EBF80A575C0D}"/>
    <dgm:cxn modelId="{DD028D8D-5268-4AF6-8CFE-734F1867BE6E}" srcId="{3D08EA4D-C49E-4161-9F01-77B75B44F9B2}" destId="{C026980B-DB02-4D79-BB83-C662B755A641}" srcOrd="1" destOrd="0" parTransId="{0C3E2BAE-449F-48E5-833D-3A8BDABF8ABB}" sibTransId="{5A2A7F79-C309-4C2E-A757-84E3E5C2A954}"/>
    <dgm:cxn modelId="{9ACBC990-2B62-4733-832D-48E659AB3AB0}" srcId="{3D08EA4D-C49E-4161-9F01-77B75B44F9B2}" destId="{B5CCC3F7-624F-40CF-B7EA-5D368C8B7355}" srcOrd="2" destOrd="0" parTransId="{1EC67351-873C-4729-A2A1-3D096F1F84A0}" sibTransId="{2A99F133-814E-47DD-BD8A-6E60778B34FD}"/>
    <dgm:cxn modelId="{15A68DAF-3ED8-410A-A1F5-DB157000FF2D}" type="presOf" srcId="{3D08EA4D-C49E-4161-9F01-77B75B44F9B2}" destId="{12962DC5-216A-4C0C-8AB4-EB2B06D2B9BC}" srcOrd="0" destOrd="0" presId="urn:microsoft.com/office/officeart/2008/layout/CaptionedPictures"/>
    <dgm:cxn modelId="{211958D0-32B9-4271-A169-9124F54507C8}" type="presOf" srcId="{C026980B-DB02-4D79-BB83-C662B755A641}" destId="{81BDF11B-153E-402B-BE6A-C26CCDA43931}" srcOrd="0" destOrd="0" presId="urn:microsoft.com/office/officeart/2008/layout/CaptionedPictures"/>
    <dgm:cxn modelId="{6F093CED-ABF8-42E5-9E39-C0BAFBC3C5EB}" type="presOf" srcId="{702DC8D8-3F0D-43E1-AB82-65645849084C}" destId="{035F093D-7C19-4C07-843B-6BF56A89AD6C}" srcOrd="0" destOrd="0" presId="urn:microsoft.com/office/officeart/2008/layout/CaptionedPictures"/>
    <dgm:cxn modelId="{75495FC8-5E7E-4ACF-AFB8-346B713C85CD}" type="presParOf" srcId="{12962DC5-216A-4C0C-8AB4-EB2B06D2B9BC}" destId="{411638D2-CA77-4286-9EA9-2D8E9896EFB5}" srcOrd="0" destOrd="0" presId="urn:microsoft.com/office/officeart/2008/layout/CaptionedPictures"/>
    <dgm:cxn modelId="{E32C769D-AE92-46A5-847A-F5F4959B4103}" type="presParOf" srcId="{411638D2-CA77-4286-9EA9-2D8E9896EFB5}" destId="{27586E53-A0E3-4E71-8DF8-D05BF253686E}" srcOrd="0" destOrd="0" presId="urn:microsoft.com/office/officeart/2008/layout/CaptionedPictures"/>
    <dgm:cxn modelId="{15C5CB8C-F248-450A-9D23-A05A05651B86}" type="presParOf" srcId="{411638D2-CA77-4286-9EA9-2D8E9896EFB5}" destId="{A8912C70-71FB-4F77-B354-2C259336094A}" srcOrd="1" destOrd="0" presId="urn:microsoft.com/office/officeart/2008/layout/CaptionedPictures"/>
    <dgm:cxn modelId="{E7750213-7DBA-426C-9AA6-6592AA36130F}" type="presParOf" srcId="{411638D2-CA77-4286-9EA9-2D8E9896EFB5}" destId="{08721425-C144-4742-BBA5-C20B45BB5C6B}" srcOrd="2" destOrd="0" presId="urn:microsoft.com/office/officeart/2008/layout/CaptionedPictures"/>
    <dgm:cxn modelId="{822B1549-CA38-4AFD-B266-A147F9A2610C}" type="presParOf" srcId="{08721425-C144-4742-BBA5-C20B45BB5C6B}" destId="{05D2DD3E-99A1-410E-BB9C-DBDE38926DAA}" srcOrd="0" destOrd="0" presId="urn:microsoft.com/office/officeart/2008/layout/CaptionedPictures"/>
    <dgm:cxn modelId="{30598936-1A82-4573-850A-4D1C35BF8CC8}" type="presParOf" srcId="{08721425-C144-4742-BBA5-C20B45BB5C6B}" destId="{B7A6FD1C-5536-4DF7-BEB2-8D548404637F}" srcOrd="1" destOrd="0" presId="urn:microsoft.com/office/officeart/2008/layout/CaptionedPictures"/>
    <dgm:cxn modelId="{10C8E890-CD76-4604-8EA6-CF87EB1FE5EF}" type="presParOf" srcId="{12962DC5-216A-4C0C-8AB4-EB2B06D2B9BC}" destId="{36393E03-D66F-4668-9D3E-A2411570C11E}" srcOrd="1" destOrd="0" presId="urn:microsoft.com/office/officeart/2008/layout/CaptionedPictures"/>
    <dgm:cxn modelId="{DC6EED07-E26C-4E79-8C0F-ADF047456EEC}" type="presParOf" srcId="{12962DC5-216A-4C0C-8AB4-EB2B06D2B9BC}" destId="{31482C67-868D-4D3C-8731-EFAA2B0B9D79}" srcOrd="2" destOrd="0" presId="urn:microsoft.com/office/officeart/2008/layout/CaptionedPictures"/>
    <dgm:cxn modelId="{69A72CFC-D7EA-4816-BF78-20067781696E}" type="presParOf" srcId="{31482C67-868D-4D3C-8731-EFAA2B0B9D79}" destId="{B4F5BFAC-897F-486B-BDDC-65CE22FCD83B}" srcOrd="0" destOrd="0" presId="urn:microsoft.com/office/officeart/2008/layout/CaptionedPictures"/>
    <dgm:cxn modelId="{415E5168-DE99-4612-8CC0-AE9E9D5C5632}" type="presParOf" srcId="{31482C67-868D-4D3C-8731-EFAA2B0B9D79}" destId="{52F131BE-5DD8-4AD4-98EA-2870397DB95C}" srcOrd="1" destOrd="0" presId="urn:microsoft.com/office/officeart/2008/layout/CaptionedPictures"/>
    <dgm:cxn modelId="{AA2E9752-519E-48FF-B810-F7962D0C1CB3}" type="presParOf" srcId="{31482C67-868D-4D3C-8731-EFAA2B0B9D79}" destId="{38BBD768-9CD3-437D-B3EA-42B910F8E148}" srcOrd="2" destOrd="0" presId="urn:microsoft.com/office/officeart/2008/layout/CaptionedPictures"/>
    <dgm:cxn modelId="{7CF51935-C7CD-4600-853C-849400C3150E}" type="presParOf" srcId="{38BBD768-9CD3-437D-B3EA-42B910F8E148}" destId="{72CBDCF8-DC68-4089-AD79-C255C81AFC15}" srcOrd="0" destOrd="0" presId="urn:microsoft.com/office/officeart/2008/layout/CaptionedPictures"/>
    <dgm:cxn modelId="{277A79D7-D399-4925-8DC2-0B015EB573ED}" type="presParOf" srcId="{38BBD768-9CD3-437D-B3EA-42B910F8E148}" destId="{81BDF11B-153E-402B-BE6A-C26CCDA43931}" srcOrd="1" destOrd="0" presId="urn:microsoft.com/office/officeart/2008/layout/CaptionedPictures"/>
    <dgm:cxn modelId="{103BF794-4CD7-496E-BF2C-88A721C2614E}" type="presParOf" srcId="{12962DC5-216A-4C0C-8AB4-EB2B06D2B9BC}" destId="{11E4A4B1-E283-4198-9E63-AB05CE1688B3}" srcOrd="3" destOrd="0" presId="urn:microsoft.com/office/officeart/2008/layout/CaptionedPictures"/>
    <dgm:cxn modelId="{7879565F-1E56-40F0-AC61-E29EAA5B4F7A}" type="presParOf" srcId="{12962DC5-216A-4C0C-8AB4-EB2B06D2B9BC}" destId="{BAAB9D67-8A55-47A9-A858-8E957D4019A7}" srcOrd="4" destOrd="0" presId="urn:microsoft.com/office/officeart/2008/layout/CaptionedPictures"/>
    <dgm:cxn modelId="{F6B0FEB9-E377-448A-A65B-EEDF47FCF59A}" type="presParOf" srcId="{BAAB9D67-8A55-47A9-A858-8E957D4019A7}" destId="{BF29507A-0B3F-47CE-B3FB-A5D570B3616B}" srcOrd="0" destOrd="0" presId="urn:microsoft.com/office/officeart/2008/layout/CaptionedPictures"/>
    <dgm:cxn modelId="{E3CEC59D-3FD8-4FA8-B8CE-5AC0B2AEE52B}" type="presParOf" srcId="{BAAB9D67-8A55-47A9-A858-8E957D4019A7}" destId="{83B13D16-F24B-404C-8D83-2C136473B53D}" srcOrd="1" destOrd="0" presId="urn:microsoft.com/office/officeart/2008/layout/CaptionedPictures"/>
    <dgm:cxn modelId="{2A47562A-EF04-460B-9D30-3DB26DF9502F}" type="presParOf" srcId="{BAAB9D67-8A55-47A9-A858-8E957D4019A7}" destId="{6B41683E-91BE-4C9E-9A72-186EA84A78D7}" srcOrd="2" destOrd="0" presId="urn:microsoft.com/office/officeart/2008/layout/CaptionedPictures"/>
    <dgm:cxn modelId="{ACE040F9-44AD-4006-8305-B44F1F99B3EE}" type="presParOf" srcId="{6B41683E-91BE-4C9E-9A72-186EA84A78D7}" destId="{FDA785B6-AFBF-4C54-B85C-9739B7CCCAF1}" srcOrd="0" destOrd="0" presId="urn:microsoft.com/office/officeart/2008/layout/CaptionedPictures"/>
    <dgm:cxn modelId="{E00226E5-EDF6-4628-9CC8-834521F5F660}" type="presParOf" srcId="{6B41683E-91BE-4C9E-9A72-186EA84A78D7}" destId="{5E87F35F-3F17-48FB-9434-1615A279B92D}" srcOrd="1" destOrd="0" presId="urn:microsoft.com/office/officeart/2008/layout/CaptionedPictures"/>
    <dgm:cxn modelId="{5CFE2EF5-0BAE-42B0-BFE8-F4399795A6EE}" type="presParOf" srcId="{12962DC5-216A-4C0C-8AB4-EB2B06D2B9BC}" destId="{DBFFD26C-C7AA-4569-9E0D-2D101C5E83BA}" srcOrd="5" destOrd="0" presId="urn:microsoft.com/office/officeart/2008/layout/CaptionedPictures"/>
    <dgm:cxn modelId="{86B12439-CA36-4AC5-8D2C-FBBCAD6529B9}" type="presParOf" srcId="{12962DC5-216A-4C0C-8AB4-EB2B06D2B9BC}" destId="{79881E96-65D0-4DDD-B07B-6F457B1CA829}" srcOrd="6" destOrd="0" presId="urn:microsoft.com/office/officeart/2008/layout/CaptionedPictures"/>
    <dgm:cxn modelId="{1FF2A062-FCB6-4496-B8BA-99C26D533744}" type="presParOf" srcId="{79881E96-65D0-4DDD-B07B-6F457B1CA829}" destId="{8A5012AD-B8AB-494B-8527-AFBA7909F421}" srcOrd="0" destOrd="0" presId="urn:microsoft.com/office/officeart/2008/layout/CaptionedPictures"/>
    <dgm:cxn modelId="{7A6868F9-6627-4082-9AA5-BFB54EEF405A}" type="presParOf" srcId="{79881E96-65D0-4DDD-B07B-6F457B1CA829}" destId="{1F3DE539-C97F-4987-A2BF-C713B3D29E3E}" srcOrd="1" destOrd="0" presId="urn:microsoft.com/office/officeart/2008/layout/CaptionedPictures"/>
    <dgm:cxn modelId="{BE29DCAC-1FFA-4431-8F39-38A1AF886EAD}" type="presParOf" srcId="{79881E96-65D0-4DDD-B07B-6F457B1CA829}" destId="{A8C71692-39E4-4C72-B062-EEAF0651CD19}" srcOrd="2" destOrd="0" presId="urn:microsoft.com/office/officeart/2008/layout/CaptionedPictures"/>
    <dgm:cxn modelId="{C928ED12-CDFA-4814-AD1E-ACE5C2DE1434}" type="presParOf" srcId="{A8C71692-39E4-4C72-B062-EEAF0651CD19}" destId="{B58455E7-5B05-453B-A8F2-0814DAEF3CB0}" srcOrd="0" destOrd="0" presId="urn:microsoft.com/office/officeart/2008/layout/CaptionedPictures"/>
    <dgm:cxn modelId="{A8F8C5FD-7B20-4BED-A50D-B10861AB18AC}" type="presParOf" srcId="{A8C71692-39E4-4C72-B062-EEAF0651CD19}" destId="{BB469DC4-AF80-4BE0-8BF6-749843C1B2C7}" srcOrd="1" destOrd="0" presId="urn:microsoft.com/office/officeart/2008/layout/CaptionedPictures"/>
    <dgm:cxn modelId="{035ADEB7-A1B1-4FF7-91E7-711490306F8E}" type="presParOf" srcId="{12962DC5-216A-4C0C-8AB4-EB2B06D2B9BC}" destId="{DB9B37BA-5D0C-420E-8F45-9A1A3E482287}" srcOrd="7" destOrd="0" presId="urn:microsoft.com/office/officeart/2008/layout/CaptionedPictures"/>
    <dgm:cxn modelId="{046AE40D-7CAA-430D-AD40-85DB4B070DE0}" type="presParOf" srcId="{12962DC5-216A-4C0C-8AB4-EB2B06D2B9BC}" destId="{FC55110A-014C-413E-9F5D-15523CA2755E}" srcOrd="8" destOrd="0" presId="urn:microsoft.com/office/officeart/2008/layout/CaptionedPictures"/>
    <dgm:cxn modelId="{74A33252-A01D-4525-B5D6-EC1B82DA445B}" type="presParOf" srcId="{FC55110A-014C-413E-9F5D-15523CA2755E}" destId="{5D097D5E-673E-4F6E-91AA-A7B47E1B392C}" srcOrd="0" destOrd="0" presId="urn:microsoft.com/office/officeart/2008/layout/CaptionedPictures"/>
    <dgm:cxn modelId="{A62B27F0-B3BC-46D4-BBAD-BE44FAF68C22}" type="presParOf" srcId="{FC55110A-014C-413E-9F5D-15523CA2755E}" destId="{29B122BF-03E8-40EB-9E36-FE336E8D859A}" srcOrd="1" destOrd="0" presId="urn:microsoft.com/office/officeart/2008/layout/CaptionedPictures"/>
    <dgm:cxn modelId="{125D25C0-B650-49F5-BEE1-A398B5A731F3}" type="presParOf" srcId="{FC55110A-014C-413E-9F5D-15523CA2755E}" destId="{E476AEB5-D639-48CB-9C56-C406B058E9F7}" srcOrd="2" destOrd="0" presId="urn:microsoft.com/office/officeart/2008/layout/CaptionedPictures"/>
    <dgm:cxn modelId="{0C34498E-B9A3-4074-B3FA-5967225737EF}" type="presParOf" srcId="{E476AEB5-D639-48CB-9C56-C406B058E9F7}" destId="{F38964C7-1288-4044-AACF-35F648D847C1}" srcOrd="0" destOrd="0" presId="urn:microsoft.com/office/officeart/2008/layout/CaptionedPictures"/>
    <dgm:cxn modelId="{9D613844-CC17-4DF2-AC3C-71E18C816325}" type="presParOf" srcId="{E476AEB5-D639-48CB-9C56-C406B058E9F7}" destId="{7127CE1A-9A13-4053-9A60-A17CEE32A7A7}" srcOrd="1" destOrd="0" presId="urn:microsoft.com/office/officeart/2008/layout/CaptionedPictures"/>
    <dgm:cxn modelId="{5CAA107D-64F9-4990-9DC7-E8DA45CB7AAB}" type="presParOf" srcId="{12962DC5-216A-4C0C-8AB4-EB2B06D2B9BC}" destId="{40D2D5EA-2F6E-4FC3-88C7-72C2AC24EA99}" srcOrd="9" destOrd="0" presId="urn:microsoft.com/office/officeart/2008/layout/CaptionedPictures"/>
    <dgm:cxn modelId="{7EA4B00E-7315-437F-A23E-225394BD0727}" type="presParOf" srcId="{12962DC5-216A-4C0C-8AB4-EB2B06D2B9BC}" destId="{8D0A990C-7AFE-43A8-BD44-B876374A3AC7}" srcOrd="10" destOrd="0" presId="urn:microsoft.com/office/officeart/2008/layout/CaptionedPictures"/>
    <dgm:cxn modelId="{A5AC70B9-7282-49EC-BD6D-C0625E84DB1E}" type="presParOf" srcId="{8D0A990C-7AFE-43A8-BD44-B876374A3AC7}" destId="{F1903567-387A-4CCA-9098-83609A5F7CDA}" srcOrd="0" destOrd="0" presId="urn:microsoft.com/office/officeart/2008/layout/CaptionedPictures"/>
    <dgm:cxn modelId="{E0BAC282-1111-4596-AA85-2AF8D67A6D97}" type="presParOf" srcId="{8D0A990C-7AFE-43A8-BD44-B876374A3AC7}" destId="{DF9D81AD-670C-497E-8E48-18895EC62398}" srcOrd="1" destOrd="0" presId="urn:microsoft.com/office/officeart/2008/layout/CaptionedPictures"/>
    <dgm:cxn modelId="{B604E342-FB2B-4EBB-91DD-FA9BF10B6613}" type="presParOf" srcId="{8D0A990C-7AFE-43A8-BD44-B876374A3AC7}" destId="{A95B86B0-C9FA-43CF-91EA-36FF6551C3CF}" srcOrd="2" destOrd="0" presId="urn:microsoft.com/office/officeart/2008/layout/CaptionedPictures"/>
    <dgm:cxn modelId="{1D3D4434-B271-412D-8D6F-1B3B0E7E4A63}" type="presParOf" srcId="{A95B86B0-C9FA-43CF-91EA-36FF6551C3CF}" destId="{8FDBFD1F-6C12-4EA0-BF05-6C663317DA10}" srcOrd="0" destOrd="0" presId="urn:microsoft.com/office/officeart/2008/layout/CaptionedPictures"/>
    <dgm:cxn modelId="{1CEE5E49-36D3-4328-BFA5-76E6EDF7F169}" type="presParOf" srcId="{A95B86B0-C9FA-43CF-91EA-36FF6551C3CF}" destId="{035F093D-7C19-4C07-843B-6BF56A89AD6C}" srcOrd="1" destOrd="0" presId="urn:microsoft.com/office/officeart/2008/layout/CaptionedPictures"/>
    <dgm:cxn modelId="{B1135805-407A-4349-9256-8B775F6718B8}" type="presParOf" srcId="{12962DC5-216A-4C0C-8AB4-EB2B06D2B9BC}" destId="{5D351797-9230-4101-8754-7EA31D71A2B0}" srcOrd="11" destOrd="0" presId="urn:microsoft.com/office/officeart/2008/layout/CaptionedPictures"/>
    <dgm:cxn modelId="{DDAB78E9-2C15-4103-A0DF-6D06B0167341}" type="presParOf" srcId="{12962DC5-216A-4C0C-8AB4-EB2B06D2B9BC}" destId="{00DA77BC-05E1-4515-A9B2-394CE28FDDBE}" srcOrd="12" destOrd="0" presId="urn:microsoft.com/office/officeart/2008/layout/CaptionedPictures"/>
    <dgm:cxn modelId="{ACF0B46F-0F23-4938-A10B-317E39E0F3CA}" type="presParOf" srcId="{00DA77BC-05E1-4515-A9B2-394CE28FDDBE}" destId="{2E2B1F2C-6172-4742-A437-3984455FBC2C}" srcOrd="0" destOrd="0" presId="urn:microsoft.com/office/officeart/2008/layout/CaptionedPictures"/>
    <dgm:cxn modelId="{0C8B0C49-1F01-407B-A679-06D80D6E364E}" type="presParOf" srcId="{00DA77BC-05E1-4515-A9B2-394CE28FDDBE}" destId="{E3C22000-B9CC-4DB3-89B8-3FD9858D5DED}" srcOrd="1" destOrd="0" presId="urn:microsoft.com/office/officeart/2008/layout/CaptionedPictures"/>
    <dgm:cxn modelId="{F6EC7A31-0EFB-4AC0-9702-61EA997D0162}" type="presParOf" srcId="{00DA77BC-05E1-4515-A9B2-394CE28FDDBE}" destId="{CC7BE1D0-F364-487B-830C-DBC84A9C768B}" srcOrd="2" destOrd="0" presId="urn:microsoft.com/office/officeart/2008/layout/CaptionedPictures"/>
    <dgm:cxn modelId="{03591FA8-2AF3-4790-BFF6-10E2DE4F2C40}" type="presParOf" srcId="{CC7BE1D0-F364-487B-830C-DBC84A9C768B}" destId="{F4AB4AC4-A15E-421F-AD6D-BED1BCAEA31D}" srcOrd="0" destOrd="0" presId="urn:microsoft.com/office/officeart/2008/layout/CaptionedPictures"/>
    <dgm:cxn modelId="{0714AD36-9DA9-413D-B610-499726C364B8}" type="presParOf" srcId="{CC7BE1D0-F364-487B-830C-DBC84A9C768B}" destId="{5323DEA6-C65D-4EFB-8A0F-58ABAC9A476E}" srcOrd="1" destOrd="0" presId="urn:microsoft.com/office/officeart/2008/layout/CaptionedPictures"/>
    <dgm:cxn modelId="{4D997D89-2197-4CF3-BCB5-25AC8E7E98CF}" type="presParOf" srcId="{12962DC5-216A-4C0C-8AB4-EB2B06D2B9BC}" destId="{4B2E30B7-524E-4A76-8577-63B312EF5B41}" srcOrd="13" destOrd="0" presId="urn:microsoft.com/office/officeart/2008/layout/CaptionedPictures"/>
    <dgm:cxn modelId="{6294DFA5-9E25-47D4-967E-4BD3E0AFC9E1}" type="presParOf" srcId="{12962DC5-216A-4C0C-8AB4-EB2B06D2B9BC}" destId="{8650043C-9507-4080-9293-2D77400B486D}" srcOrd="14" destOrd="0" presId="urn:microsoft.com/office/officeart/2008/layout/CaptionedPictures"/>
    <dgm:cxn modelId="{9DE122B4-ACE1-4E5B-97B6-70A6933766E6}" type="presParOf" srcId="{8650043C-9507-4080-9293-2D77400B486D}" destId="{0B5124EB-D382-4738-890F-D250625872F5}" srcOrd="0" destOrd="0" presId="urn:microsoft.com/office/officeart/2008/layout/CaptionedPictures"/>
    <dgm:cxn modelId="{8FFCA59B-7B08-4DC9-A2D5-7793B72D2B08}" type="presParOf" srcId="{8650043C-9507-4080-9293-2D77400B486D}" destId="{F1F4E992-0A07-440F-B3D6-31263967588F}" srcOrd="1" destOrd="0" presId="urn:microsoft.com/office/officeart/2008/layout/CaptionedPictures"/>
    <dgm:cxn modelId="{2F4A428C-3DE8-4034-B7E4-ACB6746038F9}" type="presParOf" srcId="{8650043C-9507-4080-9293-2D77400B486D}" destId="{F7126CBE-506D-48B7-A85F-08846360DEF4}" srcOrd="2" destOrd="0" presId="urn:microsoft.com/office/officeart/2008/layout/CaptionedPictures"/>
    <dgm:cxn modelId="{F89646F6-E9D7-454E-AC3F-0FA36AEF8D6E}" type="presParOf" srcId="{F7126CBE-506D-48B7-A85F-08846360DEF4}" destId="{50B1B26A-77B4-4206-906B-65A814BC15BE}" srcOrd="0" destOrd="0" presId="urn:microsoft.com/office/officeart/2008/layout/CaptionedPictures"/>
    <dgm:cxn modelId="{52DE035C-5035-4AB1-A199-0586E6A28855}" type="presParOf" srcId="{F7126CBE-506D-48B7-A85F-08846360DEF4}" destId="{563C4F04-6162-402A-AD18-79233A96CF0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F359F4-C016-4768-820E-BC4102EB1498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638085-1553-4659-8138-340827875AAA}">
      <dgm:prSet phldrT="[Text]"/>
      <dgm:spPr/>
      <dgm:t>
        <a:bodyPr/>
        <a:lstStyle/>
        <a:p>
          <a:r>
            <a:rPr lang="en-US" dirty="0"/>
            <a:t>JAMA       study</a:t>
          </a:r>
        </a:p>
      </dgm:t>
    </dgm:pt>
    <dgm:pt modelId="{1499E158-850E-4099-BF74-D0DB793F1754}" type="parTrans" cxnId="{8B653A74-0A7D-4E2B-8428-996689A820C8}">
      <dgm:prSet/>
      <dgm:spPr/>
      <dgm:t>
        <a:bodyPr/>
        <a:lstStyle/>
        <a:p>
          <a:endParaRPr lang="en-US"/>
        </a:p>
      </dgm:t>
    </dgm:pt>
    <dgm:pt modelId="{032D9830-F96A-47F7-9515-BC74E95BDBD5}" type="sibTrans" cxnId="{8B653A74-0A7D-4E2B-8428-996689A820C8}">
      <dgm:prSet/>
      <dgm:spPr/>
      <dgm:t>
        <a:bodyPr/>
        <a:lstStyle/>
        <a:p>
          <a:endParaRPr lang="en-US"/>
        </a:p>
      </dgm:t>
    </dgm:pt>
    <dgm:pt modelId="{C8694554-2796-44BF-8042-E1006B9D2811}">
      <dgm:prSet custT="1"/>
      <dgm:spPr/>
      <dgm:t>
        <a:bodyPr/>
        <a:lstStyle/>
        <a:p>
          <a:r>
            <a:rPr lang="en-US" sz="1600" dirty="0"/>
            <a:t>Never smoking high school students who reported </a:t>
          </a:r>
          <a:r>
            <a:rPr lang="en-US" sz="1600" b="1" dirty="0"/>
            <a:t>ever using e-cigarettes</a:t>
          </a:r>
          <a:r>
            <a:rPr lang="en-US" sz="1600" dirty="0"/>
            <a:t> at baseline:</a:t>
          </a:r>
        </a:p>
      </dgm:t>
    </dgm:pt>
    <dgm:pt modelId="{D263F072-6DF4-4848-A218-1AF9C84C5B30}" type="parTrans" cxnId="{8FDAFD06-A4CB-48BA-98DF-F569C63D3988}">
      <dgm:prSet/>
      <dgm:spPr/>
      <dgm:t>
        <a:bodyPr/>
        <a:lstStyle/>
        <a:p>
          <a:endParaRPr lang="en-US"/>
        </a:p>
      </dgm:t>
    </dgm:pt>
    <dgm:pt modelId="{6D1CA740-CAEA-4FEB-B05D-A0BF3A3020CA}" type="sibTrans" cxnId="{8FDAFD06-A4CB-48BA-98DF-F569C63D3988}">
      <dgm:prSet/>
      <dgm:spPr/>
      <dgm:t>
        <a:bodyPr/>
        <a:lstStyle/>
        <a:p>
          <a:endParaRPr lang="en-US"/>
        </a:p>
      </dgm:t>
    </dgm:pt>
    <dgm:pt modelId="{1F8434AB-4758-42FD-84B3-FB531E6A00C5}">
      <dgm:prSet custT="1"/>
      <dgm:spPr/>
      <dgm:t>
        <a:bodyPr/>
        <a:lstStyle/>
        <a:p>
          <a:r>
            <a:rPr lang="en-US" sz="1600" dirty="0"/>
            <a:t>Were </a:t>
          </a:r>
          <a:r>
            <a:rPr lang="en-US" sz="1600" b="1" dirty="0"/>
            <a:t>2.7 times more likely </a:t>
          </a:r>
          <a:r>
            <a:rPr lang="en-US" sz="1600" dirty="0"/>
            <a:t>to report initiation of combustible tobacco use after 1 year compared with </a:t>
          </a:r>
          <a:r>
            <a:rPr lang="en-US" sz="1600" b="1" dirty="0"/>
            <a:t>never users of e-cigarettes</a:t>
          </a:r>
        </a:p>
      </dgm:t>
    </dgm:pt>
    <dgm:pt modelId="{02D0B992-3F04-44F1-9BB1-C2685E1B7DB9}" type="parTrans" cxnId="{73D4E891-2BA9-43F0-B70C-5A6B1BFA7C8F}">
      <dgm:prSet/>
      <dgm:spPr/>
      <dgm:t>
        <a:bodyPr/>
        <a:lstStyle/>
        <a:p>
          <a:endParaRPr lang="en-US"/>
        </a:p>
      </dgm:t>
    </dgm:pt>
    <dgm:pt modelId="{D701C8F1-7A96-4782-88D9-DFE5868B7CA3}" type="sibTrans" cxnId="{73D4E891-2BA9-43F0-B70C-5A6B1BFA7C8F}">
      <dgm:prSet/>
      <dgm:spPr/>
      <dgm:t>
        <a:bodyPr/>
        <a:lstStyle/>
        <a:p>
          <a:endParaRPr lang="en-US"/>
        </a:p>
      </dgm:t>
    </dgm:pt>
    <dgm:pt modelId="{999F77A5-62E9-48D1-A433-1067BD95B8A7}">
      <dgm:prSet/>
      <dgm:spPr/>
      <dgm:t>
        <a:bodyPr/>
        <a:lstStyle/>
        <a:p>
          <a:r>
            <a:rPr lang="en-US" dirty="0"/>
            <a:t>JAMA Pediatrics study</a:t>
          </a:r>
        </a:p>
      </dgm:t>
    </dgm:pt>
    <dgm:pt modelId="{D6048BF3-8481-408D-925D-9C532726FA18}" type="parTrans" cxnId="{6E8B0EB0-570E-470B-9352-81AEB8ECF5D7}">
      <dgm:prSet/>
      <dgm:spPr/>
      <dgm:t>
        <a:bodyPr/>
        <a:lstStyle/>
        <a:p>
          <a:endParaRPr lang="en-US"/>
        </a:p>
      </dgm:t>
    </dgm:pt>
    <dgm:pt modelId="{370F3721-E0EB-4EC4-AD50-8E8365090F9E}" type="sibTrans" cxnId="{6E8B0EB0-570E-470B-9352-81AEB8ECF5D7}">
      <dgm:prSet/>
      <dgm:spPr/>
      <dgm:t>
        <a:bodyPr/>
        <a:lstStyle/>
        <a:p>
          <a:endParaRPr lang="en-US"/>
        </a:p>
      </dgm:t>
    </dgm:pt>
    <dgm:pt modelId="{4AB1AE29-C1E0-4590-8B53-458908A97E5C}">
      <dgm:prSet custT="1"/>
      <dgm:spPr/>
      <dgm:t>
        <a:bodyPr/>
        <a:lstStyle/>
        <a:p>
          <a:r>
            <a:rPr lang="en-US" sz="1600" dirty="0"/>
            <a:t>Never smoking U.S. adolescent and young adult </a:t>
          </a:r>
          <a:r>
            <a:rPr lang="en-US" sz="1600" b="1" dirty="0"/>
            <a:t>e-cigarette users</a:t>
          </a:r>
          <a:r>
            <a:rPr lang="en-US" sz="1600" dirty="0"/>
            <a:t> at baseline:</a:t>
          </a:r>
        </a:p>
      </dgm:t>
    </dgm:pt>
    <dgm:pt modelId="{0ED0815C-3835-4EC2-83E8-6DEF4FD3E3F9}" type="parTrans" cxnId="{9A7C5E89-2126-4C68-A1B1-C6E98DEA17AA}">
      <dgm:prSet/>
      <dgm:spPr/>
      <dgm:t>
        <a:bodyPr/>
        <a:lstStyle/>
        <a:p>
          <a:endParaRPr lang="en-US"/>
        </a:p>
      </dgm:t>
    </dgm:pt>
    <dgm:pt modelId="{9C8D76C4-C354-479A-B1F0-C0A60C0C6A52}" type="sibTrans" cxnId="{9A7C5E89-2126-4C68-A1B1-C6E98DEA17AA}">
      <dgm:prSet/>
      <dgm:spPr/>
      <dgm:t>
        <a:bodyPr/>
        <a:lstStyle/>
        <a:p>
          <a:endParaRPr lang="en-US"/>
        </a:p>
      </dgm:t>
    </dgm:pt>
    <dgm:pt modelId="{464A0253-394D-4FC9-85CE-AA21E68AC8AB}">
      <dgm:prSet custT="1"/>
      <dgm:spPr/>
      <dgm:t>
        <a:bodyPr/>
        <a:lstStyle/>
        <a:p>
          <a:r>
            <a:rPr lang="en-US" sz="1600" dirty="0"/>
            <a:t>Were </a:t>
          </a:r>
          <a:r>
            <a:rPr lang="en-US" sz="1600" b="1" dirty="0"/>
            <a:t>8.3 times more likely </a:t>
          </a:r>
          <a:r>
            <a:rPr lang="en-US" sz="1600" dirty="0"/>
            <a:t>to progress to cigarette smoking after 1 year than </a:t>
          </a:r>
          <a:r>
            <a:rPr lang="en-US" sz="1600" b="1" dirty="0"/>
            <a:t>non-users of e-cigarettes</a:t>
          </a:r>
        </a:p>
      </dgm:t>
    </dgm:pt>
    <dgm:pt modelId="{B18048E2-6281-4932-8948-0BEB71EBF50A}" type="parTrans" cxnId="{F4106461-E872-43F8-A245-87382339531D}">
      <dgm:prSet/>
      <dgm:spPr/>
      <dgm:t>
        <a:bodyPr/>
        <a:lstStyle/>
        <a:p>
          <a:endParaRPr lang="en-US"/>
        </a:p>
      </dgm:t>
    </dgm:pt>
    <dgm:pt modelId="{5EDBD0C1-CA86-406F-B354-6B15480C53BB}" type="sibTrans" cxnId="{F4106461-E872-43F8-A245-87382339531D}">
      <dgm:prSet/>
      <dgm:spPr/>
      <dgm:t>
        <a:bodyPr/>
        <a:lstStyle/>
        <a:p>
          <a:endParaRPr lang="en-US"/>
        </a:p>
      </dgm:t>
    </dgm:pt>
    <dgm:pt modelId="{349AC47C-86E0-4B4F-A384-DDF1D1E6F6FF}" type="pres">
      <dgm:prSet presAssocID="{A6F359F4-C016-4768-820E-BC4102EB1498}" presName="list" presStyleCnt="0">
        <dgm:presLayoutVars>
          <dgm:dir/>
          <dgm:animLvl val="lvl"/>
        </dgm:presLayoutVars>
      </dgm:prSet>
      <dgm:spPr/>
    </dgm:pt>
    <dgm:pt modelId="{543EB93E-0048-48BD-90D0-5324DB51FE32}" type="pres">
      <dgm:prSet presAssocID="{72638085-1553-4659-8138-340827875AAA}" presName="posSpace" presStyleCnt="0"/>
      <dgm:spPr/>
    </dgm:pt>
    <dgm:pt modelId="{556E101A-77AF-4406-B819-7CB67BD2EAD6}" type="pres">
      <dgm:prSet presAssocID="{72638085-1553-4659-8138-340827875AAA}" presName="vertFlow" presStyleCnt="0"/>
      <dgm:spPr/>
    </dgm:pt>
    <dgm:pt modelId="{7CD36FFD-BC9D-48BD-8CF2-A3D166ED8E97}" type="pres">
      <dgm:prSet presAssocID="{72638085-1553-4659-8138-340827875AAA}" presName="topSpace" presStyleCnt="0"/>
      <dgm:spPr/>
    </dgm:pt>
    <dgm:pt modelId="{5FBB1EF4-46A8-4580-B376-7BC377043C2B}" type="pres">
      <dgm:prSet presAssocID="{72638085-1553-4659-8138-340827875AAA}" presName="firstComp" presStyleCnt="0"/>
      <dgm:spPr/>
    </dgm:pt>
    <dgm:pt modelId="{78EB2ECA-7DA0-4FDF-BE02-04A81642E426}" type="pres">
      <dgm:prSet presAssocID="{72638085-1553-4659-8138-340827875AAA}" presName="firstChild" presStyleLbl="bgAccFollowNode1" presStyleIdx="0" presStyleCnt="2" custScaleY="118622"/>
      <dgm:spPr/>
    </dgm:pt>
    <dgm:pt modelId="{E14965BB-12C0-461F-8F2B-ECBD2BC1BEEA}" type="pres">
      <dgm:prSet presAssocID="{72638085-1553-4659-8138-340827875AAA}" presName="firstChildTx" presStyleLbl="bgAccFollowNode1" presStyleIdx="0" presStyleCnt="2">
        <dgm:presLayoutVars>
          <dgm:bulletEnabled val="1"/>
        </dgm:presLayoutVars>
      </dgm:prSet>
      <dgm:spPr/>
    </dgm:pt>
    <dgm:pt modelId="{E8A2B989-7E09-4A53-890B-6A5A6D347B54}" type="pres">
      <dgm:prSet presAssocID="{72638085-1553-4659-8138-340827875AAA}" presName="negSpace" presStyleCnt="0"/>
      <dgm:spPr/>
    </dgm:pt>
    <dgm:pt modelId="{94279860-84E0-43EA-A148-3F80D9B1A85B}" type="pres">
      <dgm:prSet presAssocID="{72638085-1553-4659-8138-340827875AAA}" presName="circle" presStyleLbl="node1" presStyleIdx="0" presStyleCnt="2"/>
      <dgm:spPr/>
    </dgm:pt>
    <dgm:pt modelId="{272444A0-ADFA-4B85-9B97-250B1ED2363F}" type="pres">
      <dgm:prSet presAssocID="{032D9830-F96A-47F7-9515-BC74E95BDBD5}" presName="transSpace" presStyleCnt="0"/>
      <dgm:spPr/>
    </dgm:pt>
    <dgm:pt modelId="{E83D36A7-321A-41C8-A32A-1933B5BCCA34}" type="pres">
      <dgm:prSet presAssocID="{999F77A5-62E9-48D1-A433-1067BD95B8A7}" presName="posSpace" presStyleCnt="0"/>
      <dgm:spPr/>
    </dgm:pt>
    <dgm:pt modelId="{59F33E85-E071-4917-B24D-2E93FF24CB92}" type="pres">
      <dgm:prSet presAssocID="{999F77A5-62E9-48D1-A433-1067BD95B8A7}" presName="vertFlow" presStyleCnt="0"/>
      <dgm:spPr/>
    </dgm:pt>
    <dgm:pt modelId="{20F07BF6-E235-4E2D-B692-EA3925AACAC8}" type="pres">
      <dgm:prSet presAssocID="{999F77A5-62E9-48D1-A433-1067BD95B8A7}" presName="topSpace" presStyleCnt="0"/>
      <dgm:spPr/>
    </dgm:pt>
    <dgm:pt modelId="{8A75CC6F-FFE2-4557-A77D-8865162B7BD8}" type="pres">
      <dgm:prSet presAssocID="{999F77A5-62E9-48D1-A433-1067BD95B8A7}" presName="firstComp" presStyleCnt="0"/>
      <dgm:spPr/>
    </dgm:pt>
    <dgm:pt modelId="{19CC4A2F-EFA7-4C94-B111-16AF55373273}" type="pres">
      <dgm:prSet presAssocID="{999F77A5-62E9-48D1-A433-1067BD95B8A7}" presName="firstChild" presStyleLbl="bgAccFollowNode1" presStyleIdx="1" presStyleCnt="2" custScaleY="114044"/>
      <dgm:spPr/>
    </dgm:pt>
    <dgm:pt modelId="{35FE0224-F164-400F-A374-485247440A06}" type="pres">
      <dgm:prSet presAssocID="{999F77A5-62E9-48D1-A433-1067BD95B8A7}" presName="firstChildTx" presStyleLbl="bgAccFollowNode1" presStyleIdx="1" presStyleCnt="2">
        <dgm:presLayoutVars>
          <dgm:bulletEnabled val="1"/>
        </dgm:presLayoutVars>
      </dgm:prSet>
      <dgm:spPr/>
    </dgm:pt>
    <dgm:pt modelId="{6C281FAA-E060-4580-A168-96191448E467}" type="pres">
      <dgm:prSet presAssocID="{999F77A5-62E9-48D1-A433-1067BD95B8A7}" presName="negSpace" presStyleCnt="0"/>
      <dgm:spPr/>
    </dgm:pt>
    <dgm:pt modelId="{B81E304D-5398-4450-85E5-763D26247360}" type="pres">
      <dgm:prSet presAssocID="{999F77A5-62E9-48D1-A433-1067BD95B8A7}" presName="circle" presStyleLbl="node1" presStyleIdx="1" presStyleCnt="2"/>
      <dgm:spPr/>
    </dgm:pt>
  </dgm:ptLst>
  <dgm:cxnLst>
    <dgm:cxn modelId="{A7CEB906-7F69-4C82-A789-218A39E3193A}" type="presOf" srcId="{999F77A5-62E9-48D1-A433-1067BD95B8A7}" destId="{B81E304D-5398-4450-85E5-763D26247360}" srcOrd="0" destOrd="0" presId="urn:microsoft.com/office/officeart/2005/8/layout/hList9"/>
    <dgm:cxn modelId="{8FDAFD06-A4CB-48BA-98DF-F569C63D3988}" srcId="{72638085-1553-4659-8138-340827875AAA}" destId="{C8694554-2796-44BF-8042-E1006B9D2811}" srcOrd="0" destOrd="0" parTransId="{D263F072-6DF4-4848-A218-1AF9C84C5B30}" sibTransId="{6D1CA740-CAEA-4FEB-B05D-A0BF3A3020CA}"/>
    <dgm:cxn modelId="{53707024-9268-4E8D-9D26-D6540D42634B}" type="presOf" srcId="{C8694554-2796-44BF-8042-E1006B9D2811}" destId="{78EB2ECA-7DA0-4FDF-BE02-04A81642E426}" srcOrd="0" destOrd="0" presId="urn:microsoft.com/office/officeart/2005/8/layout/hList9"/>
    <dgm:cxn modelId="{93435727-7692-406F-9AC6-B50E353B7122}" type="presOf" srcId="{72638085-1553-4659-8138-340827875AAA}" destId="{94279860-84E0-43EA-A148-3F80D9B1A85B}" srcOrd="0" destOrd="0" presId="urn:microsoft.com/office/officeart/2005/8/layout/hList9"/>
    <dgm:cxn modelId="{4490D15D-8035-4442-A54D-B40FA195A1B8}" type="presOf" srcId="{464A0253-394D-4FC9-85CE-AA21E68AC8AB}" destId="{19CC4A2F-EFA7-4C94-B111-16AF55373273}" srcOrd="0" destOrd="1" presId="urn:microsoft.com/office/officeart/2005/8/layout/hList9"/>
    <dgm:cxn modelId="{F4106461-E872-43F8-A245-87382339531D}" srcId="{4AB1AE29-C1E0-4590-8B53-458908A97E5C}" destId="{464A0253-394D-4FC9-85CE-AA21E68AC8AB}" srcOrd="0" destOrd="0" parTransId="{B18048E2-6281-4932-8948-0BEB71EBF50A}" sibTransId="{5EDBD0C1-CA86-406F-B354-6B15480C53BB}"/>
    <dgm:cxn modelId="{490F2867-B23E-4A55-9E3E-2BF94175B8F0}" type="presOf" srcId="{4AB1AE29-C1E0-4590-8B53-458908A97E5C}" destId="{19CC4A2F-EFA7-4C94-B111-16AF55373273}" srcOrd="0" destOrd="0" presId="urn:microsoft.com/office/officeart/2005/8/layout/hList9"/>
    <dgm:cxn modelId="{06326949-8835-429D-82D4-58565DDA3882}" type="presOf" srcId="{4AB1AE29-C1E0-4590-8B53-458908A97E5C}" destId="{35FE0224-F164-400F-A374-485247440A06}" srcOrd="1" destOrd="0" presId="urn:microsoft.com/office/officeart/2005/8/layout/hList9"/>
    <dgm:cxn modelId="{3C56236E-F0B5-46BE-A08D-8BBB10A76E41}" type="presOf" srcId="{1F8434AB-4758-42FD-84B3-FB531E6A00C5}" destId="{78EB2ECA-7DA0-4FDF-BE02-04A81642E426}" srcOrd="0" destOrd="1" presId="urn:microsoft.com/office/officeart/2005/8/layout/hList9"/>
    <dgm:cxn modelId="{8B653A74-0A7D-4E2B-8428-996689A820C8}" srcId="{A6F359F4-C016-4768-820E-BC4102EB1498}" destId="{72638085-1553-4659-8138-340827875AAA}" srcOrd="0" destOrd="0" parTransId="{1499E158-850E-4099-BF74-D0DB793F1754}" sibTransId="{032D9830-F96A-47F7-9515-BC74E95BDBD5}"/>
    <dgm:cxn modelId="{F2AE4F58-8C7D-4607-A8B4-7A3365314CA2}" type="presOf" srcId="{A6F359F4-C016-4768-820E-BC4102EB1498}" destId="{349AC47C-86E0-4B4F-A384-DDF1D1E6F6FF}" srcOrd="0" destOrd="0" presId="urn:microsoft.com/office/officeart/2005/8/layout/hList9"/>
    <dgm:cxn modelId="{9A7C5E89-2126-4C68-A1B1-C6E98DEA17AA}" srcId="{999F77A5-62E9-48D1-A433-1067BD95B8A7}" destId="{4AB1AE29-C1E0-4590-8B53-458908A97E5C}" srcOrd="0" destOrd="0" parTransId="{0ED0815C-3835-4EC2-83E8-6DEF4FD3E3F9}" sibTransId="{9C8D76C4-C354-479A-B1F0-C0A60C0C6A52}"/>
    <dgm:cxn modelId="{73D4E891-2BA9-43F0-B70C-5A6B1BFA7C8F}" srcId="{C8694554-2796-44BF-8042-E1006B9D2811}" destId="{1F8434AB-4758-42FD-84B3-FB531E6A00C5}" srcOrd="0" destOrd="0" parTransId="{02D0B992-3F04-44F1-9BB1-C2685E1B7DB9}" sibTransId="{D701C8F1-7A96-4782-88D9-DFE5868B7CA3}"/>
    <dgm:cxn modelId="{E15EBE9A-AF9D-48D0-AFD2-662344DB7A73}" type="presOf" srcId="{464A0253-394D-4FC9-85CE-AA21E68AC8AB}" destId="{35FE0224-F164-400F-A374-485247440A06}" srcOrd="1" destOrd="1" presId="urn:microsoft.com/office/officeart/2005/8/layout/hList9"/>
    <dgm:cxn modelId="{6E8B0EB0-570E-470B-9352-81AEB8ECF5D7}" srcId="{A6F359F4-C016-4768-820E-BC4102EB1498}" destId="{999F77A5-62E9-48D1-A433-1067BD95B8A7}" srcOrd="1" destOrd="0" parTransId="{D6048BF3-8481-408D-925D-9C532726FA18}" sibTransId="{370F3721-E0EB-4EC4-AD50-8E8365090F9E}"/>
    <dgm:cxn modelId="{F782FECF-B381-4E8D-9F80-9607FA17F296}" type="presOf" srcId="{1F8434AB-4758-42FD-84B3-FB531E6A00C5}" destId="{E14965BB-12C0-461F-8F2B-ECBD2BC1BEEA}" srcOrd="1" destOrd="1" presId="urn:microsoft.com/office/officeart/2005/8/layout/hList9"/>
    <dgm:cxn modelId="{8128D1F8-6DAF-4894-B2EA-C335284C6056}" type="presOf" srcId="{C8694554-2796-44BF-8042-E1006B9D2811}" destId="{E14965BB-12C0-461F-8F2B-ECBD2BC1BEEA}" srcOrd="1" destOrd="0" presId="urn:microsoft.com/office/officeart/2005/8/layout/hList9"/>
    <dgm:cxn modelId="{5FB5A0FE-5A8E-4689-B476-CC2AAAAC4919}" type="presParOf" srcId="{349AC47C-86E0-4B4F-A384-DDF1D1E6F6FF}" destId="{543EB93E-0048-48BD-90D0-5324DB51FE32}" srcOrd="0" destOrd="0" presId="urn:microsoft.com/office/officeart/2005/8/layout/hList9"/>
    <dgm:cxn modelId="{DAD014D7-FB2D-418F-925B-DF273D74A2D1}" type="presParOf" srcId="{349AC47C-86E0-4B4F-A384-DDF1D1E6F6FF}" destId="{556E101A-77AF-4406-B819-7CB67BD2EAD6}" srcOrd="1" destOrd="0" presId="urn:microsoft.com/office/officeart/2005/8/layout/hList9"/>
    <dgm:cxn modelId="{D50F7D2C-7538-4E6C-BAAF-84416A5EF016}" type="presParOf" srcId="{556E101A-77AF-4406-B819-7CB67BD2EAD6}" destId="{7CD36FFD-BC9D-48BD-8CF2-A3D166ED8E97}" srcOrd="0" destOrd="0" presId="urn:microsoft.com/office/officeart/2005/8/layout/hList9"/>
    <dgm:cxn modelId="{BC43E02D-5661-4EAB-9941-851D4FC18380}" type="presParOf" srcId="{556E101A-77AF-4406-B819-7CB67BD2EAD6}" destId="{5FBB1EF4-46A8-4580-B376-7BC377043C2B}" srcOrd="1" destOrd="0" presId="urn:microsoft.com/office/officeart/2005/8/layout/hList9"/>
    <dgm:cxn modelId="{BA52D880-6049-4757-AA7E-13BC4DC87933}" type="presParOf" srcId="{5FBB1EF4-46A8-4580-B376-7BC377043C2B}" destId="{78EB2ECA-7DA0-4FDF-BE02-04A81642E426}" srcOrd="0" destOrd="0" presId="urn:microsoft.com/office/officeart/2005/8/layout/hList9"/>
    <dgm:cxn modelId="{CB85BAB9-B092-4940-ABFE-23405323AE4C}" type="presParOf" srcId="{5FBB1EF4-46A8-4580-B376-7BC377043C2B}" destId="{E14965BB-12C0-461F-8F2B-ECBD2BC1BEEA}" srcOrd="1" destOrd="0" presId="urn:microsoft.com/office/officeart/2005/8/layout/hList9"/>
    <dgm:cxn modelId="{68E9CB2C-3B0F-4AD7-A2FB-A6DEE97B85F4}" type="presParOf" srcId="{349AC47C-86E0-4B4F-A384-DDF1D1E6F6FF}" destId="{E8A2B989-7E09-4A53-890B-6A5A6D347B54}" srcOrd="2" destOrd="0" presId="urn:microsoft.com/office/officeart/2005/8/layout/hList9"/>
    <dgm:cxn modelId="{106D2603-7AC7-447E-BC82-F695D3B2A8B1}" type="presParOf" srcId="{349AC47C-86E0-4B4F-A384-DDF1D1E6F6FF}" destId="{94279860-84E0-43EA-A148-3F80D9B1A85B}" srcOrd="3" destOrd="0" presId="urn:microsoft.com/office/officeart/2005/8/layout/hList9"/>
    <dgm:cxn modelId="{B4931917-2290-4F8D-8E67-BFC177BF1D44}" type="presParOf" srcId="{349AC47C-86E0-4B4F-A384-DDF1D1E6F6FF}" destId="{272444A0-ADFA-4B85-9B97-250B1ED2363F}" srcOrd="4" destOrd="0" presId="urn:microsoft.com/office/officeart/2005/8/layout/hList9"/>
    <dgm:cxn modelId="{636A1803-2F58-4C97-AE39-D5EB39B86A21}" type="presParOf" srcId="{349AC47C-86E0-4B4F-A384-DDF1D1E6F6FF}" destId="{E83D36A7-321A-41C8-A32A-1933B5BCCA34}" srcOrd="5" destOrd="0" presId="urn:microsoft.com/office/officeart/2005/8/layout/hList9"/>
    <dgm:cxn modelId="{D50BAF89-96C8-427F-AB9C-2FEC30697B67}" type="presParOf" srcId="{349AC47C-86E0-4B4F-A384-DDF1D1E6F6FF}" destId="{59F33E85-E071-4917-B24D-2E93FF24CB92}" srcOrd="6" destOrd="0" presId="urn:microsoft.com/office/officeart/2005/8/layout/hList9"/>
    <dgm:cxn modelId="{52CD0815-D46D-4D5F-8E51-0807A69858E9}" type="presParOf" srcId="{59F33E85-E071-4917-B24D-2E93FF24CB92}" destId="{20F07BF6-E235-4E2D-B692-EA3925AACAC8}" srcOrd="0" destOrd="0" presId="urn:microsoft.com/office/officeart/2005/8/layout/hList9"/>
    <dgm:cxn modelId="{CBE05A74-31AA-4CB7-AA84-CAA03AD6375D}" type="presParOf" srcId="{59F33E85-E071-4917-B24D-2E93FF24CB92}" destId="{8A75CC6F-FFE2-4557-A77D-8865162B7BD8}" srcOrd="1" destOrd="0" presId="urn:microsoft.com/office/officeart/2005/8/layout/hList9"/>
    <dgm:cxn modelId="{44C95D40-3200-48E7-95AA-A999CE8DF21F}" type="presParOf" srcId="{8A75CC6F-FFE2-4557-A77D-8865162B7BD8}" destId="{19CC4A2F-EFA7-4C94-B111-16AF55373273}" srcOrd="0" destOrd="0" presId="urn:microsoft.com/office/officeart/2005/8/layout/hList9"/>
    <dgm:cxn modelId="{C615C2E4-F724-4161-908A-3AD73475D609}" type="presParOf" srcId="{8A75CC6F-FFE2-4557-A77D-8865162B7BD8}" destId="{35FE0224-F164-400F-A374-485247440A06}" srcOrd="1" destOrd="0" presId="urn:microsoft.com/office/officeart/2005/8/layout/hList9"/>
    <dgm:cxn modelId="{53E95F2E-5442-47B7-A2BF-AF33E24666B9}" type="presParOf" srcId="{349AC47C-86E0-4B4F-A384-DDF1D1E6F6FF}" destId="{6C281FAA-E060-4580-A168-96191448E467}" srcOrd="7" destOrd="0" presId="urn:microsoft.com/office/officeart/2005/8/layout/hList9"/>
    <dgm:cxn modelId="{85014DCD-D97C-4E49-B037-ECB354A0D852}" type="presParOf" srcId="{349AC47C-86E0-4B4F-A384-DDF1D1E6F6FF}" destId="{B81E304D-5398-4450-85E5-763D26247360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F2E54F-4B33-4AB2-BE8D-A5643B4553F5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7C50480-12C1-4C30-BA7C-4ACEC229A09E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Nicotine for       e-liquid begins as free base nicotine</a:t>
          </a:r>
          <a:endParaRPr lang="en-US" sz="2000" b="1" dirty="0">
            <a:solidFill>
              <a:schemeClr val="bg1"/>
            </a:solidFill>
          </a:endParaRPr>
        </a:p>
      </dgm:t>
    </dgm:pt>
    <dgm:pt modelId="{60668261-539D-4C37-8A09-A09D421B6354}" type="parTrans" cxnId="{44C01F1D-5EB9-4BB3-84CF-14C08F6A2E16}">
      <dgm:prSet/>
      <dgm:spPr/>
      <dgm:t>
        <a:bodyPr/>
        <a:lstStyle/>
        <a:p>
          <a:endParaRPr lang="en-US"/>
        </a:p>
      </dgm:t>
    </dgm:pt>
    <dgm:pt modelId="{E82CED2D-0E24-43BA-B942-1B9C2B4886B0}" type="sibTrans" cxnId="{44C01F1D-5EB9-4BB3-84CF-14C08F6A2E16}">
      <dgm:prSet/>
      <dgm:spPr/>
      <dgm:t>
        <a:bodyPr/>
        <a:lstStyle/>
        <a:p>
          <a:endParaRPr lang="en-US"/>
        </a:p>
      </dgm:t>
    </dgm:pt>
    <dgm:pt modelId="{AF0325A2-E81F-42FF-9015-D3AD4D88E9B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  <a:ln>
          <a:noFill/>
        </a:ln>
      </dgm:spPr>
      <dgm:t>
        <a:bodyPr/>
        <a:lstStyle/>
        <a:p>
          <a:r>
            <a:rPr lang="en-US" sz="19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Initial patent for JUUL nicotine salt technology obtained in 2015</a:t>
          </a:r>
        </a:p>
      </dgm:t>
    </dgm:pt>
    <dgm:pt modelId="{4C4295FE-C296-4E4D-B218-2A4D33DC974F}" type="parTrans" cxnId="{C55140D0-D1C6-4031-92A9-B0BE566414D2}">
      <dgm:prSet/>
      <dgm:spPr/>
      <dgm:t>
        <a:bodyPr/>
        <a:lstStyle/>
        <a:p>
          <a:endParaRPr lang="en-US"/>
        </a:p>
      </dgm:t>
    </dgm:pt>
    <dgm:pt modelId="{0670FC78-3179-42F3-9C6C-F93DDEB37644}" type="sibTrans" cxnId="{C55140D0-D1C6-4031-92A9-B0BE566414D2}">
      <dgm:prSet/>
      <dgm:spPr/>
      <dgm:t>
        <a:bodyPr/>
        <a:lstStyle/>
        <a:p>
          <a:endParaRPr lang="en-US"/>
        </a:p>
      </dgm:t>
    </dgm:pt>
    <dgm:pt modelId="{A3A4EC68-9593-4A3F-9246-E889BD72EEF5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To change to a nicotine salt, an     e-liquid maker adds an acid to lower the pH – usually benzoic acid</a:t>
          </a:r>
          <a:endParaRPr lang="en-US" sz="2000" b="1" dirty="0">
            <a:solidFill>
              <a:schemeClr val="bg1"/>
            </a:solidFill>
          </a:endParaRPr>
        </a:p>
      </dgm:t>
    </dgm:pt>
    <dgm:pt modelId="{5797127A-56E6-49D0-9D14-C33785B2F5D4}" type="parTrans" cxnId="{3518CFF7-CC6A-4DE7-9714-0DAB345F8067}">
      <dgm:prSet/>
      <dgm:spPr/>
      <dgm:t>
        <a:bodyPr/>
        <a:lstStyle/>
        <a:p>
          <a:endParaRPr lang="en-US"/>
        </a:p>
      </dgm:t>
    </dgm:pt>
    <dgm:pt modelId="{45F22AEF-3691-496D-B355-B65F2F40CDBE}" type="sibTrans" cxnId="{3518CFF7-CC6A-4DE7-9714-0DAB345F8067}">
      <dgm:prSet/>
      <dgm:spPr/>
      <dgm:t>
        <a:bodyPr/>
        <a:lstStyle/>
        <a:p>
          <a:endParaRPr lang="en-US"/>
        </a:p>
      </dgm:t>
    </dgm:pt>
    <dgm:pt modelId="{568DC33B-71FF-4B98-9725-C9D6D98864DF}" type="pres">
      <dgm:prSet presAssocID="{59F2E54F-4B33-4AB2-BE8D-A5643B4553F5}" presName="Name0" presStyleCnt="0">
        <dgm:presLayoutVars>
          <dgm:dir/>
          <dgm:animOne val="branch"/>
          <dgm:animLvl val="lvl"/>
        </dgm:presLayoutVars>
      </dgm:prSet>
      <dgm:spPr/>
    </dgm:pt>
    <dgm:pt modelId="{BB05091D-8F8C-48A4-B0F7-EC847F85E7D5}" type="pres">
      <dgm:prSet presAssocID="{67C50480-12C1-4C30-BA7C-4ACEC229A09E}" presName="chaos" presStyleCnt="0"/>
      <dgm:spPr/>
    </dgm:pt>
    <dgm:pt modelId="{ABE8A89D-E601-4BFB-BC91-B8629EA8CD9A}" type="pres">
      <dgm:prSet presAssocID="{67C50480-12C1-4C30-BA7C-4ACEC229A09E}" presName="parTx1" presStyleLbl="revTx" presStyleIdx="0" presStyleCnt="2" custScaleX="85398" custScaleY="73825"/>
      <dgm:spPr/>
    </dgm:pt>
    <dgm:pt modelId="{2EF8D68D-A647-43FD-92BC-C8FE7363F140}" type="pres">
      <dgm:prSet presAssocID="{67C50480-12C1-4C30-BA7C-4ACEC229A09E}" presName="c1" presStyleLbl="node1" presStyleIdx="0" presStyleCnt="19"/>
      <dgm:spPr/>
    </dgm:pt>
    <dgm:pt modelId="{BA5DC006-2891-4F05-B355-974FF9EB171D}" type="pres">
      <dgm:prSet presAssocID="{67C50480-12C1-4C30-BA7C-4ACEC229A09E}" presName="c2" presStyleLbl="node1" presStyleIdx="1" presStyleCnt="19"/>
      <dgm:spPr/>
    </dgm:pt>
    <dgm:pt modelId="{AA858F90-62C9-4FE5-81BF-EFAD710DE6E8}" type="pres">
      <dgm:prSet presAssocID="{67C50480-12C1-4C30-BA7C-4ACEC229A09E}" presName="c3" presStyleLbl="node1" presStyleIdx="2" presStyleCnt="19"/>
      <dgm:spPr/>
    </dgm:pt>
    <dgm:pt modelId="{D212CCD5-B099-4DFC-B985-41E3F01AC248}" type="pres">
      <dgm:prSet presAssocID="{67C50480-12C1-4C30-BA7C-4ACEC229A09E}" presName="c4" presStyleLbl="node1" presStyleIdx="3" presStyleCnt="19"/>
      <dgm:spPr/>
    </dgm:pt>
    <dgm:pt modelId="{0378198F-0C49-4A6B-8C2C-7ED14385B6E6}" type="pres">
      <dgm:prSet presAssocID="{67C50480-12C1-4C30-BA7C-4ACEC229A09E}" presName="c5" presStyleLbl="node1" presStyleIdx="4" presStyleCnt="19"/>
      <dgm:spPr/>
    </dgm:pt>
    <dgm:pt modelId="{7975A363-F460-4A9C-8176-1C47B218CAB4}" type="pres">
      <dgm:prSet presAssocID="{67C50480-12C1-4C30-BA7C-4ACEC229A09E}" presName="c6" presStyleLbl="node1" presStyleIdx="5" presStyleCnt="19"/>
      <dgm:spPr/>
    </dgm:pt>
    <dgm:pt modelId="{C8D89A01-C331-4CF2-8AB3-B1418C999DE9}" type="pres">
      <dgm:prSet presAssocID="{67C50480-12C1-4C30-BA7C-4ACEC229A09E}" presName="c7" presStyleLbl="node1" presStyleIdx="6" presStyleCnt="19"/>
      <dgm:spPr/>
    </dgm:pt>
    <dgm:pt modelId="{820A8103-F360-4A14-89D1-41884E10B6FD}" type="pres">
      <dgm:prSet presAssocID="{67C50480-12C1-4C30-BA7C-4ACEC229A09E}" presName="c8" presStyleLbl="node1" presStyleIdx="7" presStyleCnt="19"/>
      <dgm:spPr/>
    </dgm:pt>
    <dgm:pt modelId="{641F0DBF-F9AA-48E9-9B71-F4C39EC1D3BA}" type="pres">
      <dgm:prSet presAssocID="{67C50480-12C1-4C30-BA7C-4ACEC229A09E}" presName="c9" presStyleLbl="node1" presStyleIdx="8" presStyleCnt="19"/>
      <dgm:spPr/>
    </dgm:pt>
    <dgm:pt modelId="{26DF90FC-8410-444A-A2C9-9A2F0095D41E}" type="pres">
      <dgm:prSet presAssocID="{67C50480-12C1-4C30-BA7C-4ACEC229A09E}" presName="c10" presStyleLbl="node1" presStyleIdx="9" presStyleCnt="19" custLinFactNeighborX="836" custLinFactNeighborY="-43723"/>
      <dgm:spPr/>
    </dgm:pt>
    <dgm:pt modelId="{4F992002-B8B6-4EEC-942E-B8ACBB0029CF}" type="pres">
      <dgm:prSet presAssocID="{67C50480-12C1-4C30-BA7C-4ACEC229A09E}" presName="c11" presStyleLbl="node1" presStyleIdx="10" presStyleCnt="19"/>
      <dgm:spPr/>
    </dgm:pt>
    <dgm:pt modelId="{468D5EDC-980A-4717-88B9-45FB742F12BF}" type="pres">
      <dgm:prSet presAssocID="{67C50480-12C1-4C30-BA7C-4ACEC229A09E}" presName="c12" presStyleLbl="node1" presStyleIdx="11" presStyleCnt="19"/>
      <dgm:spPr/>
    </dgm:pt>
    <dgm:pt modelId="{BC05ED04-4781-4D44-ADCA-207C10EBC444}" type="pres">
      <dgm:prSet presAssocID="{67C50480-12C1-4C30-BA7C-4ACEC229A09E}" presName="c13" presStyleLbl="node1" presStyleIdx="12" presStyleCnt="19"/>
      <dgm:spPr/>
    </dgm:pt>
    <dgm:pt modelId="{BE8BBEB9-267F-4096-8FFF-0E872908F621}" type="pres">
      <dgm:prSet presAssocID="{67C50480-12C1-4C30-BA7C-4ACEC229A09E}" presName="c14" presStyleLbl="node1" presStyleIdx="13" presStyleCnt="19"/>
      <dgm:spPr/>
    </dgm:pt>
    <dgm:pt modelId="{FB1156F7-BDB3-4C7F-9C4E-AE77FDDE095F}" type="pres">
      <dgm:prSet presAssocID="{67C50480-12C1-4C30-BA7C-4ACEC229A09E}" presName="c15" presStyleLbl="node1" presStyleIdx="14" presStyleCnt="19"/>
      <dgm:spPr/>
    </dgm:pt>
    <dgm:pt modelId="{BD69AE9D-7266-42DB-88FA-6C32570A9CBD}" type="pres">
      <dgm:prSet presAssocID="{67C50480-12C1-4C30-BA7C-4ACEC229A09E}" presName="c16" presStyleLbl="node1" presStyleIdx="15" presStyleCnt="19"/>
      <dgm:spPr/>
    </dgm:pt>
    <dgm:pt modelId="{3B8E1C5B-5528-4A3F-8B62-C97A3D954DC7}" type="pres">
      <dgm:prSet presAssocID="{67C50480-12C1-4C30-BA7C-4ACEC229A09E}" presName="c17" presStyleLbl="node1" presStyleIdx="16" presStyleCnt="19"/>
      <dgm:spPr/>
    </dgm:pt>
    <dgm:pt modelId="{E9E17DB9-79C5-4124-925B-DD61094092C9}" type="pres">
      <dgm:prSet presAssocID="{67C50480-12C1-4C30-BA7C-4ACEC229A09E}" presName="c18" presStyleLbl="node1" presStyleIdx="17" presStyleCnt="19"/>
      <dgm:spPr/>
    </dgm:pt>
    <dgm:pt modelId="{AD841373-25D9-44BB-8D71-497A6893FA96}" type="pres">
      <dgm:prSet presAssocID="{E82CED2D-0E24-43BA-B942-1B9C2B4886B0}" presName="chevronComposite1" presStyleCnt="0"/>
      <dgm:spPr/>
    </dgm:pt>
    <dgm:pt modelId="{4212F9CC-09F1-411C-A269-E51F3A8284BD}" type="pres">
      <dgm:prSet presAssocID="{E82CED2D-0E24-43BA-B942-1B9C2B4886B0}" presName="chevron1" presStyleLbl="sibTrans2D1" presStyleIdx="0" presStyleCnt="2"/>
      <dgm:spPr/>
    </dgm:pt>
    <dgm:pt modelId="{1991E716-DE55-4B06-8D9E-3190BAAF950E}" type="pres">
      <dgm:prSet presAssocID="{E82CED2D-0E24-43BA-B942-1B9C2B4886B0}" presName="spChevron1" presStyleCnt="0"/>
      <dgm:spPr/>
    </dgm:pt>
    <dgm:pt modelId="{9D165238-0B2A-413B-B5A2-0DBA4605A2FB}" type="pres">
      <dgm:prSet presAssocID="{A3A4EC68-9593-4A3F-9246-E889BD72EEF5}" presName="middle" presStyleCnt="0"/>
      <dgm:spPr/>
    </dgm:pt>
    <dgm:pt modelId="{43ACE245-D819-489F-9364-4423B6E04E5E}" type="pres">
      <dgm:prSet presAssocID="{A3A4EC68-9593-4A3F-9246-E889BD72EEF5}" presName="parTxMid" presStyleLbl="revTx" presStyleIdx="1" presStyleCnt="2" custLinFactNeighborX="1861" custLinFactNeighborY="-9852"/>
      <dgm:spPr/>
    </dgm:pt>
    <dgm:pt modelId="{354491D9-D201-4D25-BCB9-E779886D043C}" type="pres">
      <dgm:prSet presAssocID="{A3A4EC68-9593-4A3F-9246-E889BD72EEF5}" presName="spMid" presStyleCnt="0"/>
      <dgm:spPr/>
    </dgm:pt>
    <dgm:pt modelId="{16B09E47-B700-4DAE-BF63-176A0176EFBB}" type="pres">
      <dgm:prSet presAssocID="{45F22AEF-3691-496D-B355-B65F2F40CDBE}" presName="chevronComposite1" presStyleCnt="0"/>
      <dgm:spPr/>
    </dgm:pt>
    <dgm:pt modelId="{74E05DB8-B220-4C09-9D17-ABE947F98573}" type="pres">
      <dgm:prSet presAssocID="{45F22AEF-3691-496D-B355-B65F2F40CDBE}" presName="chevron1" presStyleLbl="sibTrans2D1" presStyleIdx="1" presStyleCnt="2"/>
      <dgm:spPr/>
    </dgm:pt>
    <dgm:pt modelId="{C1793DAF-E2CC-4E85-8D38-D76DDF465C83}" type="pres">
      <dgm:prSet presAssocID="{45F22AEF-3691-496D-B355-B65F2F40CDBE}" presName="spChevron1" presStyleCnt="0"/>
      <dgm:spPr/>
    </dgm:pt>
    <dgm:pt modelId="{EDF78145-695D-47F3-9D48-F4ABB447BCBA}" type="pres">
      <dgm:prSet presAssocID="{AF0325A2-E81F-42FF-9015-D3AD4D88E9BF}" presName="last" presStyleCnt="0"/>
      <dgm:spPr/>
    </dgm:pt>
    <dgm:pt modelId="{980B7FCB-877A-488E-B212-3E60732DA498}" type="pres">
      <dgm:prSet presAssocID="{AF0325A2-E81F-42FF-9015-D3AD4D88E9BF}" presName="circleTx" presStyleLbl="node1" presStyleIdx="18" presStyleCnt="19" custScaleX="133181"/>
      <dgm:spPr/>
    </dgm:pt>
    <dgm:pt modelId="{1EA6F113-745D-4A20-8001-D676D1217C7D}" type="pres">
      <dgm:prSet presAssocID="{AF0325A2-E81F-42FF-9015-D3AD4D88E9BF}" presName="spN" presStyleCnt="0"/>
      <dgm:spPr/>
    </dgm:pt>
  </dgm:ptLst>
  <dgm:cxnLst>
    <dgm:cxn modelId="{DBEDF913-8926-4643-BC63-BBBB76CB28FA}" type="presOf" srcId="{67C50480-12C1-4C30-BA7C-4ACEC229A09E}" destId="{ABE8A89D-E601-4BFB-BC91-B8629EA8CD9A}" srcOrd="0" destOrd="0" presId="urn:microsoft.com/office/officeart/2009/3/layout/RandomtoResultProcess"/>
    <dgm:cxn modelId="{44C01F1D-5EB9-4BB3-84CF-14C08F6A2E16}" srcId="{59F2E54F-4B33-4AB2-BE8D-A5643B4553F5}" destId="{67C50480-12C1-4C30-BA7C-4ACEC229A09E}" srcOrd="0" destOrd="0" parTransId="{60668261-539D-4C37-8A09-A09D421B6354}" sibTransId="{E82CED2D-0E24-43BA-B942-1B9C2B4886B0}"/>
    <dgm:cxn modelId="{B26D5120-BA8F-486A-8C8E-EDDA186EFC9B}" type="presOf" srcId="{A3A4EC68-9593-4A3F-9246-E889BD72EEF5}" destId="{43ACE245-D819-489F-9364-4423B6E04E5E}" srcOrd="0" destOrd="0" presId="urn:microsoft.com/office/officeart/2009/3/layout/RandomtoResultProcess"/>
    <dgm:cxn modelId="{CE1C5037-DD35-4E32-A019-F723DD9585FD}" type="presOf" srcId="{59F2E54F-4B33-4AB2-BE8D-A5643B4553F5}" destId="{568DC33B-71FF-4B98-9725-C9D6D98864DF}" srcOrd="0" destOrd="0" presId="urn:microsoft.com/office/officeart/2009/3/layout/RandomtoResultProcess"/>
    <dgm:cxn modelId="{C55140D0-D1C6-4031-92A9-B0BE566414D2}" srcId="{59F2E54F-4B33-4AB2-BE8D-A5643B4553F5}" destId="{AF0325A2-E81F-42FF-9015-D3AD4D88E9BF}" srcOrd="2" destOrd="0" parTransId="{4C4295FE-C296-4E4D-B218-2A4D33DC974F}" sibTransId="{0670FC78-3179-42F3-9C6C-F93DDEB37644}"/>
    <dgm:cxn modelId="{C45CCDD9-79F3-4881-8E1F-685AC5FF35E3}" type="presOf" srcId="{AF0325A2-E81F-42FF-9015-D3AD4D88E9BF}" destId="{980B7FCB-877A-488E-B212-3E60732DA498}" srcOrd="0" destOrd="0" presId="urn:microsoft.com/office/officeart/2009/3/layout/RandomtoResultProcess"/>
    <dgm:cxn modelId="{3518CFF7-CC6A-4DE7-9714-0DAB345F8067}" srcId="{59F2E54F-4B33-4AB2-BE8D-A5643B4553F5}" destId="{A3A4EC68-9593-4A3F-9246-E889BD72EEF5}" srcOrd="1" destOrd="0" parTransId="{5797127A-56E6-49D0-9D14-C33785B2F5D4}" sibTransId="{45F22AEF-3691-496D-B355-B65F2F40CDBE}"/>
    <dgm:cxn modelId="{5F0EA68B-B7B1-4B3E-B0A2-6AD213B396C1}" type="presParOf" srcId="{568DC33B-71FF-4B98-9725-C9D6D98864DF}" destId="{BB05091D-8F8C-48A4-B0F7-EC847F85E7D5}" srcOrd="0" destOrd="0" presId="urn:microsoft.com/office/officeart/2009/3/layout/RandomtoResultProcess"/>
    <dgm:cxn modelId="{364F9E22-72F3-487F-8055-880544FB927F}" type="presParOf" srcId="{BB05091D-8F8C-48A4-B0F7-EC847F85E7D5}" destId="{ABE8A89D-E601-4BFB-BC91-B8629EA8CD9A}" srcOrd="0" destOrd="0" presId="urn:microsoft.com/office/officeart/2009/3/layout/RandomtoResultProcess"/>
    <dgm:cxn modelId="{9DB66587-1F6B-41E2-BB2A-9C5296B577F7}" type="presParOf" srcId="{BB05091D-8F8C-48A4-B0F7-EC847F85E7D5}" destId="{2EF8D68D-A647-43FD-92BC-C8FE7363F140}" srcOrd="1" destOrd="0" presId="urn:microsoft.com/office/officeart/2009/3/layout/RandomtoResultProcess"/>
    <dgm:cxn modelId="{74F566E0-1028-4448-A36E-F8376CD7A72A}" type="presParOf" srcId="{BB05091D-8F8C-48A4-B0F7-EC847F85E7D5}" destId="{BA5DC006-2891-4F05-B355-974FF9EB171D}" srcOrd="2" destOrd="0" presId="urn:microsoft.com/office/officeart/2009/3/layout/RandomtoResultProcess"/>
    <dgm:cxn modelId="{C8EA2528-3677-40B4-890A-31E9E01120BB}" type="presParOf" srcId="{BB05091D-8F8C-48A4-B0F7-EC847F85E7D5}" destId="{AA858F90-62C9-4FE5-81BF-EFAD710DE6E8}" srcOrd="3" destOrd="0" presId="urn:microsoft.com/office/officeart/2009/3/layout/RandomtoResultProcess"/>
    <dgm:cxn modelId="{F4DAD8C8-674C-4CD0-A1DA-E33854D86685}" type="presParOf" srcId="{BB05091D-8F8C-48A4-B0F7-EC847F85E7D5}" destId="{D212CCD5-B099-4DFC-B985-41E3F01AC248}" srcOrd="4" destOrd="0" presId="urn:microsoft.com/office/officeart/2009/3/layout/RandomtoResultProcess"/>
    <dgm:cxn modelId="{8FFEC5B4-1020-4496-A8A8-9E5D9B4872C6}" type="presParOf" srcId="{BB05091D-8F8C-48A4-B0F7-EC847F85E7D5}" destId="{0378198F-0C49-4A6B-8C2C-7ED14385B6E6}" srcOrd="5" destOrd="0" presId="urn:microsoft.com/office/officeart/2009/3/layout/RandomtoResultProcess"/>
    <dgm:cxn modelId="{5936F080-96A8-4A05-B3B9-2D3B92BBF2B6}" type="presParOf" srcId="{BB05091D-8F8C-48A4-B0F7-EC847F85E7D5}" destId="{7975A363-F460-4A9C-8176-1C47B218CAB4}" srcOrd="6" destOrd="0" presId="urn:microsoft.com/office/officeart/2009/3/layout/RandomtoResultProcess"/>
    <dgm:cxn modelId="{3FBB9FD9-5D10-44B2-A039-A039E8769993}" type="presParOf" srcId="{BB05091D-8F8C-48A4-B0F7-EC847F85E7D5}" destId="{C8D89A01-C331-4CF2-8AB3-B1418C999DE9}" srcOrd="7" destOrd="0" presId="urn:microsoft.com/office/officeart/2009/3/layout/RandomtoResultProcess"/>
    <dgm:cxn modelId="{C3CB2BD2-5AA7-4692-BE20-5776B20F2233}" type="presParOf" srcId="{BB05091D-8F8C-48A4-B0F7-EC847F85E7D5}" destId="{820A8103-F360-4A14-89D1-41884E10B6FD}" srcOrd="8" destOrd="0" presId="urn:microsoft.com/office/officeart/2009/3/layout/RandomtoResultProcess"/>
    <dgm:cxn modelId="{21605581-96F2-4CF5-B4CA-F98E28FCAA2B}" type="presParOf" srcId="{BB05091D-8F8C-48A4-B0F7-EC847F85E7D5}" destId="{641F0DBF-F9AA-48E9-9B71-F4C39EC1D3BA}" srcOrd="9" destOrd="0" presId="urn:microsoft.com/office/officeart/2009/3/layout/RandomtoResultProcess"/>
    <dgm:cxn modelId="{FC1593CB-6B68-49DC-BBB2-04BC3FAB939B}" type="presParOf" srcId="{BB05091D-8F8C-48A4-B0F7-EC847F85E7D5}" destId="{26DF90FC-8410-444A-A2C9-9A2F0095D41E}" srcOrd="10" destOrd="0" presId="urn:microsoft.com/office/officeart/2009/3/layout/RandomtoResultProcess"/>
    <dgm:cxn modelId="{CED2B75F-1784-4BE9-9470-ED5ACA3B5E97}" type="presParOf" srcId="{BB05091D-8F8C-48A4-B0F7-EC847F85E7D5}" destId="{4F992002-B8B6-4EEC-942E-B8ACBB0029CF}" srcOrd="11" destOrd="0" presId="urn:microsoft.com/office/officeart/2009/3/layout/RandomtoResultProcess"/>
    <dgm:cxn modelId="{CBCA4AA4-55A6-4BD0-AB7C-D839A63E2A83}" type="presParOf" srcId="{BB05091D-8F8C-48A4-B0F7-EC847F85E7D5}" destId="{468D5EDC-980A-4717-88B9-45FB742F12BF}" srcOrd="12" destOrd="0" presId="urn:microsoft.com/office/officeart/2009/3/layout/RandomtoResultProcess"/>
    <dgm:cxn modelId="{7030D7BA-E60E-4968-AB57-049357ACD0D3}" type="presParOf" srcId="{BB05091D-8F8C-48A4-B0F7-EC847F85E7D5}" destId="{BC05ED04-4781-4D44-ADCA-207C10EBC444}" srcOrd="13" destOrd="0" presId="urn:microsoft.com/office/officeart/2009/3/layout/RandomtoResultProcess"/>
    <dgm:cxn modelId="{C53C2890-E0FE-4DE4-AE8D-8106C66769F8}" type="presParOf" srcId="{BB05091D-8F8C-48A4-B0F7-EC847F85E7D5}" destId="{BE8BBEB9-267F-4096-8FFF-0E872908F621}" srcOrd="14" destOrd="0" presId="urn:microsoft.com/office/officeart/2009/3/layout/RandomtoResultProcess"/>
    <dgm:cxn modelId="{A64A8245-AA88-40BB-91D4-127A5ADBBF56}" type="presParOf" srcId="{BB05091D-8F8C-48A4-B0F7-EC847F85E7D5}" destId="{FB1156F7-BDB3-4C7F-9C4E-AE77FDDE095F}" srcOrd="15" destOrd="0" presId="urn:microsoft.com/office/officeart/2009/3/layout/RandomtoResultProcess"/>
    <dgm:cxn modelId="{1FA1F2E4-45F8-42E9-813E-4786EFAEFCDF}" type="presParOf" srcId="{BB05091D-8F8C-48A4-B0F7-EC847F85E7D5}" destId="{BD69AE9D-7266-42DB-88FA-6C32570A9CBD}" srcOrd="16" destOrd="0" presId="urn:microsoft.com/office/officeart/2009/3/layout/RandomtoResultProcess"/>
    <dgm:cxn modelId="{52596C43-411A-49A2-9F7E-C8528CDA533B}" type="presParOf" srcId="{BB05091D-8F8C-48A4-B0F7-EC847F85E7D5}" destId="{3B8E1C5B-5528-4A3F-8B62-C97A3D954DC7}" srcOrd="17" destOrd="0" presId="urn:microsoft.com/office/officeart/2009/3/layout/RandomtoResultProcess"/>
    <dgm:cxn modelId="{BB256E68-AED7-47CE-B9C1-A265BA630DA9}" type="presParOf" srcId="{BB05091D-8F8C-48A4-B0F7-EC847F85E7D5}" destId="{E9E17DB9-79C5-4124-925B-DD61094092C9}" srcOrd="18" destOrd="0" presId="urn:microsoft.com/office/officeart/2009/3/layout/RandomtoResultProcess"/>
    <dgm:cxn modelId="{E081579A-E3B2-4E13-BCAF-BBB64CBD3092}" type="presParOf" srcId="{568DC33B-71FF-4B98-9725-C9D6D98864DF}" destId="{AD841373-25D9-44BB-8D71-497A6893FA96}" srcOrd="1" destOrd="0" presId="urn:microsoft.com/office/officeart/2009/3/layout/RandomtoResultProcess"/>
    <dgm:cxn modelId="{85605C00-2459-46CF-98ED-64FC355A86C0}" type="presParOf" srcId="{AD841373-25D9-44BB-8D71-497A6893FA96}" destId="{4212F9CC-09F1-411C-A269-E51F3A8284BD}" srcOrd="0" destOrd="0" presId="urn:microsoft.com/office/officeart/2009/3/layout/RandomtoResultProcess"/>
    <dgm:cxn modelId="{5E97988C-E773-47AD-8A55-6F902F69677E}" type="presParOf" srcId="{AD841373-25D9-44BB-8D71-497A6893FA96}" destId="{1991E716-DE55-4B06-8D9E-3190BAAF950E}" srcOrd="1" destOrd="0" presId="urn:microsoft.com/office/officeart/2009/3/layout/RandomtoResultProcess"/>
    <dgm:cxn modelId="{1ABC45FB-CD01-4B22-8229-8E40CD447894}" type="presParOf" srcId="{568DC33B-71FF-4B98-9725-C9D6D98864DF}" destId="{9D165238-0B2A-413B-B5A2-0DBA4605A2FB}" srcOrd="2" destOrd="0" presId="urn:microsoft.com/office/officeart/2009/3/layout/RandomtoResultProcess"/>
    <dgm:cxn modelId="{574354B7-1B23-4593-9D7A-F4E39AEA2A06}" type="presParOf" srcId="{9D165238-0B2A-413B-B5A2-0DBA4605A2FB}" destId="{43ACE245-D819-489F-9364-4423B6E04E5E}" srcOrd="0" destOrd="0" presId="urn:microsoft.com/office/officeart/2009/3/layout/RandomtoResultProcess"/>
    <dgm:cxn modelId="{962370CA-72AB-4AD1-B50D-92DD0DBCA25D}" type="presParOf" srcId="{9D165238-0B2A-413B-B5A2-0DBA4605A2FB}" destId="{354491D9-D201-4D25-BCB9-E779886D043C}" srcOrd="1" destOrd="0" presId="urn:microsoft.com/office/officeart/2009/3/layout/RandomtoResultProcess"/>
    <dgm:cxn modelId="{74FD3BCA-227D-4274-93D9-0832E267013A}" type="presParOf" srcId="{568DC33B-71FF-4B98-9725-C9D6D98864DF}" destId="{16B09E47-B700-4DAE-BF63-176A0176EFBB}" srcOrd="3" destOrd="0" presId="urn:microsoft.com/office/officeart/2009/3/layout/RandomtoResultProcess"/>
    <dgm:cxn modelId="{E3B9AA57-D282-41E4-99FB-A56F6FB88CC7}" type="presParOf" srcId="{16B09E47-B700-4DAE-BF63-176A0176EFBB}" destId="{74E05DB8-B220-4C09-9D17-ABE947F98573}" srcOrd="0" destOrd="0" presId="urn:microsoft.com/office/officeart/2009/3/layout/RandomtoResultProcess"/>
    <dgm:cxn modelId="{8C5E2C00-6497-47D4-9B2C-317228B5FFE2}" type="presParOf" srcId="{16B09E47-B700-4DAE-BF63-176A0176EFBB}" destId="{C1793DAF-E2CC-4E85-8D38-D76DDF465C83}" srcOrd="1" destOrd="0" presId="urn:microsoft.com/office/officeart/2009/3/layout/RandomtoResultProcess"/>
    <dgm:cxn modelId="{97A4E714-258F-46A9-B809-28B7DBCE42DD}" type="presParOf" srcId="{568DC33B-71FF-4B98-9725-C9D6D98864DF}" destId="{EDF78145-695D-47F3-9D48-F4ABB447BCBA}" srcOrd="4" destOrd="0" presId="urn:microsoft.com/office/officeart/2009/3/layout/RandomtoResultProcess"/>
    <dgm:cxn modelId="{4E8D82A6-E1D9-4FAF-89F7-60B47A1ABB0F}" type="presParOf" srcId="{EDF78145-695D-47F3-9D48-F4ABB447BCBA}" destId="{980B7FCB-877A-488E-B212-3E60732DA498}" srcOrd="0" destOrd="0" presId="urn:microsoft.com/office/officeart/2009/3/layout/RandomtoResultProcess"/>
    <dgm:cxn modelId="{12BF1635-F243-4F1F-A52F-F08B27684CCD}" type="presParOf" srcId="{EDF78145-695D-47F3-9D48-F4ABB447BCBA}" destId="{1EA6F113-745D-4A20-8001-D676D1217C7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530552-F133-47B6-B3B2-F72774EDF9C6}" type="doc">
      <dgm:prSet loTypeId="urn:microsoft.com/office/officeart/2009/3/layout/SubStepProcess" loCatId="process" qsTypeId="urn:microsoft.com/office/officeart/2005/8/quickstyle/3d7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B637C2C-8105-4471-9DE4-0D0E1AAA128F}">
      <dgm:prSet phldrT="[Text]"/>
      <dgm:spPr/>
      <dgm:t>
        <a:bodyPr/>
        <a:lstStyle/>
        <a:p>
          <a:r>
            <a:rPr lang="en-US" dirty="0">
              <a:effectLst/>
              <a:latin typeface="+mn-lt"/>
              <a:ea typeface="+mn-ea"/>
              <a:cs typeface="+mn-cs"/>
            </a:rPr>
            <a:t>Greatest potential benefit of nicotine salt e-liquids is that users may find them more satisfying than other e-liquids </a:t>
          </a:r>
          <a:endParaRPr lang="en-US" dirty="0"/>
        </a:p>
      </dgm:t>
    </dgm:pt>
    <dgm:pt modelId="{E79152A8-5489-4185-9E59-1C6EF35314F8}" type="parTrans" cxnId="{D7906800-C26B-444E-B59C-25F8577C638B}">
      <dgm:prSet/>
      <dgm:spPr/>
      <dgm:t>
        <a:bodyPr/>
        <a:lstStyle/>
        <a:p>
          <a:endParaRPr lang="en-US"/>
        </a:p>
      </dgm:t>
    </dgm:pt>
    <dgm:pt modelId="{4F68A230-BECC-49B4-9CF1-17CB33DE88D0}" type="sibTrans" cxnId="{D7906800-C26B-444E-B59C-25F8577C638B}">
      <dgm:prSet/>
      <dgm:spPr/>
      <dgm:t>
        <a:bodyPr/>
        <a:lstStyle/>
        <a:p>
          <a:endParaRPr lang="en-US"/>
        </a:p>
      </dgm:t>
    </dgm:pt>
    <dgm:pt modelId="{94A4ED8F-9497-4A26-9F84-C7FE15FCC19E}">
      <dgm:prSet/>
      <dgm:spPr/>
      <dgm:t>
        <a:bodyPr/>
        <a:lstStyle/>
        <a:p>
          <a:r>
            <a:rPr lang="en-US" dirty="0">
              <a:effectLst/>
              <a:latin typeface="+mn-lt"/>
              <a:ea typeface="+mn-ea"/>
              <a:cs typeface="+mn-cs"/>
            </a:rPr>
            <a:t>Lower pH of nicotine salt allows those e-liquids to create less throat hit than free base nicotine e-liquids with similar strengths</a:t>
          </a:r>
        </a:p>
      </dgm:t>
    </dgm:pt>
    <dgm:pt modelId="{A306D3BE-FEF8-4E5E-9888-25F121D80BA2}" type="parTrans" cxnId="{440AB18E-93A8-4051-BAC8-BC0414666A0B}">
      <dgm:prSet/>
      <dgm:spPr/>
      <dgm:t>
        <a:bodyPr/>
        <a:lstStyle/>
        <a:p>
          <a:endParaRPr lang="en-US"/>
        </a:p>
      </dgm:t>
    </dgm:pt>
    <dgm:pt modelId="{D4EF8F51-29D3-4C26-9886-3C3C5BA6BA4F}" type="sibTrans" cxnId="{440AB18E-93A8-4051-BAC8-BC0414666A0B}">
      <dgm:prSet/>
      <dgm:spPr/>
      <dgm:t>
        <a:bodyPr/>
        <a:lstStyle/>
        <a:p>
          <a:endParaRPr lang="en-US"/>
        </a:p>
      </dgm:t>
    </dgm:pt>
    <dgm:pt modelId="{02565FCB-CC8E-425E-A142-54274F5BE6B7}">
      <dgm:prSet/>
      <dgm:spPr/>
      <dgm:t>
        <a:bodyPr/>
        <a:lstStyle/>
        <a:p>
          <a:r>
            <a:rPr lang="en-US" dirty="0">
              <a:effectLst/>
              <a:latin typeface="+mn-lt"/>
              <a:ea typeface="+mn-ea"/>
              <a:cs typeface="+mn-cs"/>
            </a:rPr>
            <a:t>Nicotine salt allows use of higher nicotine e-liquids with less irritation </a:t>
          </a:r>
        </a:p>
      </dgm:t>
    </dgm:pt>
    <dgm:pt modelId="{DA7591B7-CCB4-4551-A8B8-C374AFF6D1E3}" type="parTrans" cxnId="{1D403E21-ECEC-4725-A1D1-06747BA1C301}">
      <dgm:prSet/>
      <dgm:spPr/>
      <dgm:t>
        <a:bodyPr/>
        <a:lstStyle/>
        <a:p>
          <a:endParaRPr lang="en-US"/>
        </a:p>
      </dgm:t>
    </dgm:pt>
    <dgm:pt modelId="{4A9465CD-A10F-4F01-9A53-0CFA721A9ED5}" type="sibTrans" cxnId="{1D403E21-ECEC-4725-A1D1-06747BA1C301}">
      <dgm:prSet/>
      <dgm:spPr/>
      <dgm:t>
        <a:bodyPr/>
        <a:lstStyle/>
        <a:p>
          <a:endParaRPr lang="en-US"/>
        </a:p>
      </dgm:t>
    </dgm:pt>
    <dgm:pt modelId="{1CFFB3EC-6004-47E7-AB5C-77E6F30393BE}" type="pres">
      <dgm:prSet presAssocID="{CC530552-F133-47B6-B3B2-F72774EDF9C6}" presName="Name0" presStyleCnt="0">
        <dgm:presLayoutVars>
          <dgm:chMax val="7"/>
          <dgm:dir/>
          <dgm:animOne val="branch"/>
        </dgm:presLayoutVars>
      </dgm:prSet>
      <dgm:spPr/>
    </dgm:pt>
    <dgm:pt modelId="{CCB8AB36-5333-4166-A6ED-29F98E9AA677}" type="pres">
      <dgm:prSet presAssocID="{1B637C2C-8105-4471-9DE4-0D0E1AAA128F}" presName="parTx1" presStyleLbl="node1" presStyleIdx="0" presStyleCnt="3"/>
      <dgm:spPr/>
    </dgm:pt>
    <dgm:pt modelId="{71C6D3DE-9E94-45D5-9013-7E611B248EF4}" type="pres">
      <dgm:prSet presAssocID="{94A4ED8F-9497-4A26-9F84-C7FE15FCC19E}" presName="parTx2" presStyleLbl="node1" presStyleIdx="1" presStyleCnt="3"/>
      <dgm:spPr/>
    </dgm:pt>
    <dgm:pt modelId="{785A0827-4DE3-4845-842D-348478678E77}" type="pres">
      <dgm:prSet presAssocID="{02565FCB-CC8E-425E-A142-54274F5BE6B7}" presName="parTx3" presStyleLbl="node1" presStyleIdx="2" presStyleCnt="3"/>
      <dgm:spPr/>
    </dgm:pt>
  </dgm:ptLst>
  <dgm:cxnLst>
    <dgm:cxn modelId="{D7906800-C26B-444E-B59C-25F8577C638B}" srcId="{CC530552-F133-47B6-B3B2-F72774EDF9C6}" destId="{1B637C2C-8105-4471-9DE4-0D0E1AAA128F}" srcOrd="0" destOrd="0" parTransId="{E79152A8-5489-4185-9E59-1C6EF35314F8}" sibTransId="{4F68A230-BECC-49B4-9CF1-17CB33DE88D0}"/>
    <dgm:cxn modelId="{9790F80C-666E-4465-95A9-293AB98E98B4}" type="presOf" srcId="{94A4ED8F-9497-4A26-9F84-C7FE15FCC19E}" destId="{71C6D3DE-9E94-45D5-9013-7E611B248EF4}" srcOrd="0" destOrd="0" presId="urn:microsoft.com/office/officeart/2009/3/layout/SubStepProcess"/>
    <dgm:cxn modelId="{1D403E21-ECEC-4725-A1D1-06747BA1C301}" srcId="{CC530552-F133-47B6-B3B2-F72774EDF9C6}" destId="{02565FCB-CC8E-425E-A142-54274F5BE6B7}" srcOrd="2" destOrd="0" parTransId="{DA7591B7-CCB4-4551-A8B8-C374AFF6D1E3}" sibTransId="{4A9465CD-A10F-4F01-9A53-0CFA721A9ED5}"/>
    <dgm:cxn modelId="{440AB18E-93A8-4051-BAC8-BC0414666A0B}" srcId="{CC530552-F133-47B6-B3B2-F72774EDF9C6}" destId="{94A4ED8F-9497-4A26-9F84-C7FE15FCC19E}" srcOrd="1" destOrd="0" parTransId="{A306D3BE-FEF8-4E5E-9888-25F121D80BA2}" sibTransId="{D4EF8F51-29D3-4C26-9886-3C3C5BA6BA4F}"/>
    <dgm:cxn modelId="{C3F104B9-A226-446F-8246-225D13DE3A62}" type="presOf" srcId="{1B637C2C-8105-4471-9DE4-0D0E1AAA128F}" destId="{CCB8AB36-5333-4166-A6ED-29F98E9AA677}" srcOrd="0" destOrd="0" presId="urn:microsoft.com/office/officeart/2009/3/layout/SubStepProcess"/>
    <dgm:cxn modelId="{A17DBDE2-4F1C-4E3F-8B88-E8080FB454F7}" type="presOf" srcId="{02565FCB-CC8E-425E-A142-54274F5BE6B7}" destId="{785A0827-4DE3-4845-842D-348478678E77}" srcOrd="0" destOrd="0" presId="urn:microsoft.com/office/officeart/2009/3/layout/SubStepProcess"/>
    <dgm:cxn modelId="{AE767FFC-C0D9-4332-BCBB-21B05A661485}" type="presOf" srcId="{CC530552-F133-47B6-B3B2-F72774EDF9C6}" destId="{1CFFB3EC-6004-47E7-AB5C-77E6F30393BE}" srcOrd="0" destOrd="0" presId="urn:microsoft.com/office/officeart/2009/3/layout/SubStepProcess"/>
    <dgm:cxn modelId="{4AFBD346-1B05-47D7-ADB0-A8E8A906B738}" type="presParOf" srcId="{1CFFB3EC-6004-47E7-AB5C-77E6F30393BE}" destId="{CCB8AB36-5333-4166-A6ED-29F98E9AA677}" srcOrd="0" destOrd="0" presId="urn:microsoft.com/office/officeart/2009/3/layout/SubStepProcess"/>
    <dgm:cxn modelId="{7787365A-2DA4-45D6-9F8E-1A813C9545A0}" type="presParOf" srcId="{1CFFB3EC-6004-47E7-AB5C-77E6F30393BE}" destId="{71C6D3DE-9E94-45D5-9013-7E611B248EF4}" srcOrd="1" destOrd="0" presId="urn:microsoft.com/office/officeart/2009/3/layout/SubStepProcess"/>
    <dgm:cxn modelId="{A119E627-EF4E-48A2-A3E3-750A634DB9ED}" type="presParOf" srcId="{1CFFB3EC-6004-47E7-AB5C-77E6F30393BE}" destId="{785A0827-4DE3-4845-842D-348478678E77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41D33A-D8F3-4759-8515-A7B45152BAF4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0BE80CD-F3EB-4EB6-B075-3902497B85C7}">
      <dgm:prSet phldrT="[Text]" custT="1"/>
      <dgm:spPr/>
      <dgm:t>
        <a:bodyPr/>
        <a:lstStyle/>
        <a:p>
          <a:r>
            <a:rPr lang="en-US" sz="1600" dirty="0"/>
            <a:t>Industry term to describe products that heat  tobacco leaf to deliver an inhaled aerosol</a:t>
          </a:r>
        </a:p>
      </dgm:t>
    </dgm:pt>
    <dgm:pt modelId="{D18E2AB2-2543-46AE-B347-A3E65268255A}" type="parTrans" cxnId="{E298C305-3FD5-479C-ABF3-4EADB2944BD8}">
      <dgm:prSet/>
      <dgm:spPr/>
      <dgm:t>
        <a:bodyPr/>
        <a:lstStyle/>
        <a:p>
          <a:endParaRPr lang="en-US"/>
        </a:p>
      </dgm:t>
    </dgm:pt>
    <dgm:pt modelId="{814F6C25-1A9F-4DAD-A0A3-9D0B724A0FFC}" type="sibTrans" cxnId="{E298C305-3FD5-479C-ABF3-4EADB2944BD8}">
      <dgm:prSet/>
      <dgm:spPr/>
      <dgm:t>
        <a:bodyPr/>
        <a:lstStyle/>
        <a:p>
          <a:endParaRPr lang="en-US"/>
        </a:p>
      </dgm:t>
    </dgm:pt>
    <dgm:pt modelId="{40116C1D-C95C-49AF-9213-05604CC12DA9}">
      <dgm:prSet custT="1"/>
      <dgm:spPr/>
      <dgm:t>
        <a:bodyPr/>
        <a:lstStyle/>
        <a:p>
          <a:r>
            <a:rPr lang="en-US" sz="1600" dirty="0"/>
            <a:t>Technology first introduced in the 1980s and 1990s – two primary formats: </a:t>
          </a:r>
        </a:p>
      </dgm:t>
    </dgm:pt>
    <dgm:pt modelId="{6F511401-0B26-440D-B2AB-96FA9E29565A}" type="parTrans" cxnId="{36C4AD19-6E61-47DE-806C-BB6024682D34}">
      <dgm:prSet/>
      <dgm:spPr/>
      <dgm:t>
        <a:bodyPr/>
        <a:lstStyle/>
        <a:p>
          <a:endParaRPr lang="en-US"/>
        </a:p>
      </dgm:t>
    </dgm:pt>
    <dgm:pt modelId="{67DC2E89-10C5-47B3-A163-84A9A7528A48}" type="sibTrans" cxnId="{36C4AD19-6E61-47DE-806C-BB6024682D34}">
      <dgm:prSet/>
      <dgm:spPr/>
      <dgm:t>
        <a:bodyPr/>
        <a:lstStyle/>
        <a:p>
          <a:endParaRPr lang="en-US"/>
        </a:p>
      </dgm:t>
    </dgm:pt>
    <dgm:pt modelId="{AB19333A-C4B0-4F13-A8C0-F736194FC28F}">
      <dgm:prSet custT="1"/>
      <dgm:spPr/>
      <dgm:t>
        <a:bodyPr/>
        <a:lstStyle/>
        <a:p>
          <a:r>
            <a:rPr lang="en-US" sz="1600" dirty="0"/>
            <a:t>Unclear whether combustion actually occurs; thus, use of the term “heated tobacco products” (HTPs)</a:t>
          </a:r>
        </a:p>
      </dgm:t>
    </dgm:pt>
    <dgm:pt modelId="{969F66E3-ECAC-411E-A648-704FDD5CF65A}" type="parTrans" cxnId="{5701E32C-6EF2-4E3B-8A27-342E63D23174}">
      <dgm:prSet/>
      <dgm:spPr/>
      <dgm:t>
        <a:bodyPr/>
        <a:lstStyle/>
        <a:p>
          <a:endParaRPr lang="en-US"/>
        </a:p>
      </dgm:t>
    </dgm:pt>
    <dgm:pt modelId="{7F2E9443-2C4B-46BC-8199-8BA87361A95C}" type="sibTrans" cxnId="{5701E32C-6EF2-4E3B-8A27-342E63D23174}">
      <dgm:prSet/>
      <dgm:spPr/>
      <dgm:t>
        <a:bodyPr/>
        <a:lstStyle/>
        <a:p>
          <a:endParaRPr lang="en-US"/>
        </a:p>
      </dgm:t>
    </dgm:pt>
    <dgm:pt modelId="{DE240CDD-A35C-4F7E-8FBF-6B0F3A1EC77A}" type="pres">
      <dgm:prSet presAssocID="{7141D33A-D8F3-4759-8515-A7B45152BAF4}" presName="Name0" presStyleCnt="0">
        <dgm:presLayoutVars>
          <dgm:dir/>
          <dgm:animOne val="branch"/>
          <dgm:animLvl val="lvl"/>
        </dgm:presLayoutVars>
      </dgm:prSet>
      <dgm:spPr/>
    </dgm:pt>
    <dgm:pt modelId="{1A3360F0-6D27-4A1F-9172-DCF8DC4347B9}" type="pres">
      <dgm:prSet presAssocID="{F0BE80CD-F3EB-4EB6-B075-3902497B85C7}" presName="chaos" presStyleCnt="0"/>
      <dgm:spPr/>
    </dgm:pt>
    <dgm:pt modelId="{0C3BBDFC-95F6-4F28-BA6F-F74E51DA3B11}" type="pres">
      <dgm:prSet presAssocID="{F0BE80CD-F3EB-4EB6-B075-3902497B85C7}" presName="parTx1" presStyleLbl="revTx" presStyleIdx="0" presStyleCnt="2"/>
      <dgm:spPr/>
    </dgm:pt>
    <dgm:pt modelId="{54E5898E-B975-4FFB-A097-0414E5EE3BE7}" type="pres">
      <dgm:prSet presAssocID="{F0BE80CD-F3EB-4EB6-B075-3902497B85C7}" presName="c1" presStyleLbl="node1" presStyleIdx="0" presStyleCnt="19"/>
      <dgm:spPr/>
    </dgm:pt>
    <dgm:pt modelId="{DFEA034A-6160-4A5C-A420-14281F9D2CD1}" type="pres">
      <dgm:prSet presAssocID="{F0BE80CD-F3EB-4EB6-B075-3902497B85C7}" presName="c2" presStyleLbl="node1" presStyleIdx="1" presStyleCnt="19"/>
      <dgm:spPr/>
    </dgm:pt>
    <dgm:pt modelId="{259FECC1-9ACF-4EAD-83D2-FC96AA1787FB}" type="pres">
      <dgm:prSet presAssocID="{F0BE80CD-F3EB-4EB6-B075-3902497B85C7}" presName="c3" presStyleLbl="node1" presStyleIdx="2" presStyleCnt="19"/>
      <dgm:spPr/>
    </dgm:pt>
    <dgm:pt modelId="{8E223F9F-0169-45A0-95DF-92EDF2B2446C}" type="pres">
      <dgm:prSet presAssocID="{F0BE80CD-F3EB-4EB6-B075-3902497B85C7}" presName="c4" presStyleLbl="node1" presStyleIdx="3" presStyleCnt="19"/>
      <dgm:spPr/>
    </dgm:pt>
    <dgm:pt modelId="{57326BC2-F214-4102-B0BE-31F01C2A9831}" type="pres">
      <dgm:prSet presAssocID="{F0BE80CD-F3EB-4EB6-B075-3902497B85C7}" presName="c5" presStyleLbl="node1" presStyleIdx="4" presStyleCnt="19"/>
      <dgm:spPr/>
    </dgm:pt>
    <dgm:pt modelId="{8FCBBAF7-57E2-4B69-A0E9-C77082834BF7}" type="pres">
      <dgm:prSet presAssocID="{F0BE80CD-F3EB-4EB6-B075-3902497B85C7}" presName="c6" presStyleLbl="node1" presStyleIdx="5" presStyleCnt="19"/>
      <dgm:spPr/>
    </dgm:pt>
    <dgm:pt modelId="{1CCD1EA9-9131-41B4-84EF-0782466F5CE3}" type="pres">
      <dgm:prSet presAssocID="{F0BE80CD-F3EB-4EB6-B075-3902497B85C7}" presName="c7" presStyleLbl="node1" presStyleIdx="6" presStyleCnt="19"/>
      <dgm:spPr/>
    </dgm:pt>
    <dgm:pt modelId="{CC8088A5-2000-4F70-94D9-8B3DC1513BA3}" type="pres">
      <dgm:prSet presAssocID="{F0BE80CD-F3EB-4EB6-B075-3902497B85C7}" presName="c8" presStyleLbl="node1" presStyleIdx="7" presStyleCnt="19"/>
      <dgm:spPr/>
    </dgm:pt>
    <dgm:pt modelId="{383FAA3C-A95B-4496-8824-713A608D6910}" type="pres">
      <dgm:prSet presAssocID="{F0BE80CD-F3EB-4EB6-B075-3902497B85C7}" presName="c9" presStyleLbl="node1" presStyleIdx="8" presStyleCnt="19"/>
      <dgm:spPr/>
    </dgm:pt>
    <dgm:pt modelId="{4457AFCA-3A1F-4465-8C02-D5D86F88E976}" type="pres">
      <dgm:prSet presAssocID="{F0BE80CD-F3EB-4EB6-B075-3902497B85C7}" presName="c10" presStyleLbl="node1" presStyleIdx="9" presStyleCnt="19"/>
      <dgm:spPr/>
    </dgm:pt>
    <dgm:pt modelId="{19E2C6F1-FCB1-4D2F-9409-1E9D744E3150}" type="pres">
      <dgm:prSet presAssocID="{F0BE80CD-F3EB-4EB6-B075-3902497B85C7}" presName="c11" presStyleLbl="node1" presStyleIdx="10" presStyleCnt="19"/>
      <dgm:spPr/>
    </dgm:pt>
    <dgm:pt modelId="{6D1BC5DE-1D17-4CE9-A748-2D0E1FC66AB1}" type="pres">
      <dgm:prSet presAssocID="{F0BE80CD-F3EB-4EB6-B075-3902497B85C7}" presName="c12" presStyleLbl="node1" presStyleIdx="11" presStyleCnt="19"/>
      <dgm:spPr/>
    </dgm:pt>
    <dgm:pt modelId="{26260659-ECAB-4B64-A7EC-F9BEAEF59C04}" type="pres">
      <dgm:prSet presAssocID="{F0BE80CD-F3EB-4EB6-B075-3902497B85C7}" presName="c13" presStyleLbl="node1" presStyleIdx="12" presStyleCnt="19"/>
      <dgm:spPr/>
    </dgm:pt>
    <dgm:pt modelId="{9E3C4760-FD25-46EC-9D10-9A63A149EA0E}" type="pres">
      <dgm:prSet presAssocID="{F0BE80CD-F3EB-4EB6-B075-3902497B85C7}" presName="c14" presStyleLbl="node1" presStyleIdx="13" presStyleCnt="19"/>
      <dgm:spPr/>
    </dgm:pt>
    <dgm:pt modelId="{915AEFC6-D032-4236-925E-86571B5C6A3E}" type="pres">
      <dgm:prSet presAssocID="{F0BE80CD-F3EB-4EB6-B075-3902497B85C7}" presName="c15" presStyleLbl="node1" presStyleIdx="14" presStyleCnt="19"/>
      <dgm:spPr/>
    </dgm:pt>
    <dgm:pt modelId="{3D76B578-D3D0-4732-B745-83B412A65FE0}" type="pres">
      <dgm:prSet presAssocID="{F0BE80CD-F3EB-4EB6-B075-3902497B85C7}" presName="c16" presStyleLbl="node1" presStyleIdx="15" presStyleCnt="19"/>
      <dgm:spPr/>
    </dgm:pt>
    <dgm:pt modelId="{11416514-A579-4C9D-8154-AF7BF47F3166}" type="pres">
      <dgm:prSet presAssocID="{F0BE80CD-F3EB-4EB6-B075-3902497B85C7}" presName="c17" presStyleLbl="node1" presStyleIdx="16" presStyleCnt="19"/>
      <dgm:spPr/>
    </dgm:pt>
    <dgm:pt modelId="{748B69B6-4996-49A4-BE26-45E11CFE529E}" type="pres">
      <dgm:prSet presAssocID="{F0BE80CD-F3EB-4EB6-B075-3902497B85C7}" presName="c18" presStyleLbl="node1" presStyleIdx="17" presStyleCnt="19"/>
      <dgm:spPr/>
    </dgm:pt>
    <dgm:pt modelId="{52CDD91C-52AA-4F28-B17D-3C50816A8F9F}" type="pres">
      <dgm:prSet presAssocID="{814F6C25-1A9F-4DAD-A0A3-9D0B724A0FFC}" presName="chevronComposite1" presStyleCnt="0"/>
      <dgm:spPr/>
    </dgm:pt>
    <dgm:pt modelId="{295AD674-301C-4BE0-9D45-68E27C930BED}" type="pres">
      <dgm:prSet presAssocID="{814F6C25-1A9F-4DAD-A0A3-9D0B724A0FFC}" presName="chevron1" presStyleLbl="sibTrans2D1" presStyleIdx="0" presStyleCnt="2"/>
      <dgm:spPr/>
    </dgm:pt>
    <dgm:pt modelId="{0B1D3829-98C5-4566-9943-6B5F5E7AF77D}" type="pres">
      <dgm:prSet presAssocID="{814F6C25-1A9F-4DAD-A0A3-9D0B724A0FFC}" presName="spChevron1" presStyleCnt="0"/>
      <dgm:spPr/>
    </dgm:pt>
    <dgm:pt modelId="{9AF0AAEE-943E-4E80-BC6B-87B2B0E86F94}" type="pres">
      <dgm:prSet presAssocID="{40116C1D-C95C-49AF-9213-05604CC12DA9}" presName="middle" presStyleCnt="0"/>
      <dgm:spPr/>
    </dgm:pt>
    <dgm:pt modelId="{1F899C4B-6293-47B3-9EE3-892CC7871F4B}" type="pres">
      <dgm:prSet presAssocID="{40116C1D-C95C-49AF-9213-05604CC12DA9}" presName="parTxMid" presStyleLbl="revTx" presStyleIdx="1" presStyleCnt="2"/>
      <dgm:spPr/>
    </dgm:pt>
    <dgm:pt modelId="{A3C98D31-F88A-4B33-8B16-2A8E695686C3}" type="pres">
      <dgm:prSet presAssocID="{40116C1D-C95C-49AF-9213-05604CC12DA9}" presName="spMid" presStyleCnt="0"/>
      <dgm:spPr/>
    </dgm:pt>
    <dgm:pt modelId="{7A34871D-4483-4645-9F29-1D0A33C3FDD3}" type="pres">
      <dgm:prSet presAssocID="{67DC2E89-10C5-47B3-A163-84A9A7528A48}" presName="chevronComposite1" presStyleCnt="0"/>
      <dgm:spPr/>
    </dgm:pt>
    <dgm:pt modelId="{57EB6762-6A38-4ABD-99AC-3CE368250EDD}" type="pres">
      <dgm:prSet presAssocID="{67DC2E89-10C5-47B3-A163-84A9A7528A48}" presName="chevron1" presStyleLbl="sibTrans2D1" presStyleIdx="1" presStyleCnt="2"/>
      <dgm:spPr/>
    </dgm:pt>
    <dgm:pt modelId="{4B55AFEC-F7D6-4905-A969-23EC3415F7D9}" type="pres">
      <dgm:prSet presAssocID="{67DC2E89-10C5-47B3-A163-84A9A7528A48}" presName="spChevron1" presStyleCnt="0"/>
      <dgm:spPr/>
    </dgm:pt>
    <dgm:pt modelId="{D48498BC-CDF4-4598-958B-05A0546B67B7}" type="pres">
      <dgm:prSet presAssocID="{AB19333A-C4B0-4F13-A8C0-F736194FC28F}" presName="last" presStyleCnt="0"/>
      <dgm:spPr/>
    </dgm:pt>
    <dgm:pt modelId="{3F403A19-2AB3-4880-99A4-B44A30B19CA1}" type="pres">
      <dgm:prSet presAssocID="{AB19333A-C4B0-4F13-A8C0-F736194FC28F}" presName="circleTx" presStyleLbl="node1" presStyleIdx="18" presStyleCnt="19"/>
      <dgm:spPr/>
    </dgm:pt>
    <dgm:pt modelId="{18E1CBD9-0A25-48F0-960A-93F4334CDF9C}" type="pres">
      <dgm:prSet presAssocID="{AB19333A-C4B0-4F13-A8C0-F736194FC28F}" presName="spN" presStyleCnt="0"/>
      <dgm:spPr/>
    </dgm:pt>
  </dgm:ptLst>
  <dgm:cxnLst>
    <dgm:cxn modelId="{E298C305-3FD5-479C-ABF3-4EADB2944BD8}" srcId="{7141D33A-D8F3-4759-8515-A7B45152BAF4}" destId="{F0BE80CD-F3EB-4EB6-B075-3902497B85C7}" srcOrd="0" destOrd="0" parTransId="{D18E2AB2-2543-46AE-B347-A3E65268255A}" sibTransId="{814F6C25-1A9F-4DAD-A0A3-9D0B724A0FFC}"/>
    <dgm:cxn modelId="{36C4AD19-6E61-47DE-806C-BB6024682D34}" srcId="{7141D33A-D8F3-4759-8515-A7B45152BAF4}" destId="{40116C1D-C95C-49AF-9213-05604CC12DA9}" srcOrd="1" destOrd="0" parTransId="{6F511401-0B26-440D-B2AB-96FA9E29565A}" sibTransId="{67DC2E89-10C5-47B3-A163-84A9A7528A48}"/>
    <dgm:cxn modelId="{245F8A1B-FEED-4639-A836-28BD8349DF86}" type="presOf" srcId="{7141D33A-D8F3-4759-8515-A7B45152BAF4}" destId="{DE240CDD-A35C-4F7E-8FBF-6B0F3A1EC77A}" srcOrd="0" destOrd="0" presId="urn:microsoft.com/office/officeart/2009/3/layout/RandomtoResultProcess"/>
    <dgm:cxn modelId="{5701E32C-6EF2-4E3B-8A27-342E63D23174}" srcId="{7141D33A-D8F3-4759-8515-A7B45152BAF4}" destId="{AB19333A-C4B0-4F13-A8C0-F736194FC28F}" srcOrd="2" destOrd="0" parTransId="{969F66E3-ECAC-411E-A648-704FDD5CF65A}" sibTransId="{7F2E9443-2C4B-46BC-8199-8BA87361A95C}"/>
    <dgm:cxn modelId="{25CFC43D-5D05-4022-B40C-2237EA9DF0AA}" type="presOf" srcId="{F0BE80CD-F3EB-4EB6-B075-3902497B85C7}" destId="{0C3BBDFC-95F6-4F28-BA6F-F74E51DA3B11}" srcOrd="0" destOrd="0" presId="urn:microsoft.com/office/officeart/2009/3/layout/RandomtoResultProcess"/>
    <dgm:cxn modelId="{FFE1F545-B939-4CBD-81B8-F044087B191F}" type="presOf" srcId="{AB19333A-C4B0-4F13-A8C0-F736194FC28F}" destId="{3F403A19-2AB3-4880-99A4-B44A30B19CA1}" srcOrd="0" destOrd="0" presId="urn:microsoft.com/office/officeart/2009/3/layout/RandomtoResultProcess"/>
    <dgm:cxn modelId="{460F30D2-4507-43A8-A1EC-BD51DFCDE6AF}" type="presOf" srcId="{40116C1D-C95C-49AF-9213-05604CC12DA9}" destId="{1F899C4B-6293-47B3-9EE3-892CC7871F4B}" srcOrd="0" destOrd="0" presId="urn:microsoft.com/office/officeart/2009/3/layout/RandomtoResultProcess"/>
    <dgm:cxn modelId="{44B019C3-29D6-4D3D-854D-0DE0E8B6B6D8}" type="presParOf" srcId="{DE240CDD-A35C-4F7E-8FBF-6B0F3A1EC77A}" destId="{1A3360F0-6D27-4A1F-9172-DCF8DC4347B9}" srcOrd="0" destOrd="0" presId="urn:microsoft.com/office/officeart/2009/3/layout/RandomtoResultProcess"/>
    <dgm:cxn modelId="{29D3E1FA-6429-44FD-9EDE-4E02A2E7EBEC}" type="presParOf" srcId="{1A3360F0-6D27-4A1F-9172-DCF8DC4347B9}" destId="{0C3BBDFC-95F6-4F28-BA6F-F74E51DA3B11}" srcOrd="0" destOrd="0" presId="urn:microsoft.com/office/officeart/2009/3/layout/RandomtoResultProcess"/>
    <dgm:cxn modelId="{AEE85C26-A6C3-4699-8210-8053A99363C5}" type="presParOf" srcId="{1A3360F0-6D27-4A1F-9172-DCF8DC4347B9}" destId="{54E5898E-B975-4FFB-A097-0414E5EE3BE7}" srcOrd="1" destOrd="0" presId="urn:microsoft.com/office/officeart/2009/3/layout/RandomtoResultProcess"/>
    <dgm:cxn modelId="{96F173F3-82C4-4A98-9884-93DC561CD7D1}" type="presParOf" srcId="{1A3360F0-6D27-4A1F-9172-DCF8DC4347B9}" destId="{DFEA034A-6160-4A5C-A420-14281F9D2CD1}" srcOrd="2" destOrd="0" presId="urn:microsoft.com/office/officeart/2009/3/layout/RandomtoResultProcess"/>
    <dgm:cxn modelId="{DFB3F3DB-A4D4-4154-AD62-5E6D48CC1FBD}" type="presParOf" srcId="{1A3360F0-6D27-4A1F-9172-DCF8DC4347B9}" destId="{259FECC1-9ACF-4EAD-83D2-FC96AA1787FB}" srcOrd="3" destOrd="0" presId="urn:microsoft.com/office/officeart/2009/3/layout/RandomtoResultProcess"/>
    <dgm:cxn modelId="{3D74C009-69D1-478F-944E-186F07F219A8}" type="presParOf" srcId="{1A3360F0-6D27-4A1F-9172-DCF8DC4347B9}" destId="{8E223F9F-0169-45A0-95DF-92EDF2B2446C}" srcOrd="4" destOrd="0" presId="urn:microsoft.com/office/officeart/2009/3/layout/RandomtoResultProcess"/>
    <dgm:cxn modelId="{236E0818-AAE4-40F4-82B4-B56BE3753F46}" type="presParOf" srcId="{1A3360F0-6D27-4A1F-9172-DCF8DC4347B9}" destId="{57326BC2-F214-4102-B0BE-31F01C2A9831}" srcOrd="5" destOrd="0" presId="urn:microsoft.com/office/officeart/2009/3/layout/RandomtoResultProcess"/>
    <dgm:cxn modelId="{AC251612-0C22-4E83-8D44-38A7D7DDE328}" type="presParOf" srcId="{1A3360F0-6D27-4A1F-9172-DCF8DC4347B9}" destId="{8FCBBAF7-57E2-4B69-A0E9-C77082834BF7}" srcOrd="6" destOrd="0" presId="urn:microsoft.com/office/officeart/2009/3/layout/RandomtoResultProcess"/>
    <dgm:cxn modelId="{01D990D4-CB0D-4CCC-804F-D455DD8A8072}" type="presParOf" srcId="{1A3360F0-6D27-4A1F-9172-DCF8DC4347B9}" destId="{1CCD1EA9-9131-41B4-84EF-0782466F5CE3}" srcOrd="7" destOrd="0" presId="urn:microsoft.com/office/officeart/2009/3/layout/RandomtoResultProcess"/>
    <dgm:cxn modelId="{B1A39F60-3D39-4F8F-AE74-ADC075CF21AB}" type="presParOf" srcId="{1A3360F0-6D27-4A1F-9172-DCF8DC4347B9}" destId="{CC8088A5-2000-4F70-94D9-8B3DC1513BA3}" srcOrd="8" destOrd="0" presId="urn:microsoft.com/office/officeart/2009/3/layout/RandomtoResultProcess"/>
    <dgm:cxn modelId="{9823779C-4FDF-4093-958E-51A2852DEFAE}" type="presParOf" srcId="{1A3360F0-6D27-4A1F-9172-DCF8DC4347B9}" destId="{383FAA3C-A95B-4496-8824-713A608D6910}" srcOrd="9" destOrd="0" presId="urn:microsoft.com/office/officeart/2009/3/layout/RandomtoResultProcess"/>
    <dgm:cxn modelId="{4EA29860-6765-458F-BADA-80DF57FD2430}" type="presParOf" srcId="{1A3360F0-6D27-4A1F-9172-DCF8DC4347B9}" destId="{4457AFCA-3A1F-4465-8C02-D5D86F88E976}" srcOrd="10" destOrd="0" presId="urn:microsoft.com/office/officeart/2009/3/layout/RandomtoResultProcess"/>
    <dgm:cxn modelId="{31B9BC59-CB12-4466-9EA6-ADDB943F43DC}" type="presParOf" srcId="{1A3360F0-6D27-4A1F-9172-DCF8DC4347B9}" destId="{19E2C6F1-FCB1-4D2F-9409-1E9D744E3150}" srcOrd="11" destOrd="0" presId="urn:microsoft.com/office/officeart/2009/3/layout/RandomtoResultProcess"/>
    <dgm:cxn modelId="{B6E663E4-F6F0-45AB-85B9-71F1AB2242A3}" type="presParOf" srcId="{1A3360F0-6D27-4A1F-9172-DCF8DC4347B9}" destId="{6D1BC5DE-1D17-4CE9-A748-2D0E1FC66AB1}" srcOrd="12" destOrd="0" presId="urn:microsoft.com/office/officeart/2009/3/layout/RandomtoResultProcess"/>
    <dgm:cxn modelId="{BE4A89B5-C045-4805-B5F1-111CF84DDBD7}" type="presParOf" srcId="{1A3360F0-6D27-4A1F-9172-DCF8DC4347B9}" destId="{26260659-ECAB-4B64-A7EC-F9BEAEF59C04}" srcOrd="13" destOrd="0" presId="urn:microsoft.com/office/officeart/2009/3/layout/RandomtoResultProcess"/>
    <dgm:cxn modelId="{E1A54A19-E047-42C2-98F8-4BBC2F4798E1}" type="presParOf" srcId="{1A3360F0-6D27-4A1F-9172-DCF8DC4347B9}" destId="{9E3C4760-FD25-46EC-9D10-9A63A149EA0E}" srcOrd="14" destOrd="0" presId="urn:microsoft.com/office/officeart/2009/3/layout/RandomtoResultProcess"/>
    <dgm:cxn modelId="{A0013579-E451-4473-A32B-7F212443FE50}" type="presParOf" srcId="{1A3360F0-6D27-4A1F-9172-DCF8DC4347B9}" destId="{915AEFC6-D032-4236-925E-86571B5C6A3E}" srcOrd="15" destOrd="0" presId="urn:microsoft.com/office/officeart/2009/3/layout/RandomtoResultProcess"/>
    <dgm:cxn modelId="{ACB2680B-A339-4C8D-B9BE-8709A9BC1975}" type="presParOf" srcId="{1A3360F0-6D27-4A1F-9172-DCF8DC4347B9}" destId="{3D76B578-D3D0-4732-B745-83B412A65FE0}" srcOrd="16" destOrd="0" presId="urn:microsoft.com/office/officeart/2009/3/layout/RandomtoResultProcess"/>
    <dgm:cxn modelId="{2E3CD481-EB30-43A2-927A-C1DDEB4103E0}" type="presParOf" srcId="{1A3360F0-6D27-4A1F-9172-DCF8DC4347B9}" destId="{11416514-A579-4C9D-8154-AF7BF47F3166}" srcOrd="17" destOrd="0" presId="urn:microsoft.com/office/officeart/2009/3/layout/RandomtoResultProcess"/>
    <dgm:cxn modelId="{845C7C1E-EE12-4C6C-AC53-6F1CD62DA3BF}" type="presParOf" srcId="{1A3360F0-6D27-4A1F-9172-DCF8DC4347B9}" destId="{748B69B6-4996-49A4-BE26-45E11CFE529E}" srcOrd="18" destOrd="0" presId="urn:microsoft.com/office/officeart/2009/3/layout/RandomtoResultProcess"/>
    <dgm:cxn modelId="{4EF372DD-05C9-46C8-8B04-F24D122C2239}" type="presParOf" srcId="{DE240CDD-A35C-4F7E-8FBF-6B0F3A1EC77A}" destId="{52CDD91C-52AA-4F28-B17D-3C50816A8F9F}" srcOrd="1" destOrd="0" presId="urn:microsoft.com/office/officeart/2009/3/layout/RandomtoResultProcess"/>
    <dgm:cxn modelId="{1FC1EA56-81B2-4917-B97A-B8A5F047185D}" type="presParOf" srcId="{52CDD91C-52AA-4F28-B17D-3C50816A8F9F}" destId="{295AD674-301C-4BE0-9D45-68E27C930BED}" srcOrd="0" destOrd="0" presId="urn:microsoft.com/office/officeart/2009/3/layout/RandomtoResultProcess"/>
    <dgm:cxn modelId="{9D0E3DEE-437A-4C4F-8FE8-A08ED1EACD3C}" type="presParOf" srcId="{52CDD91C-52AA-4F28-B17D-3C50816A8F9F}" destId="{0B1D3829-98C5-4566-9943-6B5F5E7AF77D}" srcOrd="1" destOrd="0" presId="urn:microsoft.com/office/officeart/2009/3/layout/RandomtoResultProcess"/>
    <dgm:cxn modelId="{17A9E73A-78DE-4D1D-81AA-EAE5C6847263}" type="presParOf" srcId="{DE240CDD-A35C-4F7E-8FBF-6B0F3A1EC77A}" destId="{9AF0AAEE-943E-4E80-BC6B-87B2B0E86F94}" srcOrd="2" destOrd="0" presId="urn:microsoft.com/office/officeart/2009/3/layout/RandomtoResultProcess"/>
    <dgm:cxn modelId="{BDBDB15E-EB70-43F2-800D-6ED00D5AD857}" type="presParOf" srcId="{9AF0AAEE-943E-4E80-BC6B-87B2B0E86F94}" destId="{1F899C4B-6293-47B3-9EE3-892CC7871F4B}" srcOrd="0" destOrd="0" presId="urn:microsoft.com/office/officeart/2009/3/layout/RandomtoResultProcess"/>
    <dgm:cxn modelId="{62A8FED7-0822-4151-9780-DCAB3A4DC652}" type="presParOf" srcId="{9AF0AAEE-943E-4E80-BC6B-87B2B0E86F94}" destId="{A3C98D31-F88A-4B33-8B16-2A8E695686C3}" srcOrd="1" destOrd="0" presId="urn:microsoft.com/office/officeart/2009/3/layout/RandomtoResultProcess"/>
    <dgm:cxn modelId="{D941269C-E013-4B8F-B08B-2ADC20F1996D}" type="presParOf" srcId="{DE240CDD-A35C-4F7E-8FBF-6B0F3A1EC77A}" destId="{7A34871D-4483-4645-9F29-1D0A33C3FDD3}" srcOrd="3" destOrd="0" presId="urn:microsoft.com/office/officeart/2009/3/layout/RandomtoResultProcess"/>
    <dgm:cxn modelId="{F2941DBC-903D-4608-B991-3F1F7D1CA0B8}" type="presParOf" srcId="{7A34871D-4483-4645-9F29-1D0A33C3FDD3}" destId="{57EB6762-6A38-4ABD-99AC-3CE368250EDD}" srcOrd="0" destOrd="0" presId="urn:microsoft.com/office/officeart/2009/3/layout/RandomtoResultProcess"/>
    <dgm:cxn modelId="{EFC04551-7EA4-4DD1-B04D-65AF1A04DB17}" type="presParOf" srcId="{7A34871D-4483-4645-9F29-1D0A33C3FDD3}" destId="{4B55AFEC-F7D6-4905-A969-23EC3415F7D9}" srcOrd="1" destOrd="0" presId="urn:microsoft.com/office/officeart/2009/3/layout/RandomtoResultProcess"/>
    <dgm:cxn modelId="{E430D59D-AD45-4079-8A35-3D0958657C61}" type="presParOf" srcId="{DE240CDD-A35C-4F7E-8FBF-6B0F3A1EC77A}" destId="{D48498BC-CDF4-4598-958B-05A0546B67B7}" srcOrd="4" destOrd="0" presId="urn:microsoft.com/office/officeart/2009/3/layout/RandomtoResultProcess"/>
    <dgm:cxn modelId="{1797FA68-2A74-4D49-A724-D60A28A4B956}" type="presParOf" srcId="{D48498BC-CDF4-4598-958B-05A0546B67B7}" destId="{3F403A19-2AB3-4880-99A4-B44A30B19CA1}" srcOrd="0" destOrd="0" presId="urn:microsoft.com/office/officeart/2009/3/layout/RandomtoResultProcess"/>
    <dgm:cxn modelId="{B244EF5D-2DAF-4C60-A6F4-CD718C53B613}" type="presParOf" srcId="{D48498BC-CDF4-4598-958B-05A0546B67B7}" destId="{18E1CBD9-0A25-48F0-960A-93F4334CDF9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B860DC-C6DD-4368-82F4-6F1DFBB6B964}" type="doc">
      <dgm:prSet loTypeId="urn:microsoft.com/office/officeart/2005/8/layout/process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3AA7C99-26BB-4393-98EC-0E3C36E40B29}">
      <dgm:prSet phldrT="[Text]" custT="1"/>
      <dgm:spPr/>
      <dgm:t>
        <a:bodyPr/>
        <a:lstStyle/>
        <a:p>
          <a:r>
            <a:rPr lang="en-US" sz="2000" dirty="0"/>
            <a:t>Carbon tip heated with a lighter</a:t>
          </a:r>
        </a:p>
      </dgm:t>
    </dgm:pt>
    <dgm:pt modelId="{812255DD-F316-4204-8F94-5C786EBF0C5B}" type="parTrans" cxnId="{6E269D76-F3E5-4B83-B106-FB0D44D3184D}">
      <dgm:prSet/>
      <dgm:spPr/>
      <dgm:t>
        <a:bodyPr/>
        <a:lstStyle/>
        <a:p>
          <a:endParaRPr lang="en-US"/>
        </a:p>
      </dgm:t>
    </dgm:pt>
    <dgm:pt modelId="{17F2C5B4-010B-4B67-BE7F-3A96A443D47F}" type="sibTrans" cxnId="{6E269D76-F3E5-4B83-B106-FB0D44D3184D}">
      <dgm:prSet/>
      <dgm:spPr/>
      <dgm:t>
        <a:bodyPr/>
        <a:lstStyle/>
        <a:p>
          <a:endParaRPr lang="en-US"/>
        </a:p>
      </dgm:t>
    </dgm:pt>
    <dgm:pt modelId="{9EF4A8F6-F3F3-4135-BED8-42044C44E113}">
      <dgm:prSet custT="1"/>
      <dgm:spPr/>
      <dgm:t>
        <a:bodyPr/>
        <a:lstStyle/>
        <a:p>
          <a:r>
            <a:rPr lang="en-US" sz="2000" dirty="0"/>
            <a:t>User inhales 4-5 times before the tip glows red and product is activated</a:t>
          </a:r>
        </a:p>
      </dgm:t>
    </dgm:pt>
    <dgm:pt modelId="{00715184-E3E6-4001-9CC3-0FA0D8071DEA}" type="parTrans" cxnId="{0C4D8011-EDB4-4E62-975C-D93DD03B4C5C}">
      <dgm:prSet/>
      <dgm:spPr/>
      <dgm:t>
        <a:bodyPr/>
        <a:lstStyle/>
        <a:p>
          <a:endParaRPr lang="en-US"/>
        </a:p>
      </dgm:t>
    </dgm:pt>
    <dgm:pt modelId="{E0F0DFAA-921E-4791-8F26-E50E54E7FCB7}" type="sibTrans" cxnId="{0C4D8011-EDB4-4E62-975C-D93DD03B4C5C}">
      <dgm:prSet/>
      <dgm:spPr/>
      <dgm:t>
        <a:bodyPr/>
        <a:lstStyle/>
        <a:p>
          <a:endParaRPr lang="en-US"/>
        </a:p>
      </dgm:t>
    </dgm:pt>
    <dgm:pt modelId="{42553FC7-CE59-43BD-A02C-84B0C84A79F8}">
      <dgm:prSet custT="1"/>
      <dgm:spPr/>
      <dgm:t>
        <a:bodyPr/>
        <a:lstStyle/>
        <a:p>
          <a:r>
            <a:rPr lang="en-US" sz="2000" dirty="0"/>
            <a:t>Packs of 20, similar size and shape of cigarette</a:t>
          </a:r>
        </a:p>
      </dgm:t>
    </dgm:pt>
    <dgm:pt modelId="{A60D2B6E-C8C1-4C98-8030-6167DF476725}" type="parTrans" cxnId="{0F6C3804-7514-46B2-8ADB-856E66402415}">
      <dgm:prSet/>
      <dgm:spPr/>
      <dgm:t>
        <a:bodyPr/>
        <a:lstStyle/>
        <a:p>
          <a:endParaRPr lang="en-US"/>
        </a:p>
      </dgm:t>
    </dgm:pt>
    <dgm:pt modelId="{A4C35DC0-D1C2-4BB0-8D4E-6CBA54791EE2}" type="sibTrans" cxnId="{0F6C3804-7514-46B2-8ADB-856E66402415}">
      <dgm:prSet/>
      <dgm:spPr/>
      <dgm:t>
        <a:bodyPr/>
        <a:lstStyle/>
        <a:p>
          <a:endParaRPr lang="en-US"/>
        </a:p>
      </dgm:t>
    </dgm:pt>
    <dgm:pt modelId="{7DD3721F-87AE-4729-8C1B-DF815C7ACD41}">
      <dgm:prSet custT="1"/>
      <dgm:spPr/>
      <dgm:t>
        <a:bodyPr/>
        <a:lstStyle/>
        <a:p>
          <a:r>
            <a:rPr lang="en-US" sz="2000" dirty="0"/>
            <a:t>3 iterations have tested in U.S. (1989 Premier, 1994-2005 Eclipse, 2015 </a:t>
          </a:r>
          <a:r>
            <a:rPr lang="en-US" sz="2000" dirty="0" err="1"/>
            <a:t>Revo</a:t>
          </a:r>
          <a:r>
            <a:rPr lang="en-US" sz="2000" dirty="0"/>
            <a:t>)</a:t>
          </a:r>
        </a:p>
      </dgm:t>
    </dgm:pt>
    <dgm:pt modelId="{A3679EF6-945C-4F3C-B9E7-7FDC5FCF7C34}" type="parTrans" cxnId="{26700DF7-3EB2-49C6-812D-7F62BD492832}">
      <dgm:prSet/>
      <dgm:spPr/>
      <dgm:t>
        <a:bodyPr/>
        <a:lstStyle/>
        <a:p>
          <a:endParaRPr lang="en-US"/>
        </a:p>
      </dgm:t>
    </dgm:pt>
    <dgm:pt modelId="{3BB35616-C432-4F11-B88C-8F56DFB2B7CA}" type="sibTrans" cxnId="{26700DF7-3EB2-49C6-812D-7F62BD492832}">
      <dgm:prSet/>
      <dgm:spPr/>
      <dgm:t>
        <a:bodyPr/>
        <a:lstStyle/>
        <a:p>
          <a:endParaRPr lang="en-US"/>
        </a:p>
      </dgm:t>
    </dgm:pt>
    <dgm:pt modelId="{CF19B893-C7AD-4607-B215-2271C1F6263A}" type="pres">
      <dgm:prSet presAssocID="{FBB860DC-C6DD-4368-82F4-6F1DFBB6B964}" presName="linearFlow" presStyleCnt="0">
        <dgm:presLayoutVars>
          <dgm:resizeHandles val="exact"/>
        </dgm:presLayoutVars>
      </dgm:prSet>
      <dgm:spPr/>
    </dgm:pt>
    <dgm:pt modelId="{EF4C8203-5D6C-4B0E-A561-487A3DC4461C}" type="pres">
      <dgm:prSet presAssocID="{03AA7C99-26BB-4393-98EC-0E3C36E40B29}" presName="node" presStyleLbl="node1" presStyleIdx="0" presStyleCnt="4">
        <dgm:presLayoutVars>
          <dgm:bulletEnabled val="1"/>
        </dgm:presLayoutVars>
      </dgm:prSet>
      <dgm:spPr/>
    </dgm:pt>
    <dgm:pt modelId="{47948F8F-84D8-465E-95D3-359C6DDF94AA}" type="pres">
      <dgm:prSet presAssocID="{17F2C5B4-010B-4B67-BE7F-3A96A443D47F}" presName="sibTrans" presStyleLbl="sibTrans2D1" presStyleIdx="0" presStyleCnt="3"/>
      <dgm:spPr/>
    </dgm:pt>
    <dgm:pt modelId="{C3E0889A-7450-40F4-AE2B-FF377F1551FC}" type="pres">
      <dgm:prSet presAssocID="{17F2C5B4-010B-4B67-BE7F-3A96A443D47F}" presName="connectorText" presStyleLbl="sibTrans2D1" presStyleIdx="0" presStyleCnt="3"/>
      <dgm:spPr/>
    </dgm:pt>
    <dgm:pt modelId="{BFE04D56-8C0D-4ADB-8625-D7D61DFD6C70}" type="pres">
      <dgm:prSet presAssocID="{9EF4A8F6-F3F3-4135-BED8-42044C44E113}" presName="node" presStyleLbl="node1" presStyleIdx="1" presStyleCnt="4">
        <dgm:presLayoutVars>
          <dgm:bulletEnabled val="1"/>
        </dgm:presLayoutVars>
      </dgm:prSet>
      <dgm:spPr/>
    </dgm:pt>
    <dgm:pt modelId="{280B334E-ECD3-43E6-9EF5-02DCB4383975}" type="pres">
      <dgm:prSet presAssocID="{E0F0DFAA-921E-4791-8F26-E50E54E7FCB7}" presName="sibTrans" presStyleLbl="sibTrans2D1" presStyleIdx="1" presStyleCnt="3"/>
      <dgm:spPr/>
    </dgm:pt>
    <dgm:pt modelId="{DE96A1E6-6F91-4C8B-AAFB-6E259EC9D59A}" type="pres">
      <dgm:prSet presAssocID="{E0F0DFAA-921E-4791-8F26-E50E54E7FCB7}" presName="connectorText" presStyleLbl="sibTrans2D1" presStyleIdx="1" presStyleCnt="3"/>
      <dgm:spPr/>
    </dgm:pt>
    <dgm:pt modelId="{4B27E023-C562-4899-910C-2D81B5DAB085}" type="pres">
      <dgm:prSet presAssocID="{42553FC7-CE59-43BD-A02C-84B0C84A79F8}" presName="node" presStyleLbl="node1" presStyleIdx="2" presStyleCnt="4">
        <dgm:presLayoutVars>
          <dgm:bulletEnabled val="1"/>
        </dgm:presLayoutVars>
      </dgm:prSet>
      <dgm:spPr/>
    </dgm:pt>
    <dgm:pt modelId="{D42D8407-FA03-43FE-A5BE-2FEDC4D79036}" type="pres">
      <dgm:prSet presAssocID="{A4C35DC0-D1C2-4BB0-8D4E-6CBA54791EE2}" presName="sibTrans" presStyleLbl="sibTrans2D1" presStyleIdx="2" presStyleCnt="3"/>
      <dgm:spPr/>
    </dgm:pt>
    <dgm:pt modelId="{9DDD9700-8002-4868-B785-60A76F6280C4}" type="pres">
      <dgm:prSet presAssocID="{A4C35DC0-D1C2-4BB0-8D4E-6CBA54791EE2}" presName="connectorText" presStyleLbl="sibTrans2D1" presStyleIdx="2" presStyleCnt="3"/>
      <dgm:spPr/>
    </dgm:pt>
    <dgm:pt modelId="{120020AF-0778-4E6C-B7A7-1720D6834980}" type="pres">
      <dgm:prSet presAssocID="{7DD3721F-87AE-4729-8C1B-DF815C7ACD41}" presName="node" presStyleLbl="node1" presStyleIdx="3" presStyleCnt="4">
        <dgm:presLayoutVars>
          <dgm:bulletEnabled val="1"/>
        </dgm:presLayoutVars>
      </dgm:prSet>
      <dgm:spPr/>
    </dgm:pt>
  </dgm:ptLst>
  <dgm:cxnLst>
    <dgm:cxn modelId="{0F6C3804-7514-46B2-8ADB-856E66402415}" srcId="{FBB860DC-C6DD-4368-82F4-6F1DFBB6B964}" destId="{42553FC7-CE59-43BD-A02C-84B0C84A79F8}" srcOrd="2" destOrd="0" parTransId="{A60D2B6E-C8C1-4C98-8030-6167DF476725}" sibTransId="{A4C35DC0-D1C2-4BB0-8D4E-6CBA54791EE2}"/>
    <dgm:cxn modelId="{0C4D8011-EDB4-4E62-975C-D93DD03B4C5C}" srcId="{FBB860DC-C6DD-4368-82F4-6F1DFBB6B964}" destId="{9EF4A8F6-F3F3-4135-BED8-42044C44E113}" srcOrd="1" destOrd="0" parTransId="{00715184-E3E6-4001-9CC3-0FA0D8071DEA}" sibTransId="{E0F0DFAA-921E-4791-8F26-E50E54E7FCB7}"/>
    <dgm:cxn modelId="{A5956F2B-E45A-45FB-8484-AC9F48373FB9}" type="presOf" srcId="{9EF4A8F6-F3F3-4135-BED8-42044C44E113}" destId="{BFE04D56-8C0D-4ADB-8625-D7D61DFD6C70}" srcOrd="0" destOrd="0" presId="urn:microsoft.com/office/officeart/2005/8/layout/process2"/>
    <dgm:cxn modelId="{1FD12147-8F98-4C2B-A591-9E6D96FB4290}" type="presOf" srcId="{E0F0DFAA-921E-4791-8F26-E50E54E7FCB7}" destId="{280B334E-ECD3-43E6-9EF5-02DCB4383975}" srcOrd="0" destOrd="0" presId="urn:microsoft.com/office/officeart/2005/8/layout/process2"/>
    <dgm:cxn modelId="{A0979873-80AA-4C10-840C-AAEB046956E6}" type="presOf" srcId="{FBB860DC-C6DD-4368-82F4-6F1DFBB6B964}" destId="{CF19B893-C7AD-4607-B215-2271C1F6263A}" srcOrd="0" destOrd="0" presId="urn:microsoft.com/office/officeart/2005/8/layout/process2"/>
    <dgm:cxn modelId="{DEE18E75-9997-4D47-880E-D00000BE277C}" type="presOf" srcId="{A4C35DC0-D1C2-4BB0-8D4E-6CBA54791EE2}" destId="{D42D8407-FA03-43FE-A5BE-2FEDC4D79036}" srcOrd="0" destOrd="0" presId="urn:microsoft.com/office/officeart/2005/8/layout/process2"/>
    <dgm:cxn modelId="{6E269D76-F3E5-4B83-B106-FB0D44D3184D}" srcId="{FBB860DC-C6DD-4368-82F4-6F1DFBB6B964}" destId="{03AA7C99-26BB-4393-98EC-0E3C36E40B29}" srcOrd="0" destOrd="0" parTransId="{812255DD-F316-4204-8F94-5C786EBF0C5B}" sibTransId="{17F2C5B4-010B-4B67-BE7F-3A96A443D47F}"/>
    <dgm:cxn modelId="{11A72586-EA7F-4AE6-898F-00F0821D1A08}" type="presOf" srcId="{7DD3721F-87AE-4729-8C1B-DF815C7ACD41}" destId="{120020AF-0778-4E6C-B7A7-1720D6834980}" srcOrd="0" destOrd="0" presId="urn:microsoft.com/office/officeart/2005/8/layout/process2"/>
    <dgm:cxn modelId="{40A73E8E-5CDC-4960-ACAC-B9EDC1104886}" type="presOf" srcId="{03AA7C99-26BB-4393-98EC-0E3C36E40B29}" destId="{EF4C8203-5D6C-4B0E-A561-487A3DC4461C}" srcOrd="0" destOrd="0" presId="urn:microsoft.com/office/officeart/2005/8/layout/process2"/>
    <dgm:cxn modelId="{9F530AC5-C13C-4ED9-A1EE-8F6491AB5ECC}" type="presOf" srcId="{42553FC7-CE59-43BD-A02C-84B0C84A79F8}" destId="{4B27E023-C562-4899-910C-2D81B5DAB085}" srcOrd="0" destOrd="0" presId="urn:microsoft.com/office/officeart/2005/8/layout/process2"/>
    <dgm:cxn modelId="{710AD5C8-2D22-4AD8-9223-07958541E888}" type="presOf" srcId="{E0F0DFAA-921E-4791-8F26-E50E54E7FCB7}" destId="{DE96A1E6-6F91-4C8B-AAFB-6E259EC9D59A}" srcOrd="1" destOrd="0" presId="urn:microsoft.com/office/officeart/2005/8/layout/process2"/>
    <dgm:cxn modelId="{B0CF97DB-B367-4DBA-B230-06EE0BB429F7}" type="presOf" srcId="{17F2C5B4-010B-4B67-BE7F-3A96A443D47F}" destId="{C3E0889A-7450-40F4-AE2B-FF377F1551FC}" srcOrd="1" destOrd="0" presId="urn:microsoft.com/office/officeart/2005/8/layout/process2"/>
    <dgm:cxn modelId="{26700DF7-3EB2-49C6-812D-7F62BD492832}" srcId="{FBB860DC-C6DD-4368-82F4-6F1DFBB6B964}" destId="{7DD3721F-87AE-4729-8C1B-DF815C7ACD41}" srcOrd="3" destOrd="0" parTransId="{A3679EF6-945C-4F3C-B9E7-7FDC5FCF7C34}" sibTransId="{3BB35616-C432-4F11-B88C-8F56DFB2B7CA}"/>
    <dgm:cxn modelId="{3CBA90FF-4CE0-491B-9C87-DE61F7D5C8CE}" type="presOf" srcId="{17F2C5B4-010B-4B67-BE7F-3A96A443D47F}" destId="{47948F8F-84D8-465E-95D3-359C6DDF94AA}" srcOrd="0" destOrd="0" presId="urn:microsoft.com/office/officeart/2005/8/layout/process2"/>
    <dgm:cxn modelId="{1352BCFF-187D-4C87-AE89-F0C121AE9011}" type="presOf" srcId="{A4C35DC0-D1C2-4BB0-8D4E-6CBA54791EE2}" destId="{9DDD9700-8002-4868-B785-60A76F6280C4}" srcOrd="1" destOrd="0" presId="urn:microsoft.com/office/officeart/2005/8/layout/process2"/>
    <dgm:cxn modelId="{76640335-1FDD-4B45-8A9F-076F60741487}" type="presParOf" srcId="{CF19B893-C7AD-4607-B215-2271C1F6263A}" destId="{EF4C8203-5D6C-4B0E-A561-487A3DC4461C}" srcOrd="0" destOrd="0" presId="urn:microsoft.com/office/officeart/2005/8/layout/process2"/>
    <dgm:cxn modelId="{260DF804-E426-4EDB-B20D-6EB62B0EA117}" type="presParOf" srcId="{CF19B893-C7AD-4607-B215-2271C1F6263A}" destId="{47948F8F-84D8-465E-95D3-359C6DDF94AA}" srcOrd="1" destOrd="0" presId="urn:microsoft.com/office/officeart/2005/8/layout/process2"/>
    <dgm:cxn modelId="{E4BE26B7-A386-4BAF-9BB8-7E82C5D630DD}" type="presParOf" srcId="{47948F8F-84D8-465E-95D3-359C6DDF94AA}" destId="{C3E0889A-7450-40F4-AE2B-FF377F1551FC}" srcOrd="0" destOrd="0" presId="urn:microsoft.com/office/officeart/2005/8/layout/process2"/>
    <dgm:cxn modelId="{EE58CC3B-D528-44F6-8709-399F91767FA3}" type="presParOf" srcId="{CF19B893-C7AD-4607-B215-2271C1F6263A}" destId="{BFE04D56-8C0D-4ADB-8625-D7D61DFD6C70}" srcOrd="2" destOrd="0" presId="urn:microsoft.com/office/officeart/2005/8/layout/process2"/>
    <dgm:cxn modelId="{96ABB383-B72B-40D1-844D-E12AACCE2EF3}" type="presParOf" srcId="{CF19B893-C7AD-4607-B215-2271C1F6263A}" destId="{280B334E-ECD3-43E6-9EF5-02DCB4383975}" srcOrd="3" destOrd="0" presId="urn:microsoft.com/office/officeart/2005/8/layout/process2"/>
    <dgm:cxn modelId="{8DF8C605-E1ED-4E39-8DAA-A118D68B154F}" type="presParOf" srcId="{280B334E-ECD3-43E6-9EF5-02DCB4383975}" destId="{DE96A1E6-6F91-4C8B-AAFB-6E259EC9D59A}" srcOrd="0" destOrd="0" presId="urn:microsoft.com/office/officeart/2005/8/layout/process2"/>
    <dgm:cxn modelId="{0C747199-84E3-4DEB-A30A-EB45AFE83007}" type="presParOf" srcId="{CF19B893-C7AD-4607-B215-2271C1F6263A}" destId="{4B27E023-C562-4899-910C-2D81B5DAB085}" srcOrd="4" destOrd="0" presId="urn:microsoft.com/office/officeart/2005/8/layout/process2"/>
    <dgm:cxn modelId="{658A7654-2D8B-445C-8500-BE02CDE9B335}" type="presParOf" srcId="{CF19B893-C7AD-4607-B215-2271C1F6263A}" destId="{D42D8407-FA03-43FE-A5BE-2FEDC4D79036}" srcOrd="5" destOrd="0" presId="urn:microsoft.com/office/officeart/2005/8/layout/process2"/>
    <dgm:cxn modelId="{15C9FDFA-E5FB-454B-972F-CA48521E1A31}" type="presParOf" srcId="{D42D8407-FA03-43FE-A5BE-2FEDC4D79036}" destId="{9DDD9700-8002-4868-B785-60A76F6280C4}" srcOrd="0" destOrd="0" presId="urn:microsoft.com/office/officeart/2005/8/layout/process2"/>
    <dgm:cxn modelId="{9873DCFC-BD27-49E1-87DD-465D9F6827B8}" type="presParOf" srcId="{CF19B893-C7AD-4607-B215-2271C1F6263A}" destId="{120020AF-0778-4E6C-B7A7-1720D683498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E257A7-C4B8-47C2-81E9-F6AE873B40DA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667B2AD-7EAA-40EB-AD81-A9BB74BD3B46}">
      <dgm:prSet phldrT="[Text]"/>
      <dgm:spPr/>
      <dgm:t>
        <a:bodyPr/>
        <a:lstStyle/>
        <a:p>
          <a:r>
            <a:rPr lang="en-US" dirty="0"/>
            <a:t>Test marketing began in 1998 in Richmond, VA, discontinued in 2006 due to “lack of commercial success”</a:t>
          </a:r>
        </a:p>
      </dgm:t>
    </dgm:pt>
    <dgm:pt modelId="{B6652B59-56B0-4A31-8B2D-D1E1C723D329}" type="parTrans" cxnId="{A5092BEA-E5A2-4FBC-B970-504CF19947CF}">
      <dgm:prSet/>
      <dgm:spPr/>
      <dgm:t>
        <a:bodyPr/>
        <a:lstStyle/>
        <a:p>
          <a:endParaRPr lang="en-US"/>
        </a:p>
      </dgm:t>
    </dgm:pt>
    <dgm:pt modelId="{0F3E16EF-D018-4712-9B19-DF92DE005379}" type="sibTrans" cxnId="{A5092BEA-E5A2-4FBC-B970-504CF19947CF}">
      <dgm:prSet/>
      <dgm:spPr/>
      <dgm:t>
        <a:bodyPr/>
        <a:lstStyle/>
        <a:p>
          <a:endParaRPr lang="en-US"/>
        </a:p>
      </dgm:t>
    </dgm:pt>
    <dgm:pt modelId="{531877C6-27EA-4475-9823-4C1D0C550AC5}">
      <dgm:prSet/>
      <dgm:spPr/>
      <dgm:t>
        <a:bodyPr/>
        <a:lstStyle/>
        <a:p>
          <a:r>
            <a:rPr lang="en-US" dirty="0"/>
            <a:t>Battery powered “smoking system.” Heating blades pierce Accord cigarette. Device activated only when puffed.</a:t>
          </a:r>
        </a:p>
      </dgm:t>
    </dgm:pt>
    <dgm:pt modelId="{10106655-4D6F-4BAC-8435-60A000DF233A}" type="parTrans" cxnId="{85605885-2DD6-40AE-8E36-5C95B9CCE943}">
      <dgm:prSet/>
      <dgm:spPr/>
      <dgm:t>
        <a:bodyPr/>
        <a:lstStyle/>
        <a:p>
          <a:endParaRPr lang="en-US"/>
        </a:p>
      </dgm:t>
    </dgm:pt>
    <dgm:pt modelId="{7DB52984-E1DB-4C62-B1D5-E88A922DE20A}" type="sibTrans" cxnId="{85605885-2DD6-40AE-8E36-5C95B9CCE943}">
      <dgm:prSet/>
      <dgm:spPr/>
      <dgm:t>
        <a:bodyPr/>
        <a:lstStyle/>
        <a:p>
          <a:endParaRPr lang="en-US"/>
        </a:p>
      </dgm:t>
    </dgm:pt>
    <dgm:pt modelId="{E7CE4240-7C43-4D52-B66F-DBA7874105BD}">
      <dgm:prSet/>
      <dgm:spPr/>
      <dgm:t>
        <a:bodyPr/>
        <a:lstStyle/>
        <a:p>
          <a:r>
            <a:rPr lang="en-US" dirty="0"/>
            <a:t>Ads said Accord “produces a lot less smoke” but did not want to “disparage existing brands” in marketing</a:t>
          </a:r>
        </a:p>
      </dgm:t>
    </dgm:pt>
    <dgm:pt modelId="{EF891349-BDA7-4DE8-9B6C-C330196B4A33}" type="parTrans" cxnId="{FCAB1B69-9367-48D1-BDCE-EEFD801CDEB2}">
      <dgm:prSet/>
      <dgm:spPr/>
      <dgm:t>
        <a:bodyPr/>
        <a:lstStyle/>
        <a:p>
          <a:endParaRPr lang="en-US"/>
        </a:p>
      </dgm:t>
    </dgm:pt>
    <dgm:pt modelId="{05D5CF9C-2061-4C0F-A4BB-B6397E1F0F56}" type="sibTrans" cxnId="{FCAB1B69-9367-48D1-BDCE-EEFD801CDEB2}">
      <dgm:prSet/>
      <dgm:spPr/>
      <dgm:t>
        <a:bodyPr/>
        <a:lstStyle/>
        <a:p>
          <a:endParaRPr lang="en-US"/>
        </a:p>
      </dgm:t>
    </dgm:pt>
    <dgm:pt modelId="{CFD286C2-4BC4-4741-9BB6-2B5CE39778DE}" type="pres">
      <dgm:prSet presAssocID="{3EE257A7-C4B8-47C2-81E9-F6AE873B40DA}" presName="linearFlow" presStyleCnt="0">
        <dgm:presLayoutVars>
          <dgm:dir/>
          <dgm:resizeHandles val="exact"/>
        </dgm:presLayoutVars>
      </dgm:prSet>
      <dgm:spPr/>
    </dgm:pt>
    <dgm:pt modelId="{3406A127-6534-4723-A767-D769892C1AF5}" type="pres">
      <dgm:prSet presAssocID="{6667B2AD-7EAA-40EB-AD81-A9BB74BD3B46}" presName="comp" presStyleCnt="0"/>
      <dgm:spPr/>
    </dgm:pt>
    <dgm:pt modelId="{29FA0E03-051B-4FBB-AFEB-8C980A35DC4F}" type="pres">
      <dgm:prSet presAssocID="{6667B2AD-7EAA-40EB-AD81-A9BB74BD3B46}" presName="rect2" presStyleLbl="node1" presStyleIdx="0" presStyleCnt="3">
        <dgm:presLayoutVars>
          <dgm:bulletEnabled val="1"/>
        </dgm:presLayoutVars>
      </dgm:prSet>
      <dgm:spPr/>
    </dgm:pt>
    <dgm:pt modelId="{CA88A043-9975-4823-AA73-AF707DCD2E52}" type="pres">
      <dgm:prSet presAssocID="{6667B2AD-7EAA-40EB-AD81-A9BB74BD3B46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94330DA-5213-47BB-8EB9-708D080BA871}" type="pres">
      <dgm:prSet presAssocID="{0F3E16EF-D018-4712-9B19-DF92DE005379}" presName="sibTrans" presStyleCnt="0"/>
      <dgm:spPr/>
    </dgm:pt>
    <dgm:pt modelId="{7FB27A4D-464A-4EDC-9825-72A1DEFD0D07}" type="pres">
      <dgm:prSet presAssocID="{531877C6-27EA-4475-9823-4C1D0C550AC5}" presName="comp" presStyleCnt="0"/>
      <dgm:spPr/>
    </dgm:pt>
    <dgm:pt modelId="{D5CA39AE-1B67-400D-95C3-A67436AD1EA4}" type="pres">
      <dgm:prSet presAssocID="{531877C6-27EA-4475-9823-4C1D0C550AC5}" presName="rect2" presStyleLbl="node1" presStyleIdx="1" presStyleCnt="3">
        <dgm:presLayoutVars>
          <dgm:bulletEnabled val="1"/>
        </dgm:presLayoutVars>
      </dgm:prSet>
      <dgm:spPr/>
    </dgm:pt>
    <dgm:pt modelId="{9CF20EBB-3B21-4551-BBE0-E6876CE5AC2E}" type="pres">
      <dgm:prSet presAssocID="{531877C6-27EA-4475-9823-4C1D0C550AC5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042E60-7D90-4970-B064-1F26E8A1BE2D}" type="pres">
      <dgm:prSet presAssocID="{7DB52984-E1DB-4C62-B1D5-E88A922DE20A}" presName="sibTrans" presStyleCnt="0"/>
      <dgm:spPr/>
    </dgm:pt>
    <dgm:pt modelId="{4362525A-5202-473E-9E7D-6B1BE2A8412A}" type="pres">
      <dgm:prSet presAssocID="{E7CE4240-7C43-4D52-B66F-DBA7874105BD}" presName="comp" presStyleCnt="0"/>
      <dgm:spPr/>
    </dgm:pt>
    <dgm:pt modelId="{D14B593B-7F51-4286-B04B-139C9E678E9C}" type="pres">
      <dgm:prSet presAssocID="{E7CE4240-7C43-4D52-B66F-DBA7874105BD}" presName="rect2" presStyleLbl="node1" presStyleIdx="2" presStyleCnt="3">
        <dgm:presLayoutVars>
          <dgm:bulletEnabled val="1"/>
        </dgm:presLayoutVars>
      </dgm:prSet>
      <dgm:spPr/>
    </dgm:pt>
    <dgm:pt modelId="{1287DE34-146D-47C5-8767-495628ED5A92}" type="pres">
      <dgm:prSet presAssocID="{E7CE4240-7C43-4D52-B66F-DBA7874105BD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E70E662-0BE1-4C4F-B76C-CDF155D16C5C}" type="presOf" srcId="{E7CE4240-7C43-4D52-B66F-DBA7874105BD}" destId="{D14B593B-7F51-4286-B04B-139C9E678E9C}" srcOrd="0" destOrd="0" presId="urn:microsoft.com/office/officeart/2008/layout/AlternatingPictureBlocks"/>
    <dgm:cxn modelId="{FCAB1B69-9367-48D1-BDCE-EEFD801CDEB2}" srcId="{3EE257A7-C4B8-47C2-81E9-F6AE873B40DA}" destId="{E7CE4240-7C43-4D52-B66F-DBA7874105BD}" srcOrd="2" destOrd="0" parTransId="{EF891349-BDA7-4DE8-9B6C-C330196B4A33}" sibTransId="{05D5CF9C-2061-4C0F-A4BB-B6397E1F0F56}"/>
    <dgm:cxn modelId="{D111095A-BA43-420A-AA3C-BACB9D1E6CF9}" type="presOf" srcId="{3EE257A7-C4B8-47C2-81E9-F6AE873B40DA}" destId="{CFD286C2-4BC4-4741-9BB6-2B5CE39778DE}" srcOrd="0" destOrd="0" presId="urn:microsoft.com/office/officeart/2008/layout/AlternatingPictureBlocks"/>
    <dgm:cxn modelId="{85605885-2DD6-40AE-8E36-5C95B9CCE943}" srcId="{3EE257A7-C4B8-47C2-81E9-F6AE873B40DA}" destId="{531877C6-27EA-4475-9823-4C1D0C550AC5}" srcOrd="1" destOrd="0" parTransId="{10106655-4D6F-4BAC-8435-60A000DF233A}" sibTransId="{7DB52984-E1DB-4C62-B1D5-E88A922DE20A}"/>
    <dgm:cxn modelId="{5B902FA5-2E7C-48BC-9AFE-73E16C5C04BE}" type="presOf" srcId="{531877C6-27EA-4475-9823-4C1D0C550AC5}" destId="{D5CA39AE-1B67-400D-95C3-A67436AD1EA4}" srcOrd="0" destOrd="0" presId="urn:microsoft.com/office/officeart/2008/layout/AlternatingPictureBlocks"/>
    <dgm:cxn modelId="{782291D9-DCFE-4E25-8060-6825D5B9C456}" type="presOf" srcId="{6667B2AD-7EAA-40EB-AD81-A9BB74BD3B46}" destId="{29FA0E03-051B-4FBB-AFEB-8C980A35DC4F}" srcOrd="0" destOrd="0" presId="urn:microsoft.com/office/officeart/2008/layout/AlternatingPictureBlocks"/>
    <dgm:cxn modelId="{A5092BEA-E5A2-4FBC-B970-504CF19947CF}" srcId="{3EE257A7-C4B8-47C2-81E9-F6AE873B40DA}" destId="{6667B2AD-7EAA-40EB-AD81-A9BB74BD3B46}" srcOrd="0" destOrd="0" parTransId="{B6652B59-56B0-4A31-8B2D-D1E1C723D329}" sibTransId="{0F3E16EF-D018-4712-9B19-DF92DE005379}"/>
    <dgm:cxn modelId="{B67DBE7E-BF2B-4C4B-B131-2CB38EBD9DF6}" type="presParOf" srcId="{CFD286C2-4BC4-4741-9BB6-2B5CE39778DE}" destId="{3406A127-6534-4723-A767-D769892C1AF5}" srcOrd="0" destOrd="0" presId="urn:microsoft.com/office/officeart/2008/layout/AlternatingPictureBlocks"/>
    <dgm:cxn modelId="{CCF133B8-9E26-4576-84FA-D62569FB8AB2}" type="presParOf" srcId="{3406A127-6534-4723-A767-D769892C1AF5}" destId="{29FA0E03-051B-4FBB-AFEB-8C980A35DC4F}" srcOrd="0" destOrd="0" presId="urn:microsoft.com/office/officeart/2008/layout/AlternatingPictureBlocks"/>
    <dgm:cxn modelId="{2A9AAEFB-E299-45C4-ADEC-7ED3E881D9AD}" type="presParOf" srcId="{3406A127-6534-4723-A767-D769892C1AF5}" destId="{CA88A043-9975-4823-AA73-AF707DCD2E52}" srcOrd="1" destOrd="0" presId="urn:microsoft.com/office/officeart/2008/layout/AlternatingPictureBlocks"/>
    <dgm:cxn modelId="{9E7FE261-3E93-470A-BF55-B0F52184FE9A}" type="presParOf" srcId="{CFD286C2-4BC4-4741-9BB6-2B5CE39778DE}" destId="{F94330DA-5213-47BB-8EB9-708D080BA871}" srcOrd="1" destOrd="0" presId="urn:microsoft.com/office/officeart/2008/layout/AlternatingPictureBlocks"/>
    <dgm:cxn modelId="{CA7F2B34-179D-4941-8E7C-869DE025742B}" type="presParOf" srcId="{CFD286C2-4BC4-4741-9BB6-2B5CE39778DE}" destId="{7FB27A4D-464A-4EDC-9825-72A1DEFD0D07}" srcOrd="2" destOrd="0" presId="urn:microsoft.com/office/officeart/2008/layout/AlternatingPictureBlocks"/>
    <dgm:cxn modelId="{563D129A-CA06-463A-A80C-90D5C5457621}" type="presParOf" srcId="{7FB27A4D-464A-4EDC-9825-72A1DEFD0D07}" destId="{D5CA39AE-1B67-400D-95C3-A67436AD1EA4}" srcOrd="0" destOrd="0" presId="urn:microsoft.com/office/officeart/2008/layout/AlternatingPictureBlocks"/>
    <dgm:cxn modelId="{16CAC03C-B90D-4DC3-8E92-F9557AE057EC}" type="presParOf" srcId="{7FB27A4D-464A-4EDC-9825-72A1DEFD0D07}" destId="{9CF20EBB-3B21-4551-BBE0-E6876CE5AC2E}" srcOrd="1" destOrd="0" presId="urn:microsoft.com/office/officeart/2008/layout/AlternatingPictureBlocks"/>
    <dgm:cxn modelId="{DBDD551C-8D3A-4B9A-B1E0-22CE6F21147D}" type="presParOf" srcId="{CFD286C2-4BC4-4741-9BB6-2B5CE39778DE}" destId="{FD042E60-7D90-4970-B064-1F26E8A1BE2D}" srcOrd="3" destOrd="0" presId="urn:microsoft.com/office/officeart/2008/layout/AlternatingPictureBlocks"/>
    <dgm:cxn modelId="{20BE4C4C-E268-4208-9A4F-165BE78654D5}" type="presParOf" srcId="{CFD286C2-4BC4-4741-9BB6-2B5CE39778DE}" destId="{4362525A-5202-473E-9E7D-6B1BE2A8412A}" srcOrd="4" destOrd="0" presId="urn:microsoft.com/office/officeart/2008/layout/AlternatingPictureBlocks"/>
    <dgm:cxn modelId="{0CE7EC89-79EB-45C8-A1FC-1DFABEB9F48D}" type="presParOf" srcId="{4362525A-5202-473E-9E7D-6B1BE2A8412A}" destId="{D14B593B-7F51-4286-B04B-139C9E678E9C}" srcOrd="0" destOrd="0" presId="urn:microsoft.com/office/officeart/2008/layout/AlternatingPictureBlocks"/>
    <dgm:cxn modelId="{6AD480D9-1026-416A-B99E-4A5944A26501}" type="presParOf" srcId="{4362525A-5202-473E-9E7D-6B1BE2A8412A}" destId="{1287DE34-146D-47C5-8767-495628ED5A9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B6BB31-FF4A-4BBF-A499-406503A65EFD}" type="doc">
      <dgm:prSet loTypeId="urn:microsoft.com/office/officeart/2005/8/layout/process4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2C245B-F97D-4A39-BB28-D17B167ADA3C}">
      <dgm:prSet phldrT="[Text]" custT="1"/>
      <dgm:spPr/>
      <dgm:t>
        <a:bodyPr/>
        <a:lstStyle/>
        <a:p>
          <a:r>
            <a:rPr lang="en-US" sz="1800" dirty="0"/>
            <a:t>Platform 1 –                      uses electronically controlled heating blade (razor/blade) </a:t>
          </a:r>
        </a:p>
      </dgm:t>
    </dgm:pt>
    <dgm:pt modelId="{D8A470D5-8FFE-4BB5-9E42-855B1CFFCB15}" type="parTrans" cxnId="{6976AC95-C972-4DF9-B068-726A15592B10}">
      <dgm:prSet/>
      <dgm:spPr/>
      <dgm:t>
        <a:bodyPr/>
        <a:lstStyle/>
        <a:p>
          <a:endParaRPr lang="en-US"/>
        </a:p>
      </dgm:t>
    </dgm:pt>
    <dgm:pt modelId="{FBE6C36E-A36B-478D-B58D-B9A3A0B9868C}" type="sibTrans" cxnId="{6976AC95-C972-4DF9-B068-726A15592B10}">
      <dgm:prSet/>
      <dgm:spPr/>
      <dgm:t>
        <a:bodyPr/>
        <a:lstStyle/>
        <a:p>
          <a:endParaRPr lang="en-US"/>
        </a:p>
      </dgm:t>
    </dgm:pt>
    <dgm:pt modelId="{488FD28B-AFCA-4653-850A-FEE2586ADD3E}">
      <dgm:prSet custT="1"/>
      <dgm:spPr/>
      <dgm:t>
        <a:bodyPr/>
        <a:lstStyle/>
        <a:p>
          <a:r>
            <a:rPr lang="en-US" sz="1800" dirty="0"/>
            <a:t>Platform 2 –                            “look &amp; feel” of a cigarette, not electronic</a:t>
          </a:r>
        </a:p>
      </dgm:t>
    </dgm:pt>
    <dgm:pt modelId="{D3E819C0-3FC1-4989-B8A4-DDD86F1249F6}" type="parTrans" cxnId="{E0C271AF-061D-4F1A-AC67-DDF31E11EB44}">
      <dgm:prSet/>
      <dgm:spPr/>
      <dgm:t>
        <a:bodyPr/>
        <a:lstStyle/>
        <a:p>
          <a:endParaRPr lang="en-US"/>
        </a:p>
      </dgm:t>
    </dgm:pt>
    <dgm:pt modelId="{AF030DAD-02E4-4A10-B4B2-1D26C2BC4D66}" type="sibTrans" cxnId="{E0C271AF-061D-4F1A-AC67-DDF31E11EB44}">
      <dgm:prSet/>
      <dgm:spPr/>
      <dgm:t>
        <a:bodyPr/>
        <a:lstStyle/>
        <a:p>
          <a:endParaRPr lang="en-US"/>
        </a:p>
      </dgm:t>
    </dgm:pt>
    <dgm:pt modelId="{2082C412-D537-497C-8DD8-2E97861D6CDB}">
      <dgm:prSet custT="1"/>
      <dgm:spPr/>
      <dgm:t>
        <a:bodyPr/>
        <a:lstStyle/>
        <a:p>
          <a:r>
            <a:rPr lang="en-US" sz="1800" dirty="0"/>
            <a:t>Platform 3 –                            “nicotine-containing vapor via chemical reaction; no tobacco”</a:t>
          </a:r>
        </a:p>
      </dgm:t>
    </dgm:pt>
    <dgm:pt modelId="{3D479976-982D-4415-8236-A95673D11CA1}" type="parTrans" cxnId="{78F0E95F-6852-437D-92FA-AF0C9628AEB6}">
      <dgm:prSet/>
      <dgm:spPr/>
      <dgm:t>
        <a:bodyPr/>
        <a:lstStyle/>
        <a:p>
          <a:endParaRPr lang="en-US"/>
        </a:p>
      </dgm:t>
    </dgm:pt>
    <dgm:pt modelId="{0657FEED-8B3F-40E4-8516-845B46A7EA2A}" type="sibTrans" cxnId="{78F0E95F-6852-437D-92FA-AF0C9628AEB6}">
      <dgm:prSet/>
      <dgm:spPr/>
      <dgm:t>
        <a:bodyPr/>
        <a:lstStyle/>
        <a:p>
          <a:endParaRPr lang="en-US"/>
        </a:p>
      </dgm:t>
    </dgm:pt>
    <dgm:pt modelId="{60E08F3A-6EB8-4336-93EE-F3484AAF4772}">
      <dgm:prSet custT="1"/>
      <dgm:spPr/>
      <dgm:t>
        <a:bodyPr/>
        <a:lstStyle/>
        <a:p>
          <a:r>
            <a:rPr lang="en-US" sz="1800" dirty="0"/>
            <a:t>Platform 4 –                       “nicotine containing liquid heated electronically; no tobacco”</a:t>
          </a:r>
        </a:p>
      </dgm:t>
    </dgm:pt>
    <dgm:pt modelId="{2DB916A4-77A7-468C-89E1-26FBCC84A205}" type="parTrans" cxnId="{B9BCC582-E54A-45D0-A24F-1D166417E612}">
      <dgm:prSet/>
      <dgm:spPr/>
      <dgm:t>
        <a:bodyPr/>
        <a:lstStyle/>
        <a:p>
          <a:endParaRPr lang="en-US"/>
        </a:p>
      </dgm:t>
    </dgm:pt>
    <dgm:pt modelId="{5776E2DB-A54E-4674-90EA-936AD60301B1}" type="sibTrans" cxnId="{B9BCC582-E54A-45D0-A24F-1D166417E612}">
      <dgm:prSet/>
      <dgm:spPr/>
      <dgm:t>
        <a:bodyPr/>
        <a:lstStyle/>
        <a:p>
          <a:endParaRPr lang="en-US"/>
        </a:p>
      </dgm:t>
    </dgm:pt>
    <dgm:pt modelId="{BE196FB6-1726-4B20-AA9D-442F47068611}" type="pres">
      <dgm:prSet presAssocID="{71B6BB31-FF4A-4BBF-A499-406503A65EFD}" presName="Name0" presStyleCnt="0">
        <dgm:presLayoutVars>
          <dgm:dir/>
          <dgm:animLvl val="lvl"/>
          <dgm:resizeHandles val="exact"/>
        </dgm:presLayoutVars>
      </dgm:prSet>
      <dgm:spPr/>
    </dgm:pt>
    <dgm:pt modelId="{7B381978-F88E-44E0-9B74-6CDCF56E1351}" type="pres">
      <dgm:prSet presAssocID="{60E08F3A-6EB8-4336-93EE-F3484AAF4772}" presName="boxAndChildren" presStyleCnt="0"/>
      <dgm:spPr/>
    </dgm:pt>
    <dgm:pt modelId="{2A96DCB8-3E0D-4F88-A6EE-C008F500541E}" type="pres">
      <dgm:prSet presAssocID="{60E08F3A-6EB8-4336-93EE-F3484AAF4772}" presName="parentTextBox" presStyleLbl="node1" presStyleIdx="0" presStyleCnt="4"/>
      <dgm:spPr/>
    </dgm:pt>
    <dgm:pt modelId="{463B2B4B-D608-45AB-9648-680CB7D1E5AB}" type="pres">
      <dgm:prSet presAssocID="{0657FEED-8B3F-40E4-8516-845B46A7EA2A}" presName="sp" presStyleCnt="0"/>
      <dgm:spPr/>
    </dgm:pt>
    <dgm:pt modelId="{065E579D-E4C0-4202-9EE3-AD50BF93AFED}" type="pres">
      <dgm:prSet presAssocID="{2082C412-D537-497C-8DD8-2E97861D6CDB}" presName="arrowAndChildren" presStyleCnt="0"/>
      <dgm:spPr/>
    </dgm:pt>
    <dgm:pt modelId="{65ED5C32-2327-4F21-B82A-095435CE484F}" type="pres">
      <dgm:prSet presAssocID="{2082C412-D537-497C-8DD8-2E97861D6CDB}" presName="parentTextArrow" presStyleLbl="node1" presStyleIdx="1" presStyleCnt="4"/>
      <dgm:spPr/>
    </dgm:pt>
    <dgm:pt modelId="{B76CA42A-E27A-459B-AB8C-7C42B9A49E10}" type="pres">
      <dgm:prSet presAssocID="{AF030DAD-02E4-4A10-B4B2-1D26C2BC4D66}" presName="sp" presStyleCnt="0"/>
      <dgm:spPr/>
    </dgm:pt>
    <dgm:pt modelId="{D2DFBA5C-C48A-4BDD-A5D1-989FFD280535}" type="pres">
      <dgm:prSet presAssocID="{488FD28B-AFCA-4653-850A-FEE2586ADD3E}" presName="arrowAndChildren" presStyleCnt="0"/>
      <dgm:spPr/>
    </dgm:pt>
    <dgm:pt modelId="{40CED969-FB50-40D7-96EE-E84CAC619506}" type="pres">
      <dgm:prSet presAssocID="{488FD28B-AFCA-4653-850A-FEE2586ADD3E}" presName="parentTextArrow" presStyleLbl="node1" presStyleIdx="2" presStyleCnt="4"/>
      <dgm:spPr/>
    </dgm:pt>
    <dgm:pt modelId="{7EAA3F68-E786-448E-8C05-B8C76D9F3E97}" type="pres">
      <dgm:prSet presAssocID="{FBE6C36E-A36B-478D-B58D-B9A3A0B9868C}" presName="sp" presStyleCnt="0"/>
      <dgm:spPr/>
    </dgm:pt>
    <dgm:pt modelId="{0F22A11E-44ED-4D7A-9437-8F46D9B37140}" type="pres">
      <dgm:prSet presAssocID="{AD2C245B-F97D-4A39-BB28-D17B167ADA3C}" presName="arrowAndChildren" presStyleCnt="0"/>
      <dgm:spPr/>
    </dgm:pt>
    <dgm:pt modelId="{2C4EF50F-524E-4A24-9F1A-44A570DC4703}" type="pres">
      <dgm:prSet presAssocID="{AD2C245B-F97D-4A39-BB28-D17B167ADA3C}" presName="parentTextArrow" presStyleLbl="node1" presStyleIdx="3" presStyleCnt="4"/>
      <dgm:spPr/>
    </dgm:pt>
  </dgm:ptLst>
  <dgm:cxnLst>
    <dgm:cxn modelId="{DAB2AF19-2FF2-499D-A17A-0255047E0596}" type="presOf" srcId="{2082C412-D537-497C-8DD8-2E97861D6CDB}" destId="{65ED5C32-2327-4F21-B82A-095435CE484F}" srcOrd="0" destOrd="0" presId="urn:microsoft.com/office/officeart/2005/8/layout/process4"/>
    <dgm:cxn modelId="{78F0E95F-6852-437D-92FA-AF0C9628AEB6}" srcId="{71B6BB31-FF4A-4BBF-A499-406503A65EFD}" destId="{2082C412-D537-497C-8DD8-2E97861D6CDB}" srcOrd="2" destOrd="0" parTransId="{3D479976-982D-4415-8236-A95673D11CA1}" sibTransId="{0657FEED-8B3F-40E4-8516-845B46A7EA2A}"/>
    <dgm:cxn modelId="{A86F3574-3520-470A-B669-F76206FA5F94}" type="presOf" srcId="{488FD28B-AFCA-4653-850A-FEE2586ADD3E}" destId="{40CED969-FB50-40D7-96EE-E84CAC619506}" srcOrd="0" destOrd="0" presId="urn:microsoft.com/office/officeart/2005/8/layout/process4"/>
    <dgm:cxn modelId="{5D8BBF54-D6C8-4661-891C-8538FDBC76DE}" type="presOf" srcId="{71B6BB31-FF4A-4BBF-A499-406503A65EFD}" destId="{BE196FB6-1726-4B20-AA9D-442F47068611}" srcOrd="0" destOrd="0" presId="urn:microsoft.com/office/officeart/2005/8/layout/process4"/>
    <dgm:cxn modelId="{B9BCC582-E54A-45D0-A24F-1D166417E612}" srcId="{71B6BB31-FF4A-4BBF-A499-406503A65EFD}" destId="{60E08F3A-6EB8-4336-93EE-F3484AAF4772}" srcOrd="3" destOrd="0" parTransId="{2DB916A4-77A7-468C-89E1-26FBCC84A205}" sibTransId="{5776E2DB-A54E-4674-90EA-936AD60301B1}"/>
    <dgm:cxn modelId="{6976AC95-C972-4DF9-B068-726A15592B10}" srcId="{71B6BB31-FF4A-4BBF-A499-406503A65EFD}" destId="{AD2C245B-F97D-4A39-BB28-D17B167ADA3C}" srcOrd="0" destOrd="0" parTransId="{D8A470D5-8FFE-4BB5-9E42-855B1CFFCB15}" sibTransId="{FBE6C36E-A36B-478D-B58D-B9A3A0B9868C}"/>
    <dgm:cxn modelId="{F8F48E97-49DE-4195-A1D5-6852E6BDEE08}" type="presOf" srcId="{60E08F3A-6EB8-4336-93EE-F3484AAF4772}" destId="{2A96DCB8-3E0D-4F88-A6EE-C008F500541E}" srcOrd="0" destOrd="0" presId="urn:microsoft.com/office/officeart/2005/8/layout/process4"/>
    <dgm:cxn modelId="{B98EE8A4-F9F1-4740-A860-104B15D7ECD5}" type="presOf" srcId="{AD2C245B-F97D-4A39-BB28-D17B167ADA3C}" destId="{2C4EF50F-524E-4A24-9F1A-44A570DC4703}" srcOrd="0" destOrd="0" presId="urn:microsoft.com/office/officeart/2005/8/layout/process4"/>
    <dgm:cxn modelId="{E0C271AF-061D-4F1A-AC67-DDF31E11EB44}" srcId="{71B6BB31-FF4A-4BBF-A499-406503A65EFD}" destId="{488FD28B-AFCA-4653-850A-FEE2586ADD3E}" srcOrd="1" destOrd="0" parTransId="{D3E819C0-3FC1-4989-B8A4-DDD86F1249F6}" sibTransId="{AF030DAD-02E4-4A10-B4B2-1D26C2BC4D66}"/>
    <dgm:cxn modelId="{7EDA1B05-63EA-4575-B9ED-1D8F6CA340E8}" type="presParOf" srcId="{BE196FB6-1726-4B20-AA9D-442F47068611}" destId="{7B381978-F88E-44E0-9B74-6CDCF56E1351}" srcOrd="0" destOrd="0" presId="urn:microsoft.com/office/officeart/2005/8/layout/process4"/>
    <dgm:cxn modelId="{0C64BB35-E855-4253-B8D3-991534F04003}" type="presParOf" srcId="{7B381978-F88E-44E0-9B74-6CDCF56E1351}" destId="{2A96DCB8-3E0D-4F88-A6EE-C008F500541E}" srcOrd="0" destOrd="0" presId="urn:microsoft.com/office/officeart/2005/8/layout/process4"/>
    <dgm:cxn modelId="{F28A03E2-5663-41AF-AFB2-853185123115}" type="presParOf" srcId="{BE196FB6-1726-4B20-AA9D-442F47068611}" destId="{463B2B4B-D608-45AB-9648-680CB7D1E5AB}" srcOrd="1" destOrd="0" presId="urn:microsoft.com/office/officeart/2005/8/layout/process4"/>
    <dgm:cxn modelId="{E3DB552B-416A-4786-834E-409B2F03D507}" type="presParOf" srcId="{BE196FB6-1726-4B20-AA9D-442F47068611}" destId="{065E579D-E4C0-4202-9EE3-AD50BF93AFED}" srcOrd="2" destOrd="0" presId="urn:microsoft.com/office/officeart/2005/8/layout/process4"/>
    <dgm:cxn modelId="{71AD0F09-D51A-45D3-96C4-F71BFC300625}" type="presParOf" srcId="{065E579D-E4C0-4202-9EE3-AD50BF93AFED}" destId="{65ED5C32-2327-4F21-B82A-095435CE484F}" srcOrd="0" destOrd="0" presId="urn:microsoft.com/office/officeart/2005/8/layout/process4"/>
    <dgm:cxn modelId="{86211439-BC84-47F2-B2B0-FB6EBD9193AA}" type="presParOf" srcId="{BE196FB6-1726-4B20-AA9D-442F47068611}" destId="{B76CA42A-E27A-459B-AB8C-7C42B9A49E10}" srcOrd="3" destOrd="0" presId="urn:microsoft.com/office/officeart/2005/8/layout/process4"/>
    <dgm:cxn modelId="{8287B0BD-8E51-4F7F-81EF-B9508471D42F}" type="presParOf" srcId="{BE196FB6-1726-4B20-AA9D-442F47068611}" destId="{D2DFBA5C-C48A-4BDD-A5D1-989FFD280535}" srcOrd="4" destOrd="0" presId="urn:microsoft.com/office/officeart/2005/8/layout/process4"/>
    <dgm:cxn modelId="{CE05BCED-C159-4F03-B9A2-CDA16C135989}" type="presParOf" srcId="{D2DFBA5C-C48A-4BDD-A5D1-989FFD280535}" destId="{40CED969-FB50-40D7-96EE-E84CAC619506}" srcOrd="0" destOrd="0" presId="urn:microsoft.com/office/officeart/2005/8/layout/process4"/>
    <dgm:cxn modelId="{F12B662D-9148-451F-B23B-4C7C1916576C}" type="presParOf" srcId="{BE196FB6-1726-4B20-AA9D-442F47068611}" destId="{7EAA3F68-E786-448E-8C05-B8C76D9F3E97}" srcOrd="5" destOrd="0" presId="urn:microsoft.com/office/officeart/2005/8/layout/process4"/>
    <dgm:cxn modelId="{F05F23D0-8C72-456F-A5C6-614E610DF0D8}" type="presParOf" srcId="{BE196FB6-1726-4B20-AA9D-442F47068611}" destId="{0F22A11E-44ED-4D7A-9437-8F46D9B37140}" srcOrd="6" destOrd="0" presId="urn:microsoft.com/office/officeart/2005/8/layout/process4"/>
    <dgm:cxn modelId="{950F5A14-FF2D-4C82-AB3F-B48AAC7F340F}" type="presParOf" srcId="{0F22A11E-44ED-4D7A-9437-8F46D9B37140}" destId="{2C4EF50F-524E-4A24-9F1A-44A570DC470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DD3C5F-E655-4243-B6E6-47F9AEFDEF00}" type="doc">
      <dgm:prSet loTypeId="urn:microsoft.com/office/officeart/2008/layout/VerticalCurvedLis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4D0A0F-1828-472C-9713-F5D26B39B363}">
      <dgm:prSet phldrT="[Text]" custT="1"/>
      <dgm:spPr/>
      <dgm:t>
        <a:bodyPr/>
        <a:lstStyle/>
        <a:p>
          <a:r>
            <a:rPr lang="en-US" sz="2000" b="0" dirty="0">
              <a:latin typeface="+mn-lt"/>
              <a:ea typeface="Calibri" panose="020F0502020204030204" pitchFamily="34" charset="0"/>
            </a:rPr>
            <a:t>Philip Morris </a:t>
          </a:r>
          <a:r>
            <a:rPr lang="en-US" sz="2000" dirty="0">
              <a:latin typeface="+mn-lt"/>
              <a:ea typeface="Calibri" panose="020F0502020204030204" pitchFamily="34" charset="0"/>
            </a:rPr>
            <a:t>International submitted applications to FDA for approval to:</a:t>
          </a:r>
          <a:endParaRPr lang="en-US" sz="2000" dirty="0">
            <a:latin typeface="+mn-lt"/>
          </a:endParaRPr>
        </a:p>
      </dgm:t>
    </dgm:pt>
    <dgm:pt modelId="{ADAD823E-C255-4E4D-8664-FF3C60E4F094}" type="parTrans" cxnId="{EED51203-699E-4767-B593-5D254DDF6228}">
      <dgm:prSet/>
      <dgm:spPr/>
      <dgm:t>
        <a:bodyPr/>
        <a:lstStyle/>
        <a:p>
          <a:endParaRPr lang="en-US"/>
        </a:p>
      </dgm:t>
    </dgm:pt>
    <dgm:pt modelId="{A2576F8A-3A73-4F84-8CE2-C95F62C3C88C}" type="sibTrans" cxnId="{EED51203-699E-4767-B593-5D254DDF6228}">
      <dgm:prSet/>
      <dgm:spPr/>
      <dgm:t>
        <a:bodyPr/>
        <a:lstStyle/>
        <a:p>
          <a:endParaRPr lang="en-US"/>
        </a:p>
      </dgm:t>
    </dgm:pt>
    <dgm:pt modelId="{88B68FE8-6D8B-4418-987F-48A2B651C4CC}">
      <dgm:prSet custT="1"/>
      <dgm:spPr/>
      <dgm:t>
        <a:bodyPr/>
        <a:lstStyle/>
        <a:p>
          <a:r>
            <a:rPr lang="en-US" sz="2000" dirty="0">
              <a:latin typeface="+mn-lt"/>
              <a:ea typeface="Calibri" panose="020F0502020204030204" pitchFamily="34" charset="0"/>
            </a:rPr>
            <a:t>Make health claims (“Modified Risk Tobacco Product” application or MRTP)</a:t>
          </a:r>
        </a:p>
      </dgm:t>
    </dgm:pt>
    <dgm:pt modelId="{E3C5DDF6-C277-4B7D-BB9D-55B873FD6633}" type="parTrans" cxnId="{12F59ED6-FB09-429E-86A2-E0C3F7AB16B4}">
      <dgm:prSet/>
      <dgm:spPr/>
      <dgm:t>
        <a:bodyPr/>
        <a:lstStyle/>
        <a:p>
          <a:endParaRPr lang="en-US"/>
        </a:p>
      </dgm:t>
    </dgm:pt>
    <dgm:pt modelId="{D1AB75BE-80D0-4B24-B12B-B165EEB65FE9}" type="sibTrans" cxnId="{12F59ED6-FB09-429E-86A2-E0C3F7AB16B4}">
      <dgm:prSet/>
      <dgm:spPr/>
      <dgm:t>
        <a:bodyPr/>
        <a:lstStyle/>
        <a:p>
          <a:endParaRPr lang="en-US"/>
        </a:p>
      </dgm:t>
    </dgm:pt>
    <dgm:pt modelId="{E4E9D0A0-355A-4E67-ACDC-42F9AF0143A5}">
      <dgm:prSet phldrT="[Text]" custT="1"/>
      <dgm:spPr/>
      <dgm:t>
        <a:bodyPr/>
        <a:lstStyle/>
        <a:p>
          <a:r>
            <a:rPr lang="en-US" sz="2000" dirty="0">
              <a:latin typeface="+mn-lt"/>
              <a:ea typeface="Calibri" panose="020F0502020204030204" pitchFamily="34" charset="0"/>
            </a:rPr>
            <a:t>A scientific advisory committee met to discuss the MRTP application in January 2018. </a:t>
          </a:r>
          <a:endParaRPr lang="en-US" sz="2000" dirty="0">
            <a:latin typeface="+mn-lt"/>
          </a:endParaRPr>
        </a:p>
      </dgm:t>
    </dgm:pt>
    <dgm:pt modelId="{2045DC02-B293-4E26-B032-6C847289AF0E}" type="parTrans" cxnId="{ABAE4EB7-8EA2-4E08-BFF0-0892E6758753}">
      <dgm:prSet/>
      <dgm:spPr/>
      <dgm:t>
        <a:bodyPr/>
        <a:lstStyle/>
        <a:p>
          <a:endParaRPr lang="en-US"/>
        </a:p>
      </dgm:t>
    </dgm:pt>
    <dgm:pt modelId="{D6430F03-F3F8-4719-BA88-F7940A54B084}" type="sibTrans" cxnId="{ABAE4EB7-8EA2-4E08-BFF0-0892E6758753}">
      <dgm:prSet/>
      <dgm:spPr/>
      <dgm:t>
        <a:bodyPr/>
        <a:lstStyle/>
        <a:p>
          <a:endParaRPr lang="en-US"/>
        </a:p>
      </dgm:t>
    </dgm:pt>
    <dgm:pt modelId="{60233488-3E1B-4C10-AD78-13E9EE8A8C98}">
      <dgm:prSet phldrT="[Text]" custT="1"/>
      <dgm:spPr/>
      <dgm:t>
        <a:bodyPr/>
        <a:lstStyle/>
        <a:p>
          <a:r>
            <a:rPr lang="en-US" sz="2000">
              <a:latin typeface="+mn-lt"/>
              <a:ea typeface="Calibri" panose="020F0502020204030204" pitchFamily="34" charset="0"/>
            </a:rPr>
            <a:t>Market iQOS (“Premarket Tobacco Product Application” or PMTA)</a:t>
          </a:r>
          <a:endParaRPr lang="en-US" sz="2000" dirty="0">
            <a:latin typeface="+mn-lt"/>
          </a:endParaRPr>
        </a:p>
      </dgm:t>
    </dgm:pt>
    <dgm:pt modelId="{E9051FB4-C662-4D70-8E29-795B16FFBD2D}" type="parTrans" cxnId="{87BEAC9D-E708-446C-B9E7-C9748F6A9DB5}">
      <dgm:prSet/>
      <dgm:spPr/>
      <dgm:t>
        <a:bodyPr/>
        <a:lstStyle/>
        <a:p>
          <a:endParaRPr lang="en-US"/>
        </a:p>
      </dgm:t>
    </dgm:pt>
    <dgm:pt modelId="{9E10F110-259F-4C73-9508-374B9F48E432}" type="sibTrans" cxnId="{87BEAC9D-E708-446C-B9E7-C9748F6A9DB5}">
      <dgm:prSet/>
      <dgm:spPr/>
      <dgm:t>
        <a:bodyPr/>
        <a:lstStyle/>
        <a:p>
          <a:endParaRPr lang="en-US"/>
        </a:p>
      </dgm:t>
    </dgm:pt>
    <dgm:pt modelId="{0D501955-D18C-4FA2-ABD1-F93E1889F777}" type="pres">
      <dgm:prSet presAssocID="{BBDD3C5F-E655-4243-B6E6-47F9AEFDEF00}" presName="Name0" presStyleCnt="0">
        <dgm:presLayoutVars>
          <dgm:chMax val="7"/>
          <dgm:chPref val="7"/>
          <dgm:dir/>
        </dgm:presLayoutVars>
      </dgm:prSet>
      <dgm:spPr/>
    </dgm:pt>
    <dgm:pt modelId="{527D3D5B-4EC6-47F9-B111-B2879A54CEDE}" type="pres">
      <dgm:prSet presAssocID="{BBDD3C5F-E655-4243-B6E6-47F9AEFDEF00}" presName="Name1" presStyleCnt="0"/>
      <dgm:spPr/>
    </dgm:pt>
    <dgm:pt modelId="{88D55CDA-631D-4AEB-91E1-0880F7849241}" type="pres">
      <dgm:prSet presAssocID="{BBDD3C5F-E655-4243-B6E6-47F9AEFDEF00}" presName="cycle" presStyleCnt="0"/>
      <dgm:spPr/>
    </dgm:pt>
    <dgm:pt modelId="{DF61AF4B-CFBF-4104-A3A7-819AF069518E}" type="pres">
      <dgm:prSet presAssocID="{BBDD3C5F-E655-4243-B6E6-47F9AEFDEF00}" presName="srcNode" presStyleLbl="node1" presStyleIdx="0" presStyleCnt="2"/>
      <dgm:spPr/>
    </dgm:pt>
    <dgm:pt modelId="{B1222B96-E46A-4C17-9E1B-455B076C4AAB}" type="pres">
      <dgm:prSet presAssocID="{BBDD3C5F-E655-4243-B6E6-47F9AEFDEF00}" presName="conn" presStyleLbl="parChTrans1D2" presStyleIdx="0" presStyleCnt="1"/>
      <dgm:spPr/>
    </dgm:pt>
    <dgm:pt modelId="{93753BDC-E7BC-44B6-9BD1-802877C4C276}" type="pres">
      <dgm:prSet presAssocID="{BBDD3C5F-E655-4243-B6E6-47F9AEFDEF00}" presName="extraNode" presStyleLbl="node1" presStyleIdx="0" presStyleCnt="2"/>
      <dgm:spPr/>
    </dgm:pt>
    <dgm:pt modelId="{A5DEA523-A3C2-467E-B94E-8D5D59503F17}" type="pres">
      <dgm:prSet presAssocID="{BBDD3C5F-E655-4243-B6E6-47F9AEFDEF00}" presName="dstNode" presStyleLbl="node1" presStyleIdx="0" presStyleCnt="2"/>
      <dgm:spPr/>
    </dgm:pt>
    <dgm:pt modelId="{0EA93FEF-8CBC-4FE5-8133-28E60FE2A0A3}" type="pres">
      <dgm:prSet presAssocID="{E4E9D0A0-355A-4E67-ACDC-42F9AF0143A5}" presName="text_1" presStyleLbl="node1" presStyleIdx="0" presStyleCnt="2">
        <dgm:presLayoutVars>
          <dgm:bulletEnabled val="1"/>
        </dgm:presLayoutVars>
      </dgm:prSet>
      <dgm:spPr/>
    </dgm:pt>
    <dgm:pt modelId="{A9E8FE54-9F69-4E0B-89DF-AA0100CB8C3A}" type="pres">
      <dgm:prSet presAssocID="{E4E9D0A0-355A-4E67-ACDC-42F9AF0143A5}" presName="accent_1" presStyleCnt="0"/>
      <dgm:spPr/>
    </dgm:pt>
    <dgm:pt modelId="{F9D53010-C491-4903-B9D6-A9A9D57289C8}" type="pres">
      <dgm:prSet presAssocID="{E4E9D0A0-355A-4E67-ACDC-42F9AF0143A5}" presName="accentRepeatNode" presStyleLbl="solidFgAcc1" presStyleIdx="0" presStyleCnt="2"/>
      <dgm:spPr/>
    </dgm:pt>
    <dgm:pt modelId="{FA197B67-4722-4F60-84F3-8F137E26BE25}" type="pres">
      <dgm:prSet presAssocID="{194D0A0F-1828-472C-9713-F5D26B39B363}" presName="text_2" presStyleLbl="node1" presStyleIdx="1" presStyleCnt="2" custScaleY="132708" custLinFactNeighborX="96" custLinFactNeighborY="3555">
        <dgm:presLayoutVars>
          <dgm:bulletEnabled val="1"/>
        </dgm:presLayoutVars>
      </dgm:prSet>
      <dgm:spPr/>
    </dgm:pt>
    <dgm:pt modelId="{52FFB47A-961D-48A5-926E-897532D27756}" type="pres">
      <dgm:prSet presAssocID="{194D0A0F-1828-472C-9713-F5D26B39B363}" presName="accent_2" presStyleCnt="0"/>
      <dgm:spPr/>
    </dgm:pt>
    <dgm:pt modelId="{ADFB8DAD-E62D-4F34-8EC0-DE854C2E0DED}" type="pres">
      <dgm:prSet presAssocID="{194D0A0F-1828-472C-9713-F5D26B39B363}" presName="accentRepeatNode" presStyleLbl="solidFgAcc1" presStyleIdx="1" presStyleCnt="2"/>
      <dgm:spPr/>
    </dgm:pt>
  </dgm:ptLst>
  <dgm:cxnLst>
    <dgm:cxn modelId="{EED51203-699E-4767-B593-5D254DDF6228}" srcId="{BBDD3C5F-E655-4243-B6E6-47F9AEFDEF00}" destId="{194D0A0F-1828-472C-9713-F5D26B39B363}" srcOrd="1" destOrd="0" parTransId="{ADAD823E-C255-4E4D-8664-FF3C60E4F094}" sibTransId="{A2576F8A-3A73-4F84-8CE2-C95F62C3C88C}"/>
    <dgm:cxn modelId="{8B5C4B09-0B08-474D-8733-A56F3F9B2BF4}" type="presOf" srcId="{88B68FE8-6D8B-4418-987F-48A2B651C4CC}" destId="{FA197B67-4722-4F60-84F3-8F137E26BE25}" srcOrd="0" destOrd="2" presId="urn:microsoft.com/office/officeart/2008/layout/VerticalCurvedList"/>
    <dgm:cxn modelId="{0F5ED223-9959-491B-B4DE-4867C3BAFA5C}" type="presOf" srcId="{60233488-3E1B-4C10-AD78-13E9EE8A8C98}" destId="{FA197B67-4722-4F60-84F3-8F137E26BE25}" srcOrd="0" destOrd="1" presId="urn:microsoft.com/office/officeart/2008/layout/VerticalCurvedList"/>
    <dgm:cxn modelId="{D65AC939-84E1-48F1-961A-56379CDAE151}" type="presOf" srcId="{E4E9D0A0-355A-4E67-ACDC-42F9AF0143A5}" destId="{0EA93FEF-8CBC-4FE5-8133-28E60FE2A0A3}" srcOrd="0" destOrd="0" presId="urn:microsoft.com/office/officeart/2008/layout/VerticalCurvedList"/>
    <dgm:cxn modelId="{7DAEE787-B662-44A9-899F-129017F987F9}" type="presOf" srcId="{194D0A0F-1828-472C-9713-F5D26B39B363}" destId="{FA197B67-4722-4F60-84F3-8F137E26BE25}" srcOrd="0" destOrd="0" presId="urn:microsoft.com/office/officeart/2008/layout/VerticalCurvedList"/>
    <dgm:cxn modelId="{87BEAC9D-E708-446C-B9E7-C9748F6A9DB5}" srcId="{194D0A0F-1828-472C-9713-F5D26B39B363}" destId="{60233488-3E1B-4C10-AD78-13E9EE8A8C98}" srcOrd="0" destOrd="0" parTransId="{E9051FB4-C662-4D70-8E29-795B16FFBD2D}" sibTransId="{9E10F110-259F-4C73-9508-374B9F48E432}"/>
    <dgm:cxn modelId="{ABAE4EB7-8EA2-4E08-BFF0-0892E6758753}" srcId="{BBDD3C5F-E655-4243-B6E6-47F9AEFDEF00}" destId="{E4E9D0A0-355A-4E67-ACDC-42F9AF0143A5}" srcOrd="0" destOrd="0" parTransId="{2045DC02-B293-4E26-B032-6C847289AF0E}" sibTransId="{D6430F03-F3F8-4719-BA88-F7940A54B084}"/>
    <dgm:cxn modelId="{12F59ED6-FB09-429E-86A2-E0C3F7AB16B4}" srcId="{194D0A0F-1828-472C-9713-F5D26B39B363}" destId="{88B68FE8-6D8B-4418-987F-48A2B651C4CC}" srcOrd="1" destOrd="0" parTransId="{E3C5DDF6-C277-4B7D-BB9D-55B873FD6633}" sibTransId="{D1AB75BE-80D0-4B24-B12B-B165EEB65FE9}"/>
    <dgm:cxn modelId="{5DA4EBEC-1F83-4F50-8A8C-DE56E70F0F7C}" type="presOf" srcId="{D6430F03-F3F8-4719-BA88-F7940A54B084}" destId="{B1222B96-E46A-4C17-9E1B-455B076C4AAB}" srcOrd="0" destOrd="0" presId="urn:microsoft.com/office/officeart/2008/layout/VerticalCurvedList"/>
    <dgm:cxn modelId="{68E7B1FF-BD93-4518-A130-649D091030C8}" type="presOf" srcId="{BBDD3C5F-E655-4243-B6E6-47F9AEFDEF00}" destId="{0D501955-D18C-4FA2-ABD1-F93E1889F777}" srcOrd="0" destOrd="0" presId="urn:microsoft.com/office/officeart/2008/layout/VerticalCurvedList"/>
    <dgm:cxn modelId="{580A2356-0A91-4702-B308-4E36A4916CEF}" type="presParOf" srcId="{0D501955-D18C-4FA2-ABD1-F93E1889F777}" destId="{527D3D5B-4EC6-47F9-B111-B2879A54CEDE}" srcOrd="0" destOrd="0" presId="urn:microsoft.com/office/officeart/2008/layout/VerticalCurvedList"/>
    <dgm:cxn modelId="{59029E7A-47E2-4525-84DE-8DDEE47079EB}" type="presParOf" srcId="{527D3D5B-4EC6-47F9-B111-B2879A54CEDE}" destId="{88D55CDA-631D-4AEB-91E1-0880F7849241}" srcOrd="0" destOrd="0" presId="urn:microsoft.com/office/officeart/2008/layout/VerticalCurvedList"/>
    <dgm:cxn modelId="{64E5238B-B068-437B-A609-80C458EE9C9C}" type="presParOf" srcId="{88D55CDA-631D-4AEB-91E1-0880F7849241}" destId="{DF61AF4B-CFBF-4104-A3A7-819AF069518E}" srcOrd="0" destOrd="0" presId="urn:microsoft.com/office/officeart/2008/layout/VerticalCurvedList"/>
    <dgm:cxn modelId="{0C1CDAA0-896D-495B-A71B-91755C4AD948}" type="presParOf" srcId="{88D55CDA-631D-4AEB-91E1-0880F7849241}" destId="{B1222B96-E46A-4C17-9E1B-455B076C4AAB}" srcOrd="1" destOrd="0" presId="urn:microsoft.com/office/officeart/2008/layout/VerticalCurvedList"/>
    <dgm:cxn modelId="{915E006A-3F2B-469D-BAA3-6B997571B57A}" type="presParOf" srcId="{88D55CDA-631D-4AEB-91E1-0880F7849241}" destId="{93753BDC-E7BC-44B6-9BD1-802877C4C276}" srcOrd="2" destOrd="0" presId="urn:microsoft.com/office/officeart/2008/layout/VerticalCurvedList"/>
    <dgm:cxn modelId="{F981B743-A1DA-41E0-89EA-35142C174259}" type="presParOf" srcId="{88D55CDA-631D-4AEB-91E1-0880F7849241}" destId="{A5DEA523-A3C2-467E-B94E-8D5D59503F17}" srcOrd="3" destOrd="0" presId="urn:microsoft.com/office/officeart/2008/layout/VerticalCurvedList"/>
    <dgm:cxn modelId="{3DD97F52-52B6-4512-ADF2-F6A9C31E3B00}" type="presParOf" srcId="{527D3D5B-4EC6-47F9-B111-B2879A54CEDE}" destId="{0EA93FEF-8CBC-4FE5-8133-28E60FE2A0A3}" srcOrd="1" destOrd="0" presId="urn:microsoft.com/office/officeart/2008/layout/VerticalCurvedList"/>
    <dgm:cxn modelId="{E356D6A7-B8FC-4D51-BE3C-CA8378BD965F}" type="presParOf" srcId="{527D3D5B-4EC6-47F9-B111-B2879A54CEDE}" destId="{A9E8FE54-9F69-4E0B-89DF-AA0100CB8C3A}" srcOrd="2" destOrd="0" presId="urn:microsoft.com/office/officeart/2008/layout/VerticalCurvedList"/>
    <dgm:cxn modelId="{15A9FFE4-4E02-4BD1-9A16-F7568BED7B4E}" type="presParOf" srcId="{A9E8FE54-9F69-4E0B-89DF-AA0100CB8C3A}" destId="{F9D53010-C491-4903-B9D6-A9A9D57289C8}" srcOrd="0" destOrd="0" presId="urn:microsoft.com/office/officeart/2008/layout/VerticalCurvedList"/>
    <dgm:cxn modelId="{07EC9033-1C0C-4795-AA30-E4408D745761}" type="presParOf" srcId="{527D3D5B-4EC6-47F9-B111-B2879A54CEDE}" destId="{FA197B67-4722-4F60-84F3-8F137E26BE25}" srcOrd="3" destOrd="0" presId="urn:microsoft.com/office/officeart/2008/layout/VerticalCurvedList"/>
    <dgm:cxn modelId="{DA61B9E9-222A-4D1D-8CA6-D1F15140C1F7}" type="presParOf" srcId="{527D3D5B-4EC6-47F9-B111-B2879A54CEDE}" destId="{52FFB47A-961D-48A5-926E-897532D27756}" srcOrd="4" destOrd="0" presId="urn:microsoft.com/office/officeart/2008/layout/VerticalCurvedList"/>
    <dgm:cxn modelId="{879BC360-2617-4B9F-ACF8-6EF1E2989E35}" type="presParOf" srcId="{52FFB47A-961D-48A5-926E-897532D27756}" destId="{ADFB8DAD-E62D-4F34-8EC0-DE854C2E0D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1DEB6-00A0-42F2-87D4-74D10ECE6DAE}">
      <dsp:nvSpPr>
        <dsp:cNvPr id="0" name=""/>
        <dsp:cNvSpPr/>
      </dsp:nvSpPr>
      <dsp:spPr>
        <a:xfrm>
          <a:off x="-5292144" y="-810544"/>
          <a:ext cx="6302159" cy="6302159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07466-A25D-4EE1-A090-ABA9071471F1}">
      <dsp:nvSpPr>
        <dsp:cNvPr id="0" name=""/>
        <dsp:cNvSpPr/>
      </dsp:nvSpPr>
      <dsp:spPr>
        <a:xfrm>
          <a:off x="649732" y="468107"/>
          <a:ext cx="7321061" cy="9362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2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   </a:t>
          </a:r>
          <a:r>
            <a:rPr lang="en-US" sz="1800" kern="1200" dirty="0"/>
            <a:t>“The long-term safety of e-cigarettes is unknown.”</a:t>
          </a:r>
        </a:p>
      </dsp:txBody>
      <dsp:txXfrm>
        <a:off x="649732" y="468107"/>
        <a:ext cx="7321061" cy="936214"/>
      </dsp:txXfrm>
    </dsp:sp>
    <dsp:sp modelId="{EF4AFCF7-4D9B-4163-BEBC-02B5F1B971F2}">
      <dsp:nvSpPr>
        <dsp:cNvPr id="0" name=""/>
        <dsp:cNvSpPr/>
      </dsp:nvSpPr>
      <dsp:spPr>
        <a:xfrm>
          <a:off x="64598" y="351080"/>
          <a:ext cx="1170267" cy="11702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061E1C-B455-4371-A103-218EAD1D02F1}">
      <dsp:nvSpPr>
        <dsp:cNvPr id="0" name=""/>
        <dsp:cNvSpPr/>
      </dsp:nvSpPr>
      <dsp:spPr>
        <a:xfrm>
          <a:off x="990046" y="1633267"/>
          <a:ext cx="6980747" cy="1414535"/>
        </a:xfrm>
        <a:prstGeom prst="rect">
          <a:avLst/>
        </a:prstGeom>
        <a:gradFill rotWithShape="0">
          <a:gsLst>
            <a:gs pos="0">
              <a:schemeClr val="accent3">
                <a:hueOff val="214284"/>
                <a:satOff val="-24046"/>
                <a:lumOff val="4118"/>
                <a:alphaOff val="0"/>
                <a:shade val="85000"/>
                <a:satMod val="130000"/>
              </a:schemeClr>
            </a:gs>
            <a:gs pos="34000">
              <a:schemeClr val="accent3">
                <a:hueOff val="214284"/>
                <a:satOff val="-24046"/>
                <a:lumOff val="4118"/>
                <a:alphaOff val="0"/>
                <a:shade val="87000"/>
                <a:satMod val="125000"/>
              </a:schemeClr>
            </a:gs>
            <a:gs pos="70000">
              <a:schemeClr val="accent3">
                <a:hueOff val="214284"/>
                <a:satOff val="-24046"/>
                <a:lumOff val="41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14284"/>
                <a:satOff val="-24046"/>
                <a:lumOff val="41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“There is evidence from two trials that e-cigarettes help smokers to stop smoking in the long term compared with placebo e-cigarettes.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However, the small number of trials, low event rates and wide confidence intervals around the estimates mean that our confidence in the result is rated 'low' by GRADE standards.”</a:t>
          </a:r>
          <a:endParaRPr lang="en-US" sz="1800" b="1" kern="1200" dirty="0">
            <a:latin typeface="MS Reference Sans Serif" panose="020B0604030504040204" pitchFamily="34" charset="0"/>
          </a:endParaRPr>
        </a:p>
      </dsp:txBody>
      <dsp:txXfrm>
        <a:off x="990046" y="1633267"/>
        <a:ext cx="6980747" cy="1414535"/>
      </dsp:txXfrm>
    </dsp:sp>
    <dsp:sp modelId="{86A44A90-C058-4E49-AD9D-C60536385F24}">
      <dsp:nvSpPr>
        <dsp:cNvPr id="0" name=""/>
        <dsp:cNvSpPr/>
      </dsp:nvSpPr>
      <dsp:spPr>
        <a:xfrm>
          <a:off x="404912" y="1755401"/>
          <a:ext cx="1170267" cy="11702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4284"/>
              <a:satOff val="-24046"/>
              <a:lumOff val="4118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E88F0C-B929-4519-8B85-E2A5998F6928}">
      <dsp:nvSpPr>
        <dsp:cNvPr id="0" name=""/>
        <dsp:cNvSpPr/>
      </dsp:nvSpPr>
      <dsp:spPr>
        <a:xfrm>
          <a:off x="649732" y="3276749"/>
          <a:ext cx="7321061" cy="936214"/>
        </a:xfrm>
        <a:prstGeom prst="rect">
          <a:avLst/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“Overall, the USPSTF found the evidence on the use of ENDS as a smoking cessation tool in adults, including pregnant women, and adolescents to be insufficient.” </a:t>
          </a:r>
          <a:endParaRPr lang="en-US" sz="1800" kern="1200" dirty="0"/>
        </a:p>
      </dsp:txBody>
      <dsp:txXfrm>
        <a:off x="649732" y="3276749"/>
        <a:ext cx="7321061" cy="936214"/>
      </dsp:txXfrm>
    </dsp:sp>
    <dsp:sp modelId="{1D315BEB-422C-480D-8506-B9EB63B46B3B}">
      <dsp:nvSpPr>
        <dsp:cNvPr id="0" name=""/>
        <dsp:cNvSpPr/>
      </dsp:nvSpPr>
      <dsp:spPr>
        <a:xfrm>
          <a:off x="64598" y="3159722"/>
          <a:ext cx="1170267" cy="11702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28568"/>
              <a:satOff val="-48092"/>
              <a:lumOff val="8236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43CCE-569A-4983-9EE9-9B91B74F5C6B}">
      <dsp:nvSpPr>
        <dsp:cNvPr id="0" name=""/>
        <dsp:cNvSpPr/>
      </dsp:nvSpPr>
      <dsp:spPr>
        <a:xfrm>
          <a:off x="0" y="1347935"/>
          <a:ext cx="3053432" cy="30534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n-US" sz="2000" b="0" kern="1200" dirty="0"/>
            <a:t>One study found that heating tobacco between 100-200°C releases nicotine and some cigarette smoke compounds. Emissions increased with temperature.</a:t>
          </a:r>
          <a:r>
            <a:rPr lang="en-US" sz="2000" b="0" kern="1200" baseline="30000" dirty="0"/>
            <a:t>1</a:t>
          </a:r>
          <a:endParaRPr lang="en-US" sz="2000" b="0" kern="1200" dirty="0"/>
        </a:p>
      </dsp:txBody>
      <dsp:txXfrm>
        <a:off x="447165" y="1795100"/>
        <a:ext cx="2159102" cy="2159102"/>
      </dsp:txXfrm>
    </dsp:sp>
    <dsp:sp modelId="{871CDA37-032E-468E-9641-83EB9CC6E917}">
      <dsp:nvSpPr>
        <dsp:cNvPr id="0" name=""/>
        <dsp:cNvSpPr/>
      </dsp:nvSpPr>
      <dsp:spPr>
        <a:xfrm>
          <a:off x="3053433" y="1319538"/>
          <a:ext cx="3053432" cy="3053432"/>
        </a:xfrm>
        <a:prstGeom prst="ellipse">
          <a:avLst/>
        </a:prstGeom>
        <a:solidFill>
          <a:schemeClr val="accent3">
            <a:hueOff val="428568"/>
            <a:satOff val="-48092"/>
            <a:lumOff val="823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n-US" sz="2000" b="0" kern="1200" dirty="0"/>
            <a:t>Another study compared iQOS to a reference cigarette. VOCs, polycyclic aromatic hydrocarbons, and CO were present in iQOS smoke.</a:t>
          </a:r>
          <a:r>
            <a:rPr lang="en-US" sz="2000" b="0" kern="1200" baseline="30000" dirty="0"/>
            <a:t>2</a:t>
          </a:r>
          <a:r>
            <a:rPr lang="en-US" sz="2000" b="0" kern="1200" dirty="0"/>
            <a:t> </a:t>
          </a:r>
        </a:p>
      </dsp:txBody>
      <dsp:txXfrm>
        <a:off x="3500598" y="1766703"/>
        <a:ext cx="2159102" cy="21591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0C360-5468-44F9-A596-E0DAAC21D138}">
      <dsp:nvSpPr>
        <dsp:cNvPr id="0" name=""/>
        <dsp:cNvSpPr/>
      </dsp:nvSpPr>
      <dsp:spPr>
        <a:xfrm>
          <a:off x="121014" y="1000596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Individuals</a:t>
          </a:r>
          <a:r>
            <a:rPr lang="en-US" sz="1800" kern="1200" baseline="0"/>
            <a:t>, parents, and families</a:t>
          </a:r>
          <a:endParaRPr lang="en-US" kern="1200" dirty="0"/>
        </a:p>
      </dsp:txBody>
      <dsp:txXfrm>
        <a:off x="121014" y="1000596"/>
        <a:ext cx="2794757" cy="873361"/>
      </dsp:txXfrm>
    </dsp:sp>
    <dsp:sp modelId="{29ECADA7-5660-43DA-BF43-97F1F9CCFA0B}">
      <dsp:nvSpPr>
        <dsp:cNvPr id="0" name=""/>
        <dsp:cNvSpPr/>
      </dsp:nvSpPr>
      <dsp:spPr>
        <a:xfrm>
          <a:off x="4566" y="874444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31519-FE6A-44D8-9CA9-815200EB2F76}">
      <dsp:nvSpPr>
        <dsp:cNvPr id="0" name=""/>
        <dsp:cNvSpPr/>
      </dsp:nvSpPr>
      <dsp:spPr>
        <a:xfrm>
          <a:off x="3212104" y="1000596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Teachers, coaches, and other youth influences</a:t>
          </a:r>
        </a:p>
      </dsp:txBody>
      <dsp:txXfrm>
        <a:off x="3212104" y="1000596"/>
        <a:ext cx="2794757" cy="873361"/>
      </dsp:txXfrm>
    </dsp:sp>
    <dsp:sp modelId="{CAABF46B-8E90-4F4F-A52C-A037745C2E01}">
      <dsp:nvSpPr>
        <dsp:cNvPr id="0" name=""/>
        <dsp:cNvSpPr/>
      </dsp:nvSpPr>
      <dsp:spPr>
        <a:xfrm>
          <a:off x="3095655" y="874444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FBA5E-4D09-40B6-8960-E11E486B8B3D}">
      <dsp:nvSpPr>
        <dsp:cNvPr id="0" name=""/>
        <dsp:cNvSpPr/>
      </dsp:nvSpPr>
      <dsp:spPr>
        <a:xfrm>
          <a:off x="6303193" y="1000596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Civic and community leaders</a:t>
          </a:r>
        </a:p>
      </dsp:txBody>
      <dsp:txXfrm>
        <a:off x="6303193" y="1000596"/>
        <a:ext cx="2794757" cy="873361"/>
      </dsp:txXfrm>
    </dsp:sp>
    <dsp:sp modelId="{D4BA5EFF-640C-4F28-BA5D-A064E1BBDEC2}">
      <dsp:nvSpPr>
        <dsp:cNvPr id="0" name=""/>
        <dsp:cNvSpPr/>
      </dsp:nvSpPr>
      <dsp:spPr>
        <a:xfrm>
          <a:off x="6186745" y="874444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50F9A-ACC3-4292-80DE-F0E6080C9DDF}">
      <dsp:nvSpPr>
        <dsp:cNvPr id="0" name=""/>
        <dsp:cNvSpPr/>
      </dsp:nvSpPr>
      <dsp:spPr>
        <a:xfrm>
          <a:off x="121014" y="2100062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Public health and health care professionals</a:t>
          </a:r>
        </a:p>
      </dsp:txBody>
      <dsp:txXfrm>
        <a:off x="121014" y="2100062"/>
        <a:ext cx="2794757" cy="873361"/>
      </dsp:txXfrm>
    </dsp:sp>
    <dsp:sp modelId="{1951D37E-FF4B-479B-9C2F-DA581827B1C6}">
      <dsp:nvSpPr>
        <dsp:cNvPr id="0" name=""/>
        <dsp:cNvSpPr/>
      </dsp:nvSpPr>
      <dsp:spPr>
        <a:xfrm>
          <a:off x="4566" y="1973909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C3006-1D97-4399-8856-B89D6720EF5D}">
      <dsp:nvSpPr>
        <dsp:cNvPr id="0" name=""/>
        <dsp:cNvSpPr/>
      </dsp:nvSpPr>
      <dsp:spPr>
        <a:xfrm>
          <a:off x="3212104" y="2100062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Researchers</a:t>
          </a:r>
        </a:p>
      </dsp:txBody>
      <dsp:txXfrm>
        <a:off x="3212104" y="2100062"/>
        <a:ext cx="2794757" cy="873361"/>
      </dsp:txXfrm>
    </dsp:sp>
    <dsp:sp modelId="{34271A8A-9104-4383-BBC6-2B17B3E4489B}">
      <dsp:nvSpPr>
        <dsp:cNvPr id="0" name=""/>
        <dsp:cNvSpPr/>
      </dsp:nvSpPr>
      <dsp:spPr>
        <a:xfrm>
          <a:off x="3095655" y="1973909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0C985-3CFB-4DCC-BA8E-AB0E6B43522B}">
      <dsp:nvSpPr>
        <dsp:cNvPr id="0" name=""/>
        <dsp:cNvSpPr/>
      </dsp:nvSpPr>
      <dsp:spPr>
        <a:xfrm>
          <a:off x="6303193" y="2100062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Federal government</a:t>
          </a:r>
        </a:p>
      </dsp:txBody>
      <dsp:txXfrm>
        <a:off x="6303193" y="2100062"/>
        <a:ext cx="2794757" cy="873361"/>
      </dsp:txXfrm>
    </dsp:sp>
    <dsp:sp modelId="{717BB340-D151-47A4-882D-38ECFF9BC3EF}">
      <dsp:nvSpPr>
        <dsp:cNvPr id="0" name=""/>
        <dsp:cNvSpPr/>
      </dsp:nvSpPr>
      <dsp:spPr>
        <a:xfrm>
          <a:off x="6186745" y="1973909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510B1-6DB9-4E86-84A4-4E45841E8728}">
      <dsp:nvSpPr>
        <dsp:cNvPr id="0" name=""/>
        <dsp:cNvSpPr/>
      </dsp:nvSpPr>
      <dsp:spPr>
        <a:xfrm>
          <a:off x="121014" y="3538097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State, local, tribal, and territorial governments</a:t>
          </a:r>
        </a:p>
      </dsp:txBody>
      <dsp:txXfrm>
        <a:off x="121014" y="3538097"/>
        <a:ext cx="2794757" cy="873361"/>
      </dsp:txXfrm>
    </dsp:sp>
    <dsp:sp modelId="{BC57F23F-AA0B-4F6C-A1F6-B82CE26CA36D}">
      <dsp:nvSpPr>
        <dsp:cNvPr id="0" name=""/>
        <dsp:cNvSpPr/>
      </dsp:nvSpPr>
      <dsp:spPr>
        <a:xfrm>
          <a:off x="4566" y="3411944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AB3B6-BCD4-4B15-979D-2C2EBF15E7A3}">
      <dsp:nvSpPr>
        <dsp:cNvPr id="0" name=""/>
        <dsp:cNvSpPr/>
      </dsp:nvSpPr>
      <dsp:spPr>
        <a:xfrm>
          <a:off x="3212104" y="3538097"/>
          <a:ext cx="2794757" cy="87336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E-cigarette manufacturers, distributors, and retailers</a:t>
          </a:r>
        </a:p>
      </dsp:txBody>
      <dsp:txXfrm>
        <a:off x="3212104" y="3538097"/>
        <a:ext cx="2794757" cy="873361"/>
      </dsp:txXfrm>
    </dsp:sp>
    <dsp:sp modelId="{52DE43DA-25C6-4EC0-B357-1A9BC9E62B47}">
      <dsp:nvSpPr>
        <dsp:cNvPr id="0" name=""/>
        <dsp:cNvSpPr/>
      </dsp:nvSpPr>
      <dsp:spPr>
        <a:xfrm>
          <a:off x="3095655" y="3411944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E7DE0-7AAB-40A5-8565-46A764CD1569}">
      <dsp:nvSpPr>
        <dsp:cNvPr id="0" name=""/>
        <dsp:cNvSpPr/>
      </dsp:nvSpPr>
      <dsp:spPr>
        <a:xfrm>
          <a:off x="6303193" y="3073375"/>
          <a:ext cx="2794757" cy="16766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55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Voluntary health agencies, non-governmental organizations, and other community and faith based organizations</a:t>
          </a:r>
          <a:endParaRPr lang="en-US" sz="1800" kern="1200" dirty="0"/>
        </a:p>
      </dsp:txBody>
      <dsp:txXfrm>
        <a:off x="6303193" y="3073375"/>
        <a:ext cx="2794757" cy="1676653"/>
      </dsp:txXfrm>
    </dsp:sp>
    <dsp:sp modelId="{1D5B2709-E80A-4935-A1E9-1AA22D56CD0C}">
      <dsp:nvSpPr>
        <dsp:cNvPr id="0" name=""/>
        <dsp:cNvSpPr/>
      </dsp:nvSpPr>
      <dsp:spPr>
        <a:xfrm>
          <a:off x="6186745" y="3348868"/>
          <a:ext cx="611353" cy="917029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5187C-6CA9-4CC3-85DA-2224FE8C20F2}">
      <dsp:nvSpPr>
        <dsp:cNvPr id="0" name=""/>
        <dsp:cNvSpPr/>
      </dsp:nvSpPr>
      <dsp:spPr>
        <a:xfrm>
          <a:off x="0" y="830098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49675E-BA0E-4354-B473-41DC22518B74}">
      <dsp:nvSpPr>
        <dsp:cNvPr id="0" name=""/>
        <dsp:cNvSpPr/>
      </dsp:nvSpPr>
      <dsp:spPr>
        <a:xfrm>
          <a:off x="303460" y="272416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1. First, Do No Harm</a:t>
          </a:r>
        </a:p>
      </dsp:txBody>
      <dsp:txXfrm>
        <a:off x="303460" y="2724161"/>
        <a:ext cx="2341272" cy="736580"/>
      </dsp:txXfrm>
    </dsp:sp>
    <dsp:sp modelId="{DAFD56AC-7DE0-4A26-9BA0-C67EA6B9861B}">
      <dsp:nvSpPr>
        <dsp:cNvPr id="0" name=""/>
        <dsp:cNvSpPr/>
      </dsp:nvSpPr>
      <dsp:spPr>
        <a:xfrm>
          <a:off x="2893707" y="830098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B25E8A-7CE1-4059-91FF-8626C30C861E}">
      <dsp:nvSpPr>
        <dsp:cNvPr id="0" name=""/>
        <dsp:cNvSpPr/>
      </dsp:nvSpPr>
      <dsp:spPr>
        <a:xfrm>
          <a:off x="3187639" y="272416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2. Provide information about the dangers of e-cigarette use among youth and young adults</a:t>
          </a:r>
        </a:p>
      </dsp:txBody>
      <dsp:txXfrm>
        <a:off x="3187639" y="2724161"/>
        <a:ext cx="2341272" cy="736580"/>
      </dsp:txXfrm>
    </dsp:sp>
    <dsp:sp modelId="{3CB661D6-5AAB-4F11-BA85-0BC1B8CDBB5E}">
      <dsp:nvSpPr>
        <dsp:cNvPr id="0" name=""/>
        <dsp:cNvSpPr/>
      </dsp:nvSpPr>
      <dsp:spPr>
        <a:xfrm>
          <a:off x="5787414" y="830098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A665E9-3FD1-42A3-9E5A-444B9EBC790B}">
      <dsp:nvSpPr>
        <dsp:cNvPr id="0" name=""/>
        <dsp:cNvSpPr/>
      </dsp:nvSpPr>
      <dsp:spPr>
        <a:xfrm>
          <a:off x="6076785" y="272416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3. Continue to regulate e-cigarettes at the federal level to protect public health</a:t>
          </a:r>
        </a:p>
      </dsp:txBody>
      <dsp:txXfrm>
        <a:off x="6076785" y="2724161"/>
        <a:ext cx="2341272" cy="736580"/>
      </dsp:txXfrm>
    </dsp:sp>
    <dsp:sp modelId="{C656109F-EC07-4AA0-A86F-0385BBADF48C}">
      <dsp:nvSpPr>
        <dsp:cNvPr id="0" name=""/>
        <dsp:cNvSpPr/>
      </dsp:nvSpPr>
      <dsp:spPr>
        <a:xfrm>
          <a:off x="0" y="3723806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54AE74-4345-4D1B-9A12-60DA54923A0F}">
      <dsp:nvSpPr>
        <dsp:cNvPr id="0" name=""/>
        <dsp:cNvSpPr/>
      </dsp:nvSpPr>
      <dsp:spPr>
        <a:xfrm>
          <a:off x="293931" y="536072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4. Programs and policies to prevent e-cigarette use among youth and young adults </a:t>
          </a:r>
        </a:p>
      </dsp:txBody>
      <dsp:txXfrm>
        <a:off x="293931" y="5360721"/>
        <a:ext cx="2341272" cy="736580"/>
      </dsp:txXfrm>
    </dsp:sp>
    <dsp:sp modelId="{7D4CAC11-AD30-444F-A9CD-8AC360F5D42F}">
      <dsp:nvSpPr>
        <dsp:cNvPr id="0" name=""/>
        <dsp:cNvSpPr/>
      </dsp:nvSpPr>
      <dsp:spPr>
        <a:xfrm>
          <a:off x="2893707" y="3723806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8674CB8-9819-4F92-9B52-31E373DFD9AA}">
      <dsp:nvSpPr>
        <dsp:cNvPr id="0" name=""/>
        <dsp:cNvSpPr/>
      </dsp:nvSpPr>
      <dsp:spPr>
        <a:xfrm>
          <a:off x="3197168" y="536072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5. Curb advertising and marketing that encourages youth and young adults to use e-cigarettes</a:t>
          </a:r>
        </a:p>
      </dsp:txBody>
      <dsp:txXfrm>
        <a:off x="3197168" y="5360721"/>
        <a:ext cx="2341272" cy="736580"/>
      </dsp:txXfrm>
    </dsp:sp>
    <dsp:sp modelId="{D6F29B9F-5E28-4F41-859E-EEC06D90935A}">
      <dsp:nvSpPr>
        <dsp:cNvPr id="0" name=""/>
        <dsp:cNvSpPr/>
      </dsp:nvSpPr>
      <dsp:spPr>
        <a:xfrm>
          <a:off x="5787414" y="3723806"/>
          <a:ext cx="2630643" cy="210451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841E41A-D79A-44F8-94B6-AEE88D68B400}">
      <dsp:nvSpPr>
        <dsp:cNvPr id="0" name=""/>
        <dsp:cNvSpPr/>
      </dsp:nvSpPr>
      <dsp:spPr>
        <a:xfrm>
          <a:off x="6076785" y="5360721"/>
          <a:ext cx="2341272" cy="73658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6. Expand surveillance, research, and evaluation related to e-cigarettes</a:t>
          </a:r>
        </a:p>
      </dsp:txBody>
      <dsp:txXfrm>
        <a:off x="6076785" y="5360721"/>
        <a:ext cx="2341272" cy="736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CF7A1-7813-4D87-B902-FCE046BBC68D}">
      <dsp:nvSpPr>
        <dsp:cNvPr id="0" name=""/>
        <dsp:cNvSpPr/>
      </dsp:nvSpPr>
      <dsp:spPr>
        <a:xfrm>
          <a:off x="519531" y="238910"/>
          <a:ext cx="3833426" cy="1197945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40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ffectLst/>
              <a:latin typeface="+mn-lt"/>
              <a:ea typeface="+mn-ea"/>
              <a:cs typeface="+mn-cs"/>
            </a:rPr>
            <a:t>Registering manufacturing establishments and providing product listings to the FDA</a:t>
          </a:r>
        </a:p>
      </dsp:txBody>
      <dsp:txXfrm>
        <a:off x="519531" y="238910"/>
        <a:ext cx="3833426" cy="1197945"/>
      </dsp:txXfrm>
    </dsp:sp>
    <dsp:sp modelId="{E129E57D-15D9-4EBA-ACC9-F203EBFE5A54}">
      <dsp:nvSpPr>
        <dsp:cNvPr id="0" name=""/>
        <dsp:cNvSpPr/>
      </dsp:nvSpPr>
      <dsp:spPr>
        <a:xfrm>
          <a:off x="359805" y="65873"/>
          <a:ext cx="838562" cy="12578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52359-7B5C-4CE4-9CD5-1A7967D0B7C3}">
      <dsp:nvSpPr>
        <dsp:cNvPr id="0" name=""/>
        <dsp:cNvSpPr/>
      </dsp:nvSpPr>
      <dsp:spPr>
        <a:xfrm>
          <a:off x="4715240" y="238910"/>
          <a:ext cx="3833426" cy="1197945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40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effectLst/>
              <a:latin typeface="+mn-lt"/>
              <a:ea typeface="+mn-ea"/>
              <a:cs typeface="+mn-cs"/>
            </a:rPr>
            <a:t>Reporting ingredients, and harmful and potentially harmful constituents</a:t>
          </a:r>
          <a:endParaRPr lang="en-US" sz="2200" kern="1200" dirty="0">
            <a:effectLst/>
            <a:latin typeface="+mn-lt"/>
            <a:ea typeface="+mn-ea"/>
            <a:cs typeface="+mn-cs"/>
          </a:endParaRPr>
        </a:p>
      </dsp:txBody>
      <dsp:txXfrm>
        <a:off x="4715240" y="238910"/>
        <a:ext cx="3833426" cy="1197945"/>
      </dsp:txXfrm>
    </dsp:sp>
    <dsp:sp modelId="{2B6CEF9E-3A87-41E0-8B5E-C0061CD88A38}">
      <dsp:nvSpPr>
        <dsp:cNvPr id="0" name=""/>
        <dsp:cNvSpPr/>
      </dsp:nvSpPr>
      <dsp:spPr>
        <a:xfrm>
          <a:off x="4569366" y="93584"/>
          <a:ext cx="838562" cy="12578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D4E9A-2EF2-4B2D-9FAA-CDF01DA5CA2E}">
      <dsp:nvSpPr>
        <dsp:cNvPr id="0" name=""/>
        <dsp:cNvSpPr/>
      </dsp:nvSpPr>
      <dsp:spPr>
        <a:xfrm>
          <a:off x="519531" y="1746991"/>
          <a:ext cx="3833426" cy="1197945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40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effectLst/>
              <a:latin typeface="+mn-lt"/>
              <a:ea typeface="+mn-ea"/>
              <a:cs typeface="+mn-cs"/>
            </a:rPr>
            <a:t>Requiring premarket review and authorization of new tobacco products by the FDA</a:t>
          </a:r>
          <a:endParaRPr lang="en-US" sz="2200" kern="1200" dirty="0">
            <a:effectLst/>
            <a:latin typeface="+mn-lt"/>
            <a:ea typeface="+mn-ea"/>
            <a:cs typeface="+mn-cs"/>
          </a:endParaRPr>
        </a:p>
      </dsp:txBody>
      <dsp:txXfrm>
        <a:off x="519531" y="1746991"/>
        <a:ext cx="3833426" cy="1197945"/>
      </dsp:txXfrm>
    </dsp:sp>
    <dsp:sp modelId="{306D3A69-D62C-4BCB-9DBF-38B73A34FBFE}">
      <dsp:nvSpPr>
        <dsp:cNvPr id="0" name=""/>
        <dsp:cNvSpPr/>
      </dsp:nvSpPr>
      <dsp:spPr>
        <a:xfrm>
          <a:off x="359805" y="1573954"/>
          <a:ext cx="838562" cy="125784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B9E5F-4083-4B71-98E1-669C70C70D11}">
      <dsp:nvSpPr>
        <dsp:cNvPr id="0" name=""/>
        <dsp:cNvSpPr/>
      </dsp:nvSpPr>
      <dsp:spPr>
        <a:xfrm>
          <a:off x="4715240" y="1746991"/>
          <a:ext cx="3833426" cy="1197945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409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effectLst/>
              <a:latin typeface="+mn-lt"/>
              <a:ea typeface="+mn-ea"/>
              <a:cs typeface="+mn-cs"/>
            </a:rPr>
            <a:t>Placing health warnings on product packages and advertisements</a:t>
          </a:r>
          <a:endParaRPr lang="en-US" sz="2200" kern="1200" dirty="0">
            <a:effectLst/>
            <a:latin typeface="+mn-lt"/>
            <a:ea typeface="+mn-ea"/>
            <a:cs typeface="+mn-cs"/>
          </a:endParaRPr>
        </a:p>
      </dsp:txBody>
      <dsp:txXfrm>
        <a:off x="4715240" y="1746991"/>
        <a:ext cx="3833426" cy="1197945"/>
      </dsp:txXfrm>
    </dsp:sp>
    <dsp:sp modelId="{1DB80715-EA25-4441-9C1E-97254E2208E1}">
      <dsp:nvSpPr>
        <dsp:cNvPr id="0" name=""/>
        <dsp:cNvSpPr/>
      </dsp:nvSpPr>
      <dsp:spPr>
        <a:xfrm>
          <a:off x="4555513" y="1573954"/>
          <a:ext cx="838562" cy="125784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4D79D-03C0-42E3-9CCF-FD52800F9F23}">
      <dsp:nvSpPr>
        <dsp:cNvPr id="0" name=""/>
        <dsp:cNvSpPr/>
      </dsp:nvSpPr>
      <dsp:spPr>
        <a:xfrm>
          <a:off x="2617385" y="3255072"/>
          <a:ext cx="3833426" cy="1197945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40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  <a:latin typeface="+mn-lt"/>
              <a:ea typeface="+mn-ea"/>
              <a:cs typeface="+mn-cs"/>
            </a:rPr>
            <a:t>Not marketing newly deemed tobacco products (including e-cigarettes)with modified risk claims unless authorized by the FDA.</a:t>
          </a:r>
        </a:p>
      </dsp:txBody>
      <dsp:txXfrm>
        <a:off x="2617385" y="3255072"/>
        <a:ext cx="3833426" cy="1197945"/>
      </dsp:txXfrm>
    </dsp:sp>
    <dsp:sp modelId="{C4B98B43-61BD-45E9-8869-D67255FB8D77}">
      <dsp:nvSpPr>
        <dsp:cNvPr id="0" name=""/>
        <dsp:cNvSpPr/>
      </dsp:nvSpPr>
      <dsp:spPr>
        <a:xfrm>
          <a:off x="2457659" y="3082035"/>
          <a:ext cx="838562" cy="125784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86E53-A0E3-4E71-8DF8-D05BF253686E}">
      <dsp:nvSpPr>
        <dsp:cNvPr id="0" name=""/>
        <dsp:cNvSpPr/>
      </dsp:nvSpPr>
      <dsp:spPr>
        <a:xfrm>
          <a:off x="2047" y="444135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12C70-71FB-4F77-B354-2C259336094A}">
      <dsp:nvSpPr>
        <dsp:cNvPr id="0" name=""/>
        <dsp:cNvSpPr/>
      </dsp:nvSpPr>
      <dsp:spPr>
        <a:xfrm>
          <a:off x="99237" y="535608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A6FD1C-5536-4DF7-BEB2-8D548404637F}">
      <dsp:nvSpPr>
        <dsp:cNvPr id="0" name=""/>
        <dsp:cNvSpPr/>
      </dsp:nvSpPr>
      <dsp:spPr>
        <a:xfrm>
          <a:off x="99237" y="2022045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Tobacco 21</a:t>
          </a:r>
          <a:endParaRPr lang="en-US" sz="1800" kern="1200" dirty="0"/>
        </a:p>
      </dsp:txBody>
      <dsp:txXfrm>
        <a:off x="99237" y="2022045"/>
        <a:ext cx="1749421" cy="617442"/>
      </dsp:txXfrm>
    </dsp:sp>
    <dsp:sp modelId="{B4F5BFAC-897F-486B-BDDC-65CE22FCD83B}">
      <dsp:nvSpPr>
        <dsp:cNvPr id="0" name=""/>
        <dsp:cNvSpPr/>
      </dsp:nvSpPr>
      <dsp:spPr>
        <a:xfrm>
          <a:off x="2303776" y="444135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131BE-5DD8-4AD4-98EA-2870397DB95C}">
      <dsp:nvSpPr>
        <dsp:cNvPr id="0" name=""/>
        <dsp:cNvSpPr/>
      </dsp:nvSpPr>
      <dsp:spPr>
        <a:xfrm>
          <a:off x="2400966" y="535608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BDF11B-153E-402B-BE6A-C26CCDA43931}">
      <dsp:nvSpPr>
        <dsp:cNvPr id="0" name=""/>
        <dsp:cNvSpPr/>
      </dsp:nvSpPr>
      <dsp:spPr>
        <a:xfrm>
          <a:off x="2400966" y="2022045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Smoke-free Multiunit Housing</a:t>
          </a:r>
          <a:endParaRPr lang="en-US" sz="1800" kern="1200" dirty="0"/>
        </a:p>
      </dsp:txBody>
      <dsp:txXfrm>
        <a:off x="2400966" y="2022045"/>
        <a:ext cx="1749421" cy="617442"/>
      </dsp:txXfrm>
    </dsp:sp>
    <dsp:sp modelId="{BF29507A-0B3F-47CE-B3FB-A5D570B3616B}">
      <dsp:nvSpPr>
        <dsp:cNvPr id="0" name=""/>
        <dsp:cNvSpPr/>
      </dsp:nvSpPr>
      <dsp:spPr>
        <a:xfrm>
          <a:off x="4605505" y="444135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13D16-F24B-404C-8D83-2C136473B53D}">
      <dsp:nvSpPr>
        <dsp:cNvPr id="0" name=""/>
        <dsp:cNvSpPr/>
      </dsp:nvSpPr>
      <dsp:spPr>
        <a:xfrm>
          <a:off x="4702695" y="535608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87F35F-3F17-48FB-9434-1615A279B92D}">
      <dsp:nvSpPr>
        <dsp:cNvPr id="0" name=""/>
        <dsp:cNvSpPr/>
      </dsp:nvSpPr>
      <dsp:spPr>
        <a:xfrm>
          <a:off x="4702695" y="2022045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Tobacco-free College</a:t>
          </a:r>
          <a:endParaRPr lang="en-US" sz="1800" kern="1200" dirty="0"/>
        </a:p>
      </dsp:txBody>
      <dsp:txXfrm>
        <a:off x="4702695" y="2022045"/>
        <a:ext cx="1749421" cy="617442"/>
      </dsp:txXfrm>
    </dsp:sp>
    <dsp:sp modelId="{8A5012AD-B8AB-494B-8527-AFBA7909F421}">
      <dsp:nvSpPr>
        <dsp:cNvPr id="0" name=""/>
        <dsp:cNvSpPr/>
      </dsp:nvSpPr>
      <dsp:spPr>
        <a:xfrm>
          <a:off x="6907234" y="444135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DE539-C97F-4987-A2BF-C713B3D29E3E}">
      <dsp:nvSpPr>
        <dsp:cNvPr id="0" name=""/>
        <dsp:cNvSpPr/>
      </dsp:nvSpPr>
      <dsp:spPr>
        <a:xfrm>
          <a:off x="7004424" y="535608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469DC4-AF80-4BE0-8BF6-749843C1B2C7}">
      <dsp:nvSpPr>
        <dsp:cNvPr id="0" name=""/>
        <dsp:cNvSpPr/>
      </dsp:nvSpPr>
      <dsp:spPr>
        <a:xfrm>
          <a:off x="7004424" y="2022045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E-cigarettes</a:t>
          </a:r>
          <a:endParaRPr lang="en-US" sz="1800" kern="1200" dirty="0"/>
        </a:p>
      </dsp:txBody>
      <dsp:txXfrm>
        <a:off x="7004424" y="2022045"/>
        <a:ext cx="1749421" cy="617442"/>
      </dsp:txXfrm>
    </dsp:sp>
    <dsp:sp modelId="{5D097D5E-673E-4F6E-91AA-A7B47E1B392C}">
      <dsp:nvSpPr>
        <dsp:cNvPr id="0" name=""/>
        <dsp:cNvSpPr/>
      </dsp:nvSpPr>
      <dsp:spPr>
        <a:xfrm>
          <a:off x="2047" y="2925341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122BF-03E8-40EB-9E36-FE336E8D859A}">
      <dsp:nvSpPr>
        <dsp:cNvPr id="0" name=""/>
        <dsp:cNvSpPr/>
      </dsp:nvSpPr>
      <dsp:spPr>
        <a:xfrm>
          <a:off x="99237" y="3016814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27CE1A-9A13-4053-9A60-A17CEE32A7A7}">
      <dsp:nvSpPr>
        <dsp:cNvPr id="0" name=""/>
        <dsp:cNvSpPr/>
      </dsp:nvSpPr>
      <dsp:spPr>
        <a:xfrm>
          <a:off x="99237" y="4503250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Tobacco-free Pharmacies</a:t>
          </a:r>
          <a:endParaRPr lang="en-US" sz="1800" kern="1200" dirty="0"/>
        </a:p>
      </dsp:txBody>
      <dsp:txXfrm>
        <a:off x="99237" y="4503250"/>
        <a:ext cx="1749421" cy="617442"/>
      </dsp:txXfrm>
    </dsp:sp>
    <dsp:sp modelId="{F1903567-387A-4CCA-9098-83609A5F7CDA}">
      <dsp:nvSpPr>
        <dsp:cNvPr id="0" name=""/>
        <dsp:cNvSpPr/>
      </dsp:nvSpPr>
      <dsp:spPr>
        <a:xfrm>
          <a:off x="2303776" y="2925341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D81AD-670C-497E-8E48-18895EC62398}">
      <dsp:nvSpPr>
        <dsp:cNvPr id="0" name=""/>
        <dsp:cNvSpPr/>
      </dsp:nvSpPr>
      <dsp:spPr>
        <a:xfrm>
          <a:off x="2400966" y="3016814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5F093D-7C19-4C07-843B-6BF56A89AD6C}">
      <dsp:nvSpPr>
        <dsp:cNvPr id="0" name=""/>
        <dsp:cNvSpPr/>
      </dsp:nvSpPr>
      <dsp:spPr>
        <a:xfrm>
          <a:off x="2400966" y="4503250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e-Referrals</a:t>
          </a:r>
          <a:endParaRPr lang="en-US" sz="1800" kern="1200" dirty="0"/>
        </a:p>
      </dsp:txBody>
      <dsp:txXfrm>
        <a:off x="2400966" y="4503250"/>
        <a:ext cx="1749421" cy="617442"/>
      </dsp:txXfrm>
    </dsp:sp>
    <dsp:sp modelId="{2E2B1F2C-6172-4742-A437-3984455FBC2C}">
      <dsp:nvSpPr>
        <dsp:cNvPr id="0" name=""/>
        <dsp:cNvSpPr/>
      </dsp:nvSpPr>
      <dsp:spPr>
        <a:xfrm>
          <a:off x="4605505" y="2925341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22000-B9CC-4DB3-89B8-3FD9858D5DED}">
      <dsp:nvSpPr>
        <dsp:cNvPr id="0" name=""/>
        <dsp:cNvSpPr/>
      </dsp:nvSpPr>
      <dsp:spPr>
        <a:xfrm>
          <a:off x="4702695" y="3016814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23DEA6-C65D-4EFB-8A0F-58ABAC9A476E}">
      <dsp:nvSpPr>
        <dsp:cNvPr id="0" name=""/>
        <dsp:cNvSpPr/>
      </dsp:nvSpPr>
      <dsp:spPr>
        <a:xfrm>
          <a:off x="4702695" y="4503250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Tobacco-free Sports</a:t>
          </a:r>
          <a:endParaRPr lang="en-US" sz="1800" kern="1200" dirty="0"/>
        </a:p>
      </dsp:txBody>
      <dsp:txXfrm>
        <a:off x="4702695" y="4503250"/>
        <a:ext cx="1749421" cy="617442"/>
      </dsp:txXfrm>
    </dsp:sp>
    <dsp:sp modelId="{0B5124EB-D382-4738-890F-D250625872F5}">
      <dsp:nvSpPr>
        <dsp:cNvPr id="0" name=""/>
        <dsp:cNvSpPr/>
      </dsp:nvSpPr>
      <dsp:spPr>
        <a:xfrm>
          <a:off x="6907234" y="2925341"/>
          <a:ext cx="1943801" cy="22868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4E992-0A07-440F-B3D6-31263967588F}">
      <dsp:nvSpPr>
        <dsp:cNvPr id="0" name=""/>
        <dsp:cNvSpPr/>
      </dsp:nvSpPr>
      <dsp:spPr>
        <a:xfrm>
          <a:off x="7004424" y="3016814"/>
          <a:ext cx="1749421" cy="1486436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63C4F04-6162-402A-AD18-79233A96CF04}">
      <dsp:nvSpPr>
        <dsp:cNvPr id="0" name=""/>
        <dsp:cNvSpPr/>
      </dsp:nvSpPr>
      <dsp:spPr>
        <a:xfrm>
          <a:off x="7004424" y="4503250"/>
          <a:ext cx="1749421" cy="61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effectLst/>
              <a:latin typeface="+mn-lt"/>
              <a:ea typeface="+mn-ea"/>
              <a:cs typeface="+mn-cs"/>
            </a:rPr>
            <a:t>Digital Media</a:t>
          </a:r>
          <a:endParaRPr lang="en-US" sz="1800" kern="1200" dirty="0"/>
        </a:p>
      </dsp:txBody>
      <dsp:txXfrm>
        <a:off x="7004424" y="4503250"/>
        <a:ext cx="1749421" cy="617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B2ECA-7DA0-4FDF-BE02-04A81642E426}">
      <dsp:nvSpPr>
        <dsp:cNvPr id="0" name=""/>
        <dsp:cNvSpPr/>
      </dsp:nvSpPr>
      <dsp:spPr>
        <a:xfrm>
          <a:off x="1461641" y="1818838"/>
          <a:ext cx="2737367" cy="21658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Never smoking high school students who reported </a:t>
          </a:r>
          <a:r>
            <a:rPr lang="en-US" sz="1600" b="1" kern="1200" dirty="0"/>
            <a:t>ever using e-cigarettes</a:t>
          </a:r>
          <a:r>
            <a:rPr lang="en-US" sz="1600" kern="1200" dirty="0"/>
            <a:t> at baseline: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Were </a:t>
          </a:r>
          <a:r>
            <a:rPr lang="en-US" sz="1600" b="1" kern="1200" dirty="0"/>
            <a:t>2.7 times more likely </a:t>
          </a:r>
          <a:r>
            <a:rPr lang="en-US" sz="1600" kern="1200" dirty="0"/>
            <a:t>to report initiation of combustible tobacco use after 1 year compared with </a:t>
          </a:r>
          <a:r>
            <a:rPr lang="en-US" sz="1600" b="1" kern="1200" dirty="0"/>
            <a:t>never users of e-cigarettes</a:t>
          </a:r>
        </a:p>
      </dsp:txBody>
      <dsp:txXfrm>
        <a:off x="1899619" y="1818838"/>
        <a:ext cx="2299388" cy="2165829"/>
      </dsp:txXfrm>
    </dsp:sp>
    <dsp:sp modelId="{94279860-84E0-43EA-A148-3F80D9B1A85B}">
      <dsp:nvSpPr>
        <dsp:cNvPr id="0" name=""/>
        <dsp:cNvSpPr/>
      </dsp:nvSpPr>
      <dsp:spPr>
        <a:xfrm>
          <a:off x="1711" y="1088873"/>
          <a:ext cx="1824911" cy="18249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JAMA       study</a:t>
          </a:r>
        </a:p>
      </dsp:txBody>
      <dsp:txXfrm>
        <a:off x="268963" y="1356125"/>
        <a:ext cx="1290407" cy="1290407"/>
      </dsp:txXfrm>
    </dsp:sp>
    <dsp:sp modelId="{19CC4A2F-EFA7-4C94-B111-16AF55373273}">
      <dsp:nvSpPr>
        <dsp:cNvPr id="0" name=""/>
        <dsp:cNvSpPr/>
      </dsp:nvSpPr>
      <dsp:spPr>
        <a:xfrm>
          <a:off x="6023920" y="1818838"/>
          <a:ext cx="2737367" cy="2082243"/>
        </a:xfrm>
        <a:prstGeom prst="rect">
          <a:avLst/>
        </a:prstGeom>
        <a:solidFill>
          <a:schemeClr val="accent2">
            <a:tint val="40000"/>
            <a:alpha val="90000"/>
            <a:hueOff val="429303"/>
            <a:satOff val="7928"/>
            <a:lumOff val="-88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29303"/>
              <a:satOff val="7928"/>
              <a:lumOff val="-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Never smoking U.S. adolescent and young adult </a:t>
          </a:r>
          <a:r>
            <a:rPr lang="en-US" sz="1600" b="1" kern="1200" dirty="0"/>
            <a:t>e-cigarette users</a:t>
          </a:r>
          <a:r>
            <a:rPr lang="en-US" sz="1600" kern="1200" dirty="0"/>
            <a:t> at baseline: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Were </a:t>
          </a:r>
          <a:r>
            <a:rPr lang="en-US" sz="1600" b="1" kern="1200" dirty="0"/>
            <a:t>8.3 times more likely </a:t>
          </a:r>
          <a:r>
            <a:rPr lang="en-US" sz="1600" kern="1200" dirty="0"/>
            <a:t>to progress to cigarette smoking after 1 year than </a:t>
          </a:r>
          <a:r>
            <a:rPr lang="en-US" sz="1600" b="1" kern="1200" dirty="0"/>
            <a:t>non-users of e-cigarettes</a:t>
          </a:r>
        </a:p>
      </dsp:txBody>
      <dsp:txXfrm>
        <a:off x="6461899" y="1818838"/>
        <a:ext cx="2299388" cy="2082243"/>
      </dsp:txXfrm>
    </dsp:sp>
    <dsp:sp modelId="{B81E304D-5398-4450-85E5-763D26247360}">
      <dsp:nvSpPr>
        <dsp:cNvPr id="0" name=""/>
        <dsp:cNvSpPr/>
      </dsp:nvSpPr>
      <dsp:spPr>
        <a:xfrm>
          <a:off x="4563991" y="1088873"/>
          <a:ext cx="1824911" cy="1824911"/>
        </a:xfrm>
        <a:prstGeom prst="ellipse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JAMA Pediatrics study</a:t>
          </a:r>
        </a:p>
      </dsp:txBody>
      <dsp:txXfrm>
        <a:off x="4831243" y="1356125"/>
        <a:ext cx="1290407" cy="1290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8A89D-E601-4BFB-BC91-B8629EA8CD9A}">
      <dsp:nvSpPr>
        <dsp:cNvPr id="0" name=""/>
        <dsp:cNvSpPr/>
      </dsp:nvSpPr>
      <dsp:spPr>
        <a:xfrm>
          <a:off x="311073" y="1501919"/>
          <a:ext cx="1871032" cy="53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Nicotine for       e-liquid begins as free base nicotine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11073" y="1501919"/>
        <a:ext cx="1871032" cy="533031"/>
      </dsp:txXfrm>
    </dsp:sp>
    <dsp:sp modelId="{2EF8D68D-A647-43FD-92BC-C8FE7363F140}">
      <dsp:nvSpPr>
        <dsp:cNvPr id="0" name=""/>
        <dsp:cNvSpPr/>
      </dsp:nvSpPr>
      <dsp:spPr>
        <a:xfrm>
          <a:off x="148622" y="1187832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5DC006-2891-4F05-B355-974FF9EB171D}">
      <dsp:nvSpPr>
        <dsp:cNvPr id="0" name=""/>
        <dsp:cNvSpPr/>
      </dsp:nvSpPr>
      <dsp:spPr>
        <a:xfrm>
          <a:off x="270618" y="943839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858F90-62C9-4FE5-81BF-EFAD710DE6E8}">
      <dsp:nvSpPr>
        <dsp:cNvPr id="0" name=""/>
        <dsp:cNvSpPr/>
      </dsp:nvSpPr>
      <dsp:spPr>
        <a:xfrm>
          <a:off x="563410" y="992637"/>
          <a:ext cx="273869" cy="2738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12CCD5-B099-4DFC-B985-41E3F01AC248}">
      <dsp:nvSpPr>
        <dsp:cNvPr id="0" name=""/>
        <dsp:cNvSpPr/>
      </dsp:nvSpPr>
      <dsp:spPr>
        <a:xfrm>
          <a:off x="807403" y="724245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78198F-0C49-4A6B-8C2C-7ED14385B6E6}">
      <dsp:nvSpPr>
        <dsp:cNvPr id="0" name=""/>
        <dsp:cNvSpPr/>
      </dsp:nvSpPr>
      <dsp:spPr>
        <a:xfrm>
          <a:off x="1124593" y="626648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75A363-F460-4A9C-8176-1C47B218CAB4}">
      <dsp:nvSpPr>
        <dsp:cNvPr id="0" name=""/>
        <dsp:cNvSpPr/>
      </dsp:nvSpPr>
      <dsp:spPr>
        <a:xfrm>
          <a:off x="1514982" y="797443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D89A01-C331-4CF2-8AB3-B1418C999DE9}">
      <dsp:nvSpPr>
        <dsp:cNvPr id="0" name=""/>
        <dsp:cNvSpPr/>
      </dsp:nvSpPr>
      <dsp:spPr>
        <a:xfrm>
          <a:off x="1758975" y="919439"/>
          <a:ext cx="273869" cy="2738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0A8103-F360-4A14-89D1-41884E10B6FD}">
      <dsp:nvSpPr>
        <dsp:cNvPr id="0" name=""/>
        <dsp:cNvSpPr/>
      </dsp:nvSpPr>
      <dsp:spPr>
        <a:xfrm>
          <a:off x="2100565" y="1187832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1F0DBF-F9AA-48E9-9B71-F4C39EC1D3BA}">
      <dsp:nvSpPr>
        <dsp:cNvPr id="0" name=""/>
        <dsp:cNvSpPr/>
      </dsp:nvSpPr>
      <dsp:spPr>
        <a:xfrm>
          <a:off x="2246960" y="1456224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DF90FC-8410-444A-A2C9-9A2F0095D41E}">
      <dsp:nvSpPr>
        <dsp:cNvPr id="0" name=""/>
        <dsp:cNvSpPr/>
      </dsp:nvSpPr>
      <dsp:spPr>
        <a:xfrm>
          <a:off x="981944" y="747894"/>
          <a:ext cx="448150" cy="44815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992002-B8B6-4EEC-942E-B8ACBB0029CF}">
      <dsp:nvSpPr>
        <dsp:cNvPr id="0" name=""/>
        <dsp:cNvSpPr/>
      </dsp:nvSpPr>
      <dsp:spPr>
        <a:xfrm>
          <a:off x="26626" y="1871012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8D5EDC-980A-4717-88B9-45FB742F12BF}">
      <dsp:nvSpPr>
        <dsp:cNvPr id="0" name=""/>
        <dsp:cNvSpPr/>
      </dsp:nvSpPr>
      <dsp:spPr>
        <a:xfrm>
          <a:off x="173021" y="2090605"/>
          <a:ext cx="273869" cy="2738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05ED04-4781-4D44-ADCA-207C10EBC444}">
      <dsp:nvSpPr>
        <dsp:cNvPr id="0" name=""/>
        <dsp:cNvSpPr/>
      </dsp:nvSpPr>
      <dsp:spPr>
        <a:xfrm>
          <a:off x="539011" y="2285799"/>
          <a:ext cx="398355" cy="3983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8BBEB9-267F-4096-8FFF-0E872908F621}">
      <dsp:nvSpPr>
        <dsp:cNvPr id="0" name=""/>
        <dsp:cNvSpPr/>
      </dsp:nvSpPr>
      <dsp:spPr>
        <a:xfrm>
          <a:off x="1051395" y="2602990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1156F7-BDB3-4C7F-9C4E-AE77FDDE095F}">
      <dsp:nvSpPr>
        <dsp:cNvPr id="0" name=""/>
        <dsp:cNvSpPr/>
      </dsp:nvSpPr>
      <dsp:spPr>
        <a:xfrm>
          <a:off x="1148993" y="2285799"/>
          <a:ext cx="273869" cy="2738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69AE9D-7266-42DB-88FA-6C32570A9CBD}">
      <dsp:nvSpPr>
        <dsp:cNvPr id="0" name=""/>
        <dsp:cNvSpPr/>
      </dsp:nvSpPr>
      <dsp:spPr>
        <a:xfrm>
          <a:off x="1392985" y="2627389"/>
          <a:ext cx="174280" cy="1742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8E1C5B-5528-4A3F-8B62-C97A3D954DC7}">
      <dsp:nvSpPr>
        <dsp:cNvPr id="0" name=""/>
        <dsp:cNvSpPr/>
      </dsp:nvSpPr>
      <dsp:spPr>
        <a:xfrm>
          <a:off x="1612579" y="2237001"/>
          <a:ext cx="398355" cy="3983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E17DB9-79C5-4124-925B-DD61094092C9}">
      <dsp:nvSpPr>
        <dsp:cNvPr id="0" name=""/>
        <dsp:cNvSpPr/>
      </dsp:nvSpPr>
      <dsp:spPr>
        <a:xfrm>
          <a:off x="2149363" y="2139404"/>
          <a:ext cx="273869" cy="2738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2F9CC-09F1-411C-A269-E51F3A8284BD}">
      <dsp:nvSpPr>
        <dsp:cNvPr id="0" name=""/>
        <dsp:cNvSpPr/>
      </dsp:nvSpPr>
      <dsp:spPr>
        <a:xfrm>
          <a:off x="2423233" y="992231"/>
          <a:ext cx="804315" cy="1535526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ACE245-D819-489F-9364-4423B6E04E5E}">
      <dsp:nvSpPr>
        <dsp:cNvPr id="0" name=""/>
        <dsp:cNvSpPr/>
      </dsp:nvSpPr>
      <dsp:spPr>
        <a:xfrm>
          <a:off x="3268371" y="841699"/>
          <a:ext cx="2193588" cy="153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To change to a nicotine salt, an     e-liquid maker adds an acid to lower the pH – usually benzoic acid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268371" y="841699"/>
        <a:ext cx="2193588" cy="1535511"/>
      </dsp:txXfrm>
    </dsp:sp>
    <dsp:sp modelId="{74E05DB8-B220-4C09-9D17-ABE947F98573}">
      <dsp:nvSpPr>
        <dsp:cNvPr id="0" name=""/>
        <dsp:cNvSpPr/>
      </dsp:nvSpPr>
      <dsp:spPr>
        <a:xfrm>
          <a:off x="5421137" y="992231"/>
          <a:ext cx="804315" cy="1535526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0B7FCB-877A-488E-B212-3E60732DA498}">
      <dsp:nvSpPr>
        <dsp:cNvPr id="0" name=""/>
        <dsp:cNvSpPr/>
      </dsp:nvSpPr>
      <dsp:spPr>
        <a:xfrm>
          <a:off x="6225453" y="865332"/>
          <a:ext cx="2483226" cy="1864550"/>
        </a:xfrm>
        <a:prstGeom prst="ellipse">
          <a:avLst/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Initial patent for JUUL nicotine salt technology obtained in 2015</a:t>
          </a:r>
        </a:p>
      </dsp:txBody>
      <dsp:txXfrm>
        <a:off x="6589113" y="1138389"/>
        <a:ext cx="1755906" cy="13184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8AB36-5333-4166-A6ED-29F98E9AA677}">
      <dsp:nvSpPr>
        <dsp:cNvPr id="0" name=""/>
        <dsp:cNvSpPr/>
      </dsp:nvSpPr>
      <dsp:spPr>
        <a:xfrm>
          <a:off x="3741" y="939311"/>
          <a:ext cx="2551388" cy="255138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/>
              <a:latin typeface="+mn-lt"/>
              <a:ea typeface="+mn-ea"/>
              <a:cs typeface="+mn-cs"/>
            </a:rPr>
            <a:t>Greatest potential benefit of nicotine salt e-liquids is that users may find them more satisfying than other e-liquids </a:t>
          </a:r>
          <a:endParaRPr lang="en-US" sz="1800" kern="1200" dirty="0"/>
        </a:p>
      </dsp:txBody>
      <dsp:txXfrm>
        <a:off x="377383" y="1312953"/>
        <a:ext cx="1804104" cy="1804104"/>
      </dsp:txXfrm>
    </dsp:sp>
    <dsp:sp modelId="{71C6D3DE-9E94-45D5-9013-7E611B248EF4}">
      <dsp:nvSpPr>
        <dsp:cNvPr id="0" name=""/>
        <dsp:cNvSpPr/>
      </dsp:nvSpPr>
      <dsp:spPr>
        <a:xfrm>
          <a:off x="2555130" y="939311"/>
          <a:ext cx="2551388" cy="2551388"/>
        </a:xfrm>
        <a:prstGeom prst="ellipse">
          <a:avLst/>
        </a:prstGeom>
        <a:solidFill>
          <a:schemeClr val="accent1">
            <a:shade val="80000"/>
            <a:hueOff val="131939"/>
            <a:satOff val="-5896"/>
            <a:lumOff val="1365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/>
              <a:latin typeface="+mn-lt"/>
              <a:ea typeface="+mn-ea"/>
              <a:cs typeface="+mn-cs"/>
            </a:rPr>
            <a:t>Lower pH of nicotine salt allows those e-liquids to create less throat hit than free base nicotine e-liquids with similar strengths</a:t>
          </a:r>
        </a:p>
      </dsp:txBody>
      <dsp:txXfrm>
        <a:off x="2928772" y="1312953"/>
        <a:ext cx="1804104" cy="1804104"/>
      </dsp:txXfrm>
    </dsp:sp>
    <dsp:sp modelId="{785A0827-4DE3-4845-842D-348478678E77}">
      <dsp:nvSpPr>
        <dsp:cNvPr id="0" name=""/>
        <dsp:cNvSpPr/>
      </dsp:nvSpPr>
      <dsp:spPr>
        <a:xfrm>
          <a:off x="5106518" y="939311"/>
          <a:ext cx="2551388" cy="2551388"/>
        </a:xfrm>
        <a:prstGeom prst="ellipse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/>
              <a:latin typeface="+mn-lt"/>
              <a:ea typeface="+mn-ea"/>
              <a:cs typeface="+mn-cs"/>
            </a:rPr>
            <a:t>Nicotine salt allows use of higher nicotine e-liquids with less irritation </a:t>
          </a:r>
        </a:p>
      </dsp:txBody>
      <dsp:txXfrm>
        <a:off x="5480160" y="1312953"/>
        <a:ext cx="1804104" cy="18041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BBDFC-95F6-4F28-BA6F-F74E51DA3B11}">
      <dsp:nvSpPr>
        <dsp:cNvPr id="0" name=""/>
        <dsp:cNvSpPr/>
      </dsp:nvSpPr>
      <dsp:spPr>
        <a:xfrm>
          <a:off x="163262" y="2004532"/>
          <a:ext cx="2402988" cy="79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Industry term to describe products that heat  tobacco leaf to deliver an inhaled aerosol</a:t>
          </a:r>
        </a:p>
      </dsp:txBody>
      <dsp:txXfrm>
        <a:off x="163262" y="2004532"/>
        <a:ext cx="2402988" cy="791893"/>
      </dsp:txXfrm>
    </dsp:sp>
    <dsp:sp modelId="{54E5898E-B975-4FFB-A097-0414E5EE3BE7}">
      <dsp:nvSpPr>
        <dsp:cNvPr id="0" name=""/>
        <dsp:cNvSpPr/>
      </dsp:nvSpPr>
      <dsp:spPr>
        <a:xfrm>
          <a:off x="160531" y="1763687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EA034A-6160-4A5C-A420-14281F9D2CD1}">
      <dsp:nvSpPr>
        <dsp:cNvPr id="0" name=""/>
        <dsp:cNvSpPr/>
      </dsp:nvSpPr>
      <dsp:spPr>
        <a:xfrm>
          <a:off x="294334" y="1496081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23809"/>
                <a:satOff val="-2672"/>
                <a:lumOff val="458"/>
                <a:alphaOff val="0"/>
                <a:shade val="85000"/>
                <a:satMod val="130000"/>
              </a:schemeClr>
            </a:gs>
            <a:gs pos="34000">
              <a:schemeClr val="accent3">
                <a:hueOff val="23809"/>
                <a:satOff val="-2672"/>
                <a:lumOff val="458"/>
                <a:alphaOff val="0"/>
                <a:shade val="87000"/>
                <a:satMod val="125000"/>
              </a:schemeClr>
            </a:gs>
            <a:gs pos="70000">
              <a:schemeClr val="accent3">
                <a:hueOff val="23809"/>
                <a:satOff val="-2672"/>
                <a:lumOff val="45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3809"/>
                <a:satOff val="-2672"/>
                <a:lumOff val="45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9FECC1-9ACF-4EAD-83D2-FC96AA1787FB}">
      <dsp:nvSpPr>
        <dsp:cNvPr id="0" name=""/>
        <dsp:cNvSpPr/>
      </dsp:nvSpPr>
      <dsp:spPr>
        <a:xfrm>
          <a:off x="615460" y="1549602"/>
          <a:ext cx="300373" cy="300373"/>
        </a:xfrm>
        <a:prstGeom prst="ellipse">
          <a:avLst/>
        </a:prstGeom>
        <a:gradFill rotWithShape="0">
          <a:gsLst>
            <a:gs pos="0">
              <a:schemeClr val="accent3">
                <a:hueOff val="47619"/>
                <a:satOff val="-5344"/>
                <a:lumOff val="915"/>
                <a:alphaOff val="0"/>
                <a:shade val="85000"/>
                <a:satMod val="130000"/>
              </a:schemeClr>
            </a:gs>
            <a:gs pos="34000">
              <a:schemeClr val="accent3">
                <a:hueOff val="47619"/>
                <a:satOff val="-5344"/>
                <a:lumOff val="915"/>
                <a:alphaOff val="0"/>
                <a:shade val="87000"/>
                <a:satMod val="125000"/>
              </a:schemeClr>
            </a:gs>
            <a:gs pos="70000">
              <a:schemeClr val="accent3">
                <a:hueOff val="47619"/>
                <a:satOff val="-5344"/>
                <a:lumOff val="91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7619"/>
                <a:satOff val="-5344"/>
                <a:lumOff val="91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223F9F-0169-45A0-95DF-92EDF2B2446C}">
      <dsp:nvSpPr>
        <dsp:cNvPr id="0" name=""/>
        <dsp:cNvSpPr/>
      </dsp:nvSpPr>
      <dsp:spPr>
        <a:xfrm>
          <a:off x="883066" y="1255236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71428"/>
                <a:satOff val="-8015"/>
                <a:lumOff val="1373"/>
                <a:alphaOff val="0"/>
                <a:shade val="85000"/>
                <a:satMod val="130000"/>
              </a:schemeClr>
            </a:gs>
            <a:gs pos="34000">
              <a:schemeClr val="accent3">
                <a:hueOff val="71428"/>
                <a:satOff val="-8015"/>
                <a:lumOff val="1373"/>
                <a:alphaOff val="0"/>
                <a:shade val="87000"/>
                <a:satMod val="125000"/>
              </a:schemeClr>
            </a:gs>
            <a:gs pos="70000">
              <a:schemeClr val="accent3">
                <a:hueOff val="71428"/>
                <a:satOff val="-8015"/>
                <a:lumOff val="137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71428"/>
                <a:satOff val="-8015"/>
                <a:lumOff val="137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326BC2-F214-4102-B0BE-31F01C2A9831}">
      <dsp:nvSpPr>
        <dsp:cNvPr id="0" name=""/>
        <dsp:cNvSpPr/>
      </dsp:nvSpPr>
      <dsp:spPr>
        <a:xfrm>
          <a:off x="1230953" y="1148194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95237"/>
                <a:satOff val="-10687"/>
                <a:lumOff val="1830"/>
                <a:alphaOff val="0"/>
                <a:shade val="85000"/>
                <a:satMod val="130000"/>
              </a:schemeClr>
            </a:gs>
            <a:gs pos="34000">
              <a:schemeClr val="accent3">
                <a:hueOff val="95237"/>
                <a:satOff val="-10687"/>
                <a:lumOff val="1830"/>
                <a:alphaOff val="0"/>
                <a:shade val="87000"/>
                <a:satMod val="125000"/>
              </a:schemeClr>
            </a:gs>
            <a:gs pos="70000">
              <a:schemeClr val="accent3">
                <a:hueOff val="95237"/>
                <a:satOff val="-10687"/>
                <a:lumOff val="183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95237"/>
                <a:satOff val="-10687"/>
                <a:lumOff val="183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CBBAF7-57E2-4B69-A0E9-C77082834BF7}">
      <dsp:nvSpPr>
        <dsp:cNvPr id="0" name=""/>
        <dsp:cNvSpPr/>
      </dsp:nvSpPr>
      <dsp:spPr>
        <a:xfrm>
          <a:off x="1659122" y="1335518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119047"/>
                <a:satOff val="-13359"/>
                <a:lumOff val="2288"/>
                <a:alphaOff val="0"/>
                <a:shade val="85000"/>
                <a:satMod val="130000"/>
              </a:schemeClr>
            </a:gs>
            <a:gs pos="34000">
              <a:schemeClr val="accent3">
                <a:hueOff val="119047"/>
                <a:satOff val="-13359"/>
                <a:lumOff val="2288"/>
                <a:alphaOff val="0"/>
                <a:shade val="87000"/>
                <a:satMod val="125000"/>
              </a:schemeClr>
            </a:gs>
            <a:gs pos="70000">
              <a:schemeClr val="accent3">
                <a:hueOff val="119047"/>
                <a:satOff val="-13359"/>
                <a:lumOff val="22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19047"/>
                <a:satOff val="-13359"/>
                <a:lumOff val="22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CD1EA9-9131-41B4-84EF-0782466F5CE3}">
      <dsp:nvSpPr>
        <dsp:cNvPr id="0" name=""/>
        <dsp:cNvSpPr/>
      </dsp:nvSpPr>
      <dsp:spPr>
        <a:xfrm>
          <a:off x="1926727" y="1469321"/>
          <a:ext cx="300373" cy="300373"/>
        </a:xfrm>
        <a:prstGeom prst="ellipse">
          <a:avLst/>
        </a:prstGeom>
        <a:gradFill rotWithShape="0">
          <a:gsLst>
            <a:gs pos="0">
              <a:schemeClr val="accent3">
                <a:hueOff val="142856"/>
                <a:satOff val="-16031"/>
                <a:lumOff val="2745"/>
                <a:alphaOff val="0"/>
                <a:shade val="85000"/>
                <a:satMod val="130000"/>
              </a:schemeClr>
            </a:gs>
            <a:gs pos="34000">
              <a:schemeClr val="accent3">
                <a:hueOff val="142856"/>
                <a:satOff val="-16031"/>
                <a:lumOff val="2745"/>
                <a:alphaOff val="0"/>
                <a:shade val="87000"/>
                <a:satMod val="125000"/>
              </a:schemeClr>
            </a:gs>
            <a:gs pos="70000">
              <a:schemeClr val="accent3">
                <a:hueOff val="142856"/>
                <a:satOff val="-16031"/>
                <a:lumOff val="274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42856"/>
                <a:satOff val="-16031"/>
                <a:lumOff val="274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8088A5-2000-4F70-94D9-8B3DC1513BA3}">
      <dsp:nvSpPr>
        <dsp:cNvPr id="0" name=""/>
        <dsp:cNvSpPr/>
      </dsp:nvSpPr>
      <dsp:spPr>
        <a:xfrm>
          <a:off x="2301375" y="1763687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166666"/>
                <a:satOff val="-18702"/>
                <a:lumOff val="3203"/>
                <a:alphaOff val="0"/>
                <a:shade val="85000"/>
                <a:satMod val="130000"/>
              </a:schemeClr>
            </a:gs>
            <a:gs pos="34000">
              <a:schemeClr val="accent3">
                <a:hueOff val="166666"/>
                <a:satOff val="-18702"/>
                <a:lumOff val="3203"/>
                <a:alphaOff val="0"/>
                <a:shade val="87000"/>
                <a:satMod val="125000"/>
              </a:schemeClr>
            </a:gs>
            <a:gs pos="70000">
              <a:schemeClr val="accent3">
                <a:hueOff val="166666"/>
                <a:satOff val="-18702"/>
                <a:lumOff val="320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66666"/>
                <a:satOff val="-18702"/>
                <a:lumOff val="320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3FAA3C-A95B-4496-8824-713A608D6910}">
      <dsp:nvSpPr>
        <dsp:cNvPr id="0" name=""/>
        <dsp:cNvSpPr/>
      </dsp:nvSpPr>
      <dsp:spPr>
        <a:xfrm>
          <a:off x="2461938" y="2058053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190475"/>
                <a:satOff val="-21374"/>
                <a:lumOff val="3660"/>
                <a:alphaOff val="0"/>
                <a:shade val="85000"/>
                <a:satMod val="130000"/>
              </a:schemeClr>
            </a:gs>
            <a:gs pos="34000">
              <a:schemeClr val="accent3">
                <a:hueOff val="190475"/>
                <a:satOff val="-21374"/>
                <a:lumOff val="3660"/>
                <a:alphaOff val="0"/>
                <a:shade val="87000"/>
                <a:satMod val="125000"/>
              </a:schemeClr>
            </a:gs>
            <a:gs pos="70000">
              <a:schemeClr val="accent3">
                <a:hueOff val="190475"/>
                <a:satOff val="-21374"/>
                <a:lumOff val="36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90475"/>
                <a:satOff val="-21374"/>
                <a:lumOff val="36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57AFCA-3A1F-4465-8C02-D5D86F88E976}">
      <dsp:nvSpPr>
        <dsp:cNvPr id="0" name=""/>
        <dsp:cNvSpPr/>
      </dsp:nvSpPr>
      <dsp:spPr>
        <a:xfrm>
          <a:off x="1070390" y="1496081"/>
          <a:ext cx="491520" cy="491520"/>
        </a:xfrm>
        <a:prstGeom prst="ellipse">
          <a:avLst/>
        </a:prstGeom>
        <a:gradFill rotWithShape="0">
          <a:gsLst>
            <a:gs pos="0">
              <a:schemeClr val="accent3">
                <a:hueOff val="214284"/>
                <a:satOff val="-24046"/>
                <a:lumOff val="4118"/>
                <a:alphaOff val="0"/>
                <a:shade val="85000"/>
                <a:satMod val="130000"/>
              </a:schemeClr>
            </a:gs>
            <a:gs pos="34000">
              <a:schemeClr val="accent3">
                <a:hueOff val="214284"/>
                <a:satOff val="-24046"/>
                <a:lumOff val="4118"/>
                <a:alphaOff val="0"/>
                <a:shade val="87000"/>
                <a:satMod val="125000"/>
              </a:schemeClr>
            </a:gs>
            <a:gs pos="70000">
              <a:schemeClr val="accent3">
                <a:hueOff val="214284"/>
                <a:satOff val="-24046"/>
                <a:lumOff val="41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14284"/>
                <a:satOff val="-24046"/>
                <a:lumOff val="41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E2C6F1-FCB1-4D2F-9409-1E9D744E3150}">
      <dsp:nvSpPr>
        <dsp:cNvPr id="0" name=""/>
        <dsp:cNvSpPr/>
      </dsp:nvSpPr>
      <dsp:spPr>
        <a:xfrm>
          <a:off x="26728" y="2512982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238094"/>
                <a:satOff val="-26718"/>
                <a:lumOff val="4576"/>
                <a:alphaOff val="0"/>
                <a:shade val="85000"/>
                <a:satMod val="130000"/>
              </a:schemeClr>
            </a:gs>
            <a:gs pos="34000">
              <a:schemeClr val="accent3">
                <a:hueOff val="238094"/>
                <a:satOff val="-26718"/>
                <a:lumOff val="4576"/>
                <a:alphaOff val="0"/>
                <a:shade val="87000"/>
                <a:satMod val="125000"/>
              </a:schemeClr>
            </a:gs>
            <a:gs pos="70000">
              <a:schemeClr val="accent3">
                <a:hueOff val="238094"/>
                <a:satOff val="-26718"/>
                <a:lumOff val="457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38094"/>
                <a:satOff val="-26718"/>
                <a:lumOff val="457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1BC5DE-1D17-4CE9-A748-2D0E1FC66AB1}">
      <dsp:nvSpPr>
        <dsp:cNvPr id="0" name=""/>
        <dsp:cNvSpPr/>
      </dsp:nvSpPr>
      <dsp:spPr>
        <a:xfrm>
          <a:off x="187292" y="2753827"/>
          <a:ext cx="300373" cy="300373"/>
        </a:xfrm>
        <a:prstGeom prst="ellipse">
          <a:avLst/>
        </a:prstGeom>
        <a:gradFill rotWithShape="0">
          <a:gsLst>
            <a:gs pos="0">
              <a:schemeClr val="accent3">
                <a:hueOff val="261903"/>
                <a:satOff val="-29390"/>
                <a:lumOff val="5033"/>
                <a:alphaOff val="0"/>
                <a:shade val="85000"/>
                <a:satMod val="130000"/>
              </a:schemeClr>
            </a:gs>
            <a:gs pos="34000">
              <a:schemeClr val="accent3">
                <a:hueOff val="261903"/>
                <a:satOff val="-29390"/>
                <a:lumOff val="5033"/>
                <a:alphaOff val="0"/>
                <a:shade val="87000"/>
                <a:satMod val="125000"/>
              </a:schemeClr>
            </a:gs>
            <a:gs pos="70000">
              <a:schemeClr val="accent3">
                <a:hueOff val="261903"/>
                <a:satOff val="-29390"/>
                <a:lumOff val="503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61903"/>
                <a:satOff val="-29390"/>
                <a:lumOff val="503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260659-ECAB-4B64-A7EC-F9BEAEF59C04}">
      <dsp:nvSpPr>
        <dsp:cNvPr id="0" name=""/>
        <dsp:cNvSpPr/>
      </dsp:nvSpPr>
      <dsp:spPr>
        <a:xfrm>
          <a:off x="588700" y="2967911"/>
          <a:ext cx="436906" cy="436906"/>
        </a:xfrm>
        <a:prstGeom prst="ellipse">
          <a:avLst/>
        </a:prstGeom>
        <a:gradFill rotWithShape="0">
          <a:gsLst>
            <a:gs pos="0">
              <a:schemeClr val="accent3">
                <a:hueOff val="285712"/>
                <a:satOff val="-32061"/>
                <a:lumOff val="5491"/>
                <a:alphaOff val="0"/>
                <a:shade val="85000"/>
                <a:satMod val="130000"/>
              </a:schemeClr>
            </a:gs>
            <a:gs pos="34000">
              <a:schemeClr val="accent3">
                <a:hueOff val="285712"/>
                <a:satOff val="-32061"/>
                <a:lumOff val="5491"/>
                <a:alphaOff val="0"/>
                <a:shade val="87000"/>
                <a:satMod val="125000"/>
              </a:schemeClr>
            </a:gs>
            <a:gs pos="70000">
              <a:schemeClr val="accent3">
                <a:hueOff val="285712"/>
                <a:satOff val="-32061"/>
                <a:lumOff val="549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85712"/>
                <a:satOff val="-32061"/>
                <a:lumOff val="549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3C4760-FD25-46EC-9D10-9A63A149EA0E}">
      <dsp:nvSpPr>
        <dsp:cNvPr id="0" name=""/>
        <dsp:cNvSpPr/>
      </dsp:nvSpPr>
      <dsp:spPr>
        <a:xfrm>
          <a:off x="1150671" y="3315799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309522"/>
                <a:satOff val="-34733"/>
                <a:lumOff val="5948"/>
                <a:alphaOff val="0"/>
                <a:shade val="85000"/>
                <a:satMod val="130000"/>
              </a:schemeClr>
            </a:gs>
            <a:gs pos="34000">
              <a:schemeClr val="accent3">
                <a:hueOff val="309522"/>
                <a:satOff val="-34733"/>
                <a:lumOff val="5948"/>
                <a:alphaOff val="0"/>
                <a:shade val="87000"/>
                <a:satMod val="125000"/>
              </a:schemeClr>
            </a:gs>
            <a:gs pos="70000">
              <a:schemeClr val="accent3">
                <a:hueOff val="309522"/>
                <a:satOff val="-34733"/>
                <a:lumOff val="594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09522"/>
                <a:satOff val="-34733"/>
                <a:lumOff val="594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5AEFC6-D032-4236-925E-86571B5C6A3E}">
      <dsp:nvSpPr>
        <dsp:cNvPr id="0" name=""/>
        <dsp:cNvSpPr/>
      </dsp:nvSpPr>
      <dsp:spPr>
        <a:xfrm>
          <a:off x="1257714" y="2967911"/>
          <a:ext cx="300373" cy="300373"/>
        </a:xfrm>
        <a:prstGeom prst="ellipse">
          <a:avLst/>
        </a:prstGeom>
        <a:gradFill rotWithShape="0">
          <a:gsLst>
            <a:gs pos="0">
              <a:schemeClr val="accent3">
                <a:hueOff val="333331"/>
                <a:satOff val="-37405"/>
                <a:lumOff val="6406"/>
                <a:alphaOff val="0"/>
                <a:shade val="85000"/>
                <a:satMod val="130000"/>
              </a:schemeClr>
            </a:gs>
            <a:gs pos="34000">
              <a:schemeClr val="accent3">
                <a:hueOff val="333331"/>
                <a:satOff val="-37405"/>
                <a:lumOff val="6406"/>
                <a:alphaOff val="0"/>
                <a:shade val="87000"/>
                <a:satMod val="125000"/>
              </a:schemeClr>
            </a:gs>
            <a:gs pos="70000">
              <a:schemeClr val="accent3">
                <a:hueOff val="333331"/>
                <a:satOff val="-37405"/>
                <a:lumOff val="640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33331"/>
                <a:satOff val="-37405"/>
                <a:lumOff val="640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76B578-D3D0-4732-B745-83B412A65FE0}">
      <dsp:nvSpPr>
        <dsp:cNvPr id="0" name=""/>
        <dsp:cNvSpPr/>
      </dsp:nvSpPr>
      <dsp:spPr>
        <a:xfrm>
          <a:off x="1525319" y="3342559"/>
          <a:ext cx="191146" cy="191146"/>
        </a:xfrm>
        <a:prstGeom prst="ellipse">
          <a:avLst/>
        </a:prstGeom>
        <a:gradFill rotWithShape="0">
          <a:gsLst>
            <a:gs pos="0">
              <a:schemeClr val="accent3">
                <a:hueOff val="357140"/>
                <a:satOff val="-40077"/>
                <a:lumOff val="6863"/>
                <a:alphaOff val="0"/>
                <a:shade val="85000"/>
                <a:satMod val="130000"/>
              </a:schemeClr>
            </a:gs>
            <a:gs pos="34000">
              <a:schemeClr val="accent3">
                <a:hueOff val="357140"/>
                <a:satOff val="-40077"/>
                <a:lumOff val="6863"/>
                <a:alphaOff val="0"/>
                <a:shade val="87000"/>
                <a:satMod val="125000"/>
              </a:schemeClr>
            </a:gs>
            <a:gs pos="70000">
              <a:schemeClr val="accent3">
                <a:hueOff val="357140"/>
                <a:satOff val="-40077"/>
                <a:lumOff val="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57140"/>
                <a:satOff val="-40077"/>
                <a:lumOff val="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416514-A579-4C9D-8154-AF7BF47F3166}">
      <dsp:nvSpPr>
        <dsp:cNvPr id="0" name=""/>
        <dsp:cNvSpPr/>
      </dsp:nvSpPr>
      <dsp:spPr>
        <a:xfrm>
          <a:off x="1766164" y="2914390"/>
          <a:ext cx="436906" cy="436906"/>
        </a:xfrm>
        <a:prstGeom prst="ellipse">
          <a:avLst/>
        </a:prstGeom>
        <a:gradFill rotWithShape="0">
          <a:gsLst>
            <a:gs pos="0">
              <a:schemeClr val="accent3">
                <a:hueOff val="380950"/>
                <a:satOff val="-42748"/>
                <a:lumOff val="7321"/>
                <a:alphaOff val="0"/>
                <a:shade val="85000"/>
                <a:satMod val="130000"/>
              </a:schemeClr>
            </a:gs>
            <a:gs pos="34000">
              <a:schemeClr val="accent3">
                <a:hueOff val="380950"/>
                <a:satOff val="-42748"/>
                <a:lumOff val="7321"/>
                <a:alphaOff val="0"/>
                <a:shade val="87000"/>
                <a:satMod val="125000"/>
              </a:schemeClr>
            </a:gs>
            <a:gs pos="70000">
              <a:schemeClr val="accent3">
                <a:hueOff val="380950"/>
                <a:satOff val="-42748"/>
                <a:lumOff val="732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80950"/>
                <a:satOff val="-42748"/>
                <a:lumOff val="732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8B69B6-4996-49A4-BE26-45E11CFE529E}">
      <dsp:nvSpPr>
        <dsp:cNvPr id="0" name=""/>
        <dsp:cNvSpPr/>
      </dsp:nvSpPr>
      <dsp:spPr>
        <a:xfrm>
          <a:off x="2354896" y="2807348"/>
          <a:ext cx="300373" cy="300373"/>
        </a:xfrm>
        <a:prstGeom prst="ellipse">
          <a:avLst/>
        </a:prstGeom>
        <a:gradFill rotWithShape="0">
          <a:gsLst>
            <a:gs pos="0">
              <a:schemeClr val="accent3">
                <a:hueOff val="404759"/>
                <a:satOff val="-45420"/>
                <a:lumOff val="7778"/>
                <a:alphaOff val="0"/>
                <a:shade val="85000"/>
                <a:satMod val="130000"/>
              </a:schemeClr>
            </a:gs>
            <a:gs pos="34000">
              <a:schemeClr val="accent3">
                <a:hueOff val="404759"/>
                <a:satOff val="-45420"/>
                <a:lumOff val="7778"/>
                <a:alphaOff val="0"/>
                <a:shade val="87000"/>
                <a:satMod val="125000"/>
              </a:schemeClr>
            </a:gs>
            <a:gs pos="70000">
              <a:schemeClr val="accent3">
                <a:hueOff val="404759"/>
                <a:satOff val="-45420"/>
                <a:lumOff val="777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04759"/>
                <a:satOff val="-45420"/>
                <a:lumOff val="777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5AD674-301C-4BE0-9D45-68E27C930BED}">
      <dsp:nvSpPr>
        <dsp:cNvPr id="0" name=""/>
        <dsp:cNvSpPr/>
      </dsp:nvSpPr>
      <dsp:spPr>
        <a:xfrm>
          <a:off x="2655270" y="1549157"/>
          <a:ext cx="882154" cy="1684128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899C4B-6293-47B3-9EE3-892CC7871F4B}">
      <dsp:nvSpPr>
        <dsp:cNvPr id="0" name=""/>
        <dsp:cNvSpPr/>
      </dsp:nvSpPr>
      <dsp:spPr>
        <a:xfrm>
          <a:off x="3537424" y="1549975"/>
          <a:ext cx="2405875" cy="1684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Technology first introduced in the 1980s and 1990s – two primary formats: </a:t>
          </a:r>
        </a:p>
      </dsp:txBody>
      <dsp:txXfrm>
        <a:off x="3537424" y="1549975"/>
        <a:ext cx="2405875" cy="1684112"/>
      </dsp:txXfrm>
    </dsp:sp>
    <dsp:sp modelId="{57EB6762-6A38-4ABD-99AC-3CE368250EDD}">
      <dsp:nvSpPr>
        <dsp:cNvPr id="0" name=""/>
        <dsp:cNvSpPr/>
      </dsp:nvSpPr>
      <dsp:spPr>
        <a:xfrm>
          <a:off x="5943299" y="1549157"/>
          <a:ext cx="882154" cy="1684128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403A19-2AB3-4880-99A4-B44A30B19CA1}">
      <dsp:nvSpPr>
        <dsp:cNvPr id="0" name=""/>
        <dsp:cNvSpPr/>
      </dsp:nvSpPr>
      <dsp:spPr>
        <a:xfrm>
          <a:off x="6921689" y="1409977"/>
          <a:ext cx="2044994" cy="2044994"/>
        </a:xfrm>
        <a:prstGeom prst="ellipse">
          <a:avLst/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Unclear whether combustion actually occurs; thus, use of the term “heated tobacco products” (HTPs)</a:t>
          </a:r>
        </a:p>
      </dsp:txBody>
      <dsp:txXfrm>
        <a:off x="7221171" y="1709459"/>
        <a:ext cx="1446030" cy="14460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C8203-5D6C-4B0E-A561-487A3DC4461C}">
      <dsp:nvSpPr>
        <dsp:cNvPr id="0" name=""/>
        <dsp:cNvSpPr/>
      </dsp:nvSpPr>
      <dsp:spPr>
        <a:xfrm>
          <a:off x="205904" y="2698"/>
          <a:ext cx="2909245" cy="1003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Carbon tip heated with a lighter</a:t>
          </a:r>
        </a:p>
      </dsp:txBody>
      <dsp:txXfrm>
        <a:off x="235308" y="32102"/>
        <a:ext cx="2850437" cy="945123"/>
      </dsp:txXfrm>
    </dsp:sp>
    <dsp:sp modelId="{47948F8F-84D8-465E-95D3-359C6DDF94AA}">
      <dsp:nvSpPr>
        <dsp:cNvPr id="0" name=""/>
        <dsp:cNvSpPr/>
      </dsp:nvSpPr>
      <dsp:spPr>
        <a:xfrm rot="5400000">
          <a:off x="1472289" y="1031728"/>
          <a:ext cx="376474" cy="451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524996" y="1069375"/>
        <a:ext cx="271061" cy="263532"/>
      </dsp:txXfrm>
    </dsp:sp>
    <dsp:sp modelId="{BFE04D56-8C0D-4ADB-8625-D7D61DFD6C70}">
      <dsp:nvSpPr>
        <dsp:cNvPr id="0" name=""/>
        <dsp:cNvSpPr/>
      </dsp:nvSpPr>
      <dsp:spPr>
        <a:xfrm>
          <a:off x="205904" y="1508596"/>
          <a:ext cx="2909245" cy="1003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42856"/>
                <a:satOff val="-16031"/>
                <a:lumOff val="2745"/>
                <a:alphaOff val="0"/>
                <a:shade val="85000"/>
                <a:satMod val="130000"/>
              </a:schemeClr>
            </a:gs>
            <a:gs pos="34000">
              <a:schemeClr val="accent3">
                <a:hueOff val="142856"/>
                <a:satOff val="-16031"/>
                <a:lumOff val="2745"/>
                <a:alphaOff val="0"/>
                <a:shade val="87000"/>
                <a:satMod val="125000"/>
              </a:schemeClr>
            </a:gs>
            <a:gs pos="70000">
              <a:schemeClr val="accent3">
                <a:hueOff val="142856"/>
                <a:satOff val="-16031"/>
                <a:lumOff val="274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42856"/>
                <a:satOff val="-16031"/>
                <a:lumOff val="274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User inhales 4-5 times before the tip glows red and product is activated</a:t>
          </a:r>
        </a:p>
      </dsp:txBody>
      <dsp:txXfrm>
        <a:off x="235308" y="1538000"/>
        <a:ext cx="2850437" cy="945123"/>
      </dsp:txXfrm>
    </dsp:sp>
    <dsp:sp modelId="{280B334E-ECD3-43E6-9EF5-02DCB4383975}">
      <dsp:nvSpPr>
        <dsp:cNvPr id="0" name=""/>
        <dsp:cNvSpPr/>
      </dsp:nvSpPr>
      <dsp:spPr>
        <a:xfrm rot="5400000">
          <a:off x="1472289" y="2537626"/>
          <a:ext cx="376474" cy="451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14284"/>
                <a:satOff val="-24046"/>
                <a:lumOff val="4118"/>
                <a:alphaOff val="0"/>
                <a:shade val="85000"/>
                <a:satMod val="130000"/>
              </a:schemeClr>
            </a:gs>
            <a:gs pos="34000">
              <a:schemeClr val="accent3">
                <a:hueOff val="214284"/>
                <a:satOff val="-24046"/>
                <a:lumOff val="4118"/>
                <a:alphaOff val="0"/>
                <a:shade val="87000"/>
                <a:satMod val="125000"/>
              </a:schemeClr>
            </a:gs>
            <a:gs pos="70000">
              <a:schemeClr val="accent3">
                <a:hueOff val="214284"/>
                <a:satOff val="-24046"/>
                <a:lumOff val="41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14284"/>
                <a:satOff val="-24046"/>
                <a:lumOff val="41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524996" y="2575273"/>
        <a:ext cx="271061" cy="263532"/>
      </dsp:txXfrm>
    </dsp:sp>
    <dsp:sp modelId="{4B27E023-C562-4899-910C-2D81B5DAB085}">
      <dsp:nvSpPr>
        <dsp:cNvPr id="0" name=""/>
        <dsp:cNvSpPr/>
      </dsp:nvSpPr>
      <dsp:spPr>
        <a:xfrm>
          <a:off x="205904" y="3014493"/>
          <a:ext cx="2909245" cy="1003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5712"/>
                <a:satOff val="-32061"/>
                <a:lumOff val="5491"/>
                <a:alphaOff val="0"/>
                <a:shade val="85000"/>
                <a:satMod val="130000"/>
              </a:schemeClr>
            </a:gs>
            <a:gs pos="34000">
              <a:schemeClr val="accent3">
                <a:hueOff val="285712"/>
                <a:satOff val="-32061"/>
                <a:lumOff val="5491"/>
                <a:alphaOff val="0"/>
                <a:shade val="87000"/>
                <a:satMod val="125000"/>
              </a:schemeClr>
            </a:gs>
            <a:gs pos="70000">
              <a:schemeClr val="accent3">
                <a:hueOff val="285712"/>
                <a:satOff val="-32061"/>
                <a:lumOff val="549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85712"/>
                <a:satOff val="-32061"/>
                <a:lumOff val="549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Packs of 20, similar size and shape of cigarette</a:t>
          </a:r>
        </a:p>
      </dsp:txBody>
      <dsp:txXfrm>
        <a:off x="235308" y="3043897"/>
        <a:ext cx="2850437" cy="945123"/>
      </dsp:txXfrm>
    </dsp:sp>
    <dsp:sp modelId="{D42D8407-FA03-43FE-A5BE-2FEDC4D79036}">
      <dsp:nvSpPr>
        <dsp:cNvPr id="0" name=""/>
        <dsp:cNvSpPr/>
      </dsp:nvSpPr>
      <dsp:spPr>
        <a:xfrm rot="5400000">
          <a:off x="1472289" y="4043523"/>
          <a:ext cx="376474" cy="451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524996" y="4081170"/>
        <a:ext cx="271061" cy="263532"/>
      </dsp:txXfrm>
    </dsp:sp>
    <dsp:sp modelId="{120020AF-0778-4E6C-B7A7-1720D6834980}">
      <dsp:nvSpPr>
        <dsp:cNvPr id="0" name=""/>
        <dsp:cNvSpPr/>
      </dsp:nvSpPr>
      <dsp:spPr>
        <a:xfrm>
          <a:off x="205904" y="4520391"/>
          <a:ext cx="2909245" cy="1003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iterations have tested in U.S. (1989 Premier, 1994-2005 Eclipse, 2015 </a:t>
          </a:r>
          <a:r>
            <a:rPr lang="en-US" sz="2000" kern="1200" dirty="0" err="1"/>
            <a:t>Revo</a:t>
          </a:r>
          <a:r>
            <a:rPr lang="en-US" sz="2000" kern="1200" dirty="0"/>
            <a:t>)</a:t>
          </a:r>
        </a:p>
      </dsp:txBody>
      <dsp:txXfrm>
        <a:off x="235308" y="4549795"/>
        <a:ext cx="2850437" cy="9451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A0E03-051B-4FBB-AFEB-8C980A35DC4F}">
      <dsp:nvSpPr>
        <dsp:cNvPr id="0" name=""/>
        <dsp:cNvSpPr/>
      </dsp:nvSpPr>
      <dsp:spPr>
        <a:xfrm>
          <a:off x="2705452" y="3324"/>
          <a:ext cx="4029419" cy="182244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 marketing began in 1998 in Richmond, VA, discontinued in 2006 due to “lack of commercial success”</a:t>
          </a:r>
        </a:p>
      </dsp:txBody>
      <dsp:txXfrm>
        <a:off x="2705452" y="3324"/>
        <a:ext cx="4029419" cy="1822441"/>
      </dsp:txXfrm>
    </dsp:sp>
    <dsp:sp modelId="{CA88A043-9975-4823-AA73-AF707DCD2E52}">
      <dsp:nvSpPr>
        <dsp:cNvPr id="0" name=""/>
        <dsp:cNvSpPr/>
      </dsp:nvSpPr>
      <dsp:spPr>
        <a:xfrm>
          <a:off x="720813" y="3324"/>
          <a:ext cx="1804217" cy="18224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CA39AE-1B67-400D-95C3-A67436AD1EA4}">
      <dsp:nvSpPr>
        <dsp:cNvPr id="0" name=""/>
        <dsp:cNvSpPr/>
      </dsp:nvSpPr>
      <dsp:spPr>
        <a:xfrm>
          <a:off x="720813" y="2126469"/>
          <a:ext cx="4029419" cy="1822441"/>
        </a:xfrm>
        <a:prstGeom prst="rect">
          <a:avLst/>
        </a:prstGeom>
        <a:gradFill rotWithShape="0">
          <a:gsLst>
            <a:gs pos="0">
              <a:schemeClr val="accent3">
                <a:hueOff val="214284"/>
                <a:satOff val="-24046"/>
                <a:lumOff val="4118"/>
                <a:alphaOff val="0"/>
                <a:shade val="85000"/>
                <a:satMod val="130000"/>
              </a:schemeClr>
            </a:gs>
            <a:gs pos="34000">
              <a:schemeClr val="accent3">
                <a:hueOff val="214284"/>
                <a:satOff val="-24046"/>
                <a:lumOff val="4118"/>
                <a:alphaOff val="0"/>
                <a:shade val="87000"/>
                <a:satMod val="125000"/>
              </a:schemeClr>
            </a:gs>
            <a:gs pos="70000">
              <a:schemeClr val="accent3">
                <a:hueOff val="214284"/>
                <a:satOff val="-24046"/>
                <a:lumOff val="41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14284"/>
                <a:satOff val="-24046"/>
                <a:lumOff val="41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Battery powered “smoking system.” Heating blades pierce Accord cigarette. Device activated only when puffed.</a:t>
          </a:r>
        </a:p>
      </dsp:txBody>
      <dsp:txXfrm>
        <a:off x="720813" y="2126469"/>
        <a:ext cx="4029419" cy="1822441"/>
      </dsp:txXfrm>
    </dsp:sp>
    <dsp:sp modelId="{9CF20EBB-3B21-4551-BBE0-E6876CE5AC2E}">
      <dsp:nvSpPr>
        <dsp:cNvPr id="0" name=""/>
        <dsp:cNvSpPr/>
      </dsp:nvSpPr>
      <dsp:spPr>
        <a:xfrm>
          <a:off x="4930654" y="2126469"/>
          <a:ext cx="1804217" cy="18224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4B593B-7F51-4286-B04B-139C9E678E9C}">
      <dsp:nvSpPr>
        <dsp:cNvPr id="0" name=""/>
        <dsp:cNvSpPr/>
      </dsp:nvSpPr>
      <dsp:spPr>
        <a:xfrm>
          <a:off x="2705452" y="4249614"/>
          <a:ext cx="4029419" cy="1822441"/>
        </a:xfrm>
        <a:prstGeom prst="rect">
          <a:avLst/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Ads said Accord “produces a lot less smoke” but did not want to “disparage existing brands” in marketing</a:t>
          </a:r>
        </a:p>
      </dsp:txBody>
      <dsp:txXfrm>
        <a:off x="2705452" y="4249614"/>
        <a:ext cx="4029419" cy="1822441"/>
      </dsp:txXfrm>
    </dsp:sp>
    <dsp:sp modelId="{1287DE34-146D-47C5-8767-495628ED5A92}">
      <dsp:nvSpPr>
        <dsp:cNvPr id="0" name=""/>
        <dsp:cNvSpPr/>
      </dsp:nvSpPr>
      <dsp:spPr>
        <a:xfrm>
          <a:off x="720813" y="4249614"/>
          <a:ext cx="1804217" cy="18224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6DCB8-3E0D-4F88-A6EE-C008F500541E}">
      <dsp:nvSpPr>
        <dsp:cNvPr id="0" name=""/>
        <dsp:cNvSpPr/>
      </dsp:nvSpPr>
      <dsp:spPr>
        <a:xfrm>
          <a:off x="0" y="4280673"/>
          <a:ext cx="3039034" cy="93650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Platform 4 –                       “nicotine containing liquid heated electronically; no tobacco”</a:t>
          </a:r>
        </a:p>
      </dsp:txBody>
      <dsp:txXfrm>
        <a:off x="0" y="4280673"/>
        <a:ext cx="3039034" cy="936506"/>
      </dsp:txXfrm>
    </dsp:sp>
    <dsp:sp modelId="{65ED5C32-2327-4F21-B82A-095435CE484F}">
      <dsp:nvSpPr>
        <dsp:cNvPr id="0" name=""/>
        <dsp:cNvSpPr/>
      </dsp:nvSpPr>
      <dsp:spPr>
        <a:xfrm rot="10800000">
          <a:off x="0" y="2854373"/>
          <a:ext cx="3039034" cy="1440347"/>
        </a:xfrm>
        <a:prstGeom prst="upArrowCallout">
          <a:avLst/>
        </a:prstGeom>
        <a:gradFill rotWithShape="0">
          <a:gsLst>
            <a:gs pos="0">
              <a:schemeClr val="accent3">
                <a:hueOff val="142856"/>
                <a:satOff val="-16031"/>
                <a:lumOff val="2745"/>
                <a:alphaOff val="0"/>
                <a:shade val="85000"/>
                <a:satMod val="130000"/>
              </a:schemeClr>
            </a:gs>
            <a:gs pos="34000">
              <a:schemeClr val="accent3">
                <a:hueOff val="142856"/>
                <a:satOff val="-16031"/>
                <a:lumOff val="2745"/>
                <a:alphaOff val="0"/>
                <a:shade val="87000"/>
                <a:satMod val="125000"/>
              </a:schemeClr>
            </a:gs>
            <a:gs pos="70000">
              <a:schemeClr val="accent3">
                <a:hueOff val="142856"/>
                <a:satOff val="-16031"/>
                <a:lumOff val="274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42856"/>
                <a:satOff val="-16031"/>
                <a:lumOff val="274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Platform 3 –                            “nicotine-containing vapor via chemical reaction; no tobacco”</a:t>
          </a:r>
        </a:p>
      </dsp:txBody>
      <dsp:txXfrm rot="10800000">
        <a:off x="0" y="2854373"/>
        <a:ext cx="3039034" cy="935894"/>
      </dsp:txXfrm>
    </dsp:sp>
    <dsp:sp modelId="{40CED969-FB50-40D7-96EE-E84CAC619506}">
      <dsp:nvSpPr>
        <dsp:cNvPr id="0" name=""/>
        <dsp:cNvSpPr/>
      </dsp:nvSpPr>
      <dsp:spPr>
        <a:xfrm rot="10800000">
          <a:off x="0" y="1428073"/>
          <a:ext cx="3039034" cy="1440347"/>
        </a:xfrm>
        <a:prstGeom prst="upArrowCallout">
          <a:avLst/>
        </a:prstGeom>
        <a:gradFill rotWithShape="0">
          <a:gsLst>
            <a:gs pos="0">
              <a:schemeClr val="accent3">
                <a:hueOff val="285712"/>
                <a:satOff val="-32061"/>
                <a:lumOff val="5491"/>
                <a:alphaOff val="0"/>
                <a:shade val="85000"/>
                <a:satMod val="130000"/>
              </a:schemeClr>
            </a:gs>
            <a:gs pos="34000">
              <a:schemeClr val="accent3">
                <a:hueOff val="285712"/>
                <a:satOff val="-32061"/>
                <a:lumOff val="5491"/>
                <a:alphaOff val="0"/>
                <a:shade val="87000"/>
                <a:satMod val="125000"/>
              </a:schemeClr>
            </a:gs>
            <a:gs pos="70000">
              <a:schemeClr val="accent3">
                <a:hueOff val="285712"/>
                <a:satOff val="-32061"/>
                <a:lumOff val="549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285712"/>
                <a:satOff val="-32061"/>
                <a:lumOff val="549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Platform 2 –                            “look &amp; feel” of a cigarette, not electronic</a:t>
          </a:r>
        </a:p>
      </dsp:txBody>
      <dsp:txXfrm rot="10800000">
        <a:off x="0" y="1428073"/>
        <a:ext cx="3039034" cy="935894"/>
      </dsp:txXfrm>
    </dsp:sp>
    <dsp:sp modelId="{2C4EF50F-524E-4A24-9F1A-44A570DC4703}">
      <dsp:nvSpPr>
        <dsp:cNvPr id="0" name=""/>
        <dsp:cNvSpPr/>
      </dsp:nvSpPr>
      <dsp:spPr>
        <a:xfrm rot="10800000">
          <a:off x="0" y="1774"/>
          <a:ext cx="3039034" cy="1440347"/>
        </a:xfrm>
        <a:prstGeom prst="upArrowCallout">
          <a:avLst/>
        </a:prstGeom>
        <a:gradFill rotWithShape="0">
          <a:gsLst>
            <a:gs pos="0">
              <a:schemeClr val="accent3">
                <a:hueOff val="428568"/>
                <a:satOff val="-48092"/>
                <a:lumOff val="8236"/>
                <a:alphaOff val="0"/>
                <a:shade val="85000"/>
                <a:satMod val="130000"/>
              </a:schemeClr>
            </a:gs>
            <a:gs pos="34000">
              <a:schemeClr val="accent3">
                <a:hueOff val="428568"/>
                <a:satOff val="-48092"/>
                <a:lumOff val="8236"/>
                <a:alphaOff val="0"/>
                <a:shade val="87000"/>
                <a:satMod val="125000"/>
              </a:schemeClr>
            </a:gs>
            <a:gs pos="70000">
              <a:schemeClr val="accent3">
                <a:hueOff val="428568"/>
                <a:satOff val="-48092"/>
                <a:lumOff val="823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428568"/>
                <a:satOff val="-48092"/>
                <a:lumOff val="823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Platform 1 –                      uses electronically controlled heating blade (razor/blade) </a:t>
          </a:r>
        </a:p>
      </dsp:txBody>
      <dsp:txXfrm rot="10800000">
        <a:off x="0" y="1774"/>
        <a:ext cx="3039034" cy="9358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22B96-E46A-4C17-9E1B-455B076C4AAB}">
      <dsp:nvSpPr>
        <dsp:cNvPr id="0" name=""/>
        <dsp:cNvSpPr/>
      </dsp:nvSpPr>
      <dsp:spPr>
        <a:xfrm>
          <a:off x="-4263643" y="-658841"/>
          <a:ext cx="5116758" cy="5116758"/>
        </a:xfrm>
        <a:prstGeom prst="blockArc">
          <a:avLst>
            <a:gd name="adj1" fmla="val 18900000"/>
            <a:gd name="adj2" fmla="val 2700000"/>
            <a:gd name="adj3" fmla="val 422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93FEF-8CBC-4FE5-8133-28E60FE2A0A3}">
      <dsp:nvSpPr>
        <dsp:cNvPr id="0" name=""/>
        <dsp:cNvSpPr/>
      </dsp:nvSpPr>
      <dsp:spPr>
        <a:xfrm>
          <a:off x="698365" y="542735"/>
          <a:ext cx="8432321" cy="10853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147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  <a:ea typeface="Calibri" panose="020F0502020204030204" pitchFamily="34" charset="0"/>
            </a:rPr>
            <a:t>A scientific advisory committee met to discuss the MRTP application in January 2018. </a:t>
          </a:r>
          <a:endParaRPr lang="en-US" sz="2000" kern="1200" dirty="0">
            <a:latin typeface="+mn-lt"/>
          </a:endParaRPr>
        </a:p>
      </dsp:txBody>
      <dsp:txXfrm>
        <a:off x="698365" y="542735"/>
        <a:ext cx="8432321" cy="1085320"/>
      </dsp:txXfrm>
    </dsp:sp>
    <dsp:sp modelId="{F9D53010-C491-4903-B9D6-A9A9D57289C8}">
      <dsp:nvSpPr>
        <dsp:cNvPr id="0" name=""/>
        <dsp:cNvSpPr/>
      </dsp:nvSpPr>
      <dsp:spPr>
        <a:xfrm>
          <a:off x="20040" y="407070"/>
          <a:ext cx="1356650" cy="1356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97B67-4722-4F60-84F3-8F137E26BE25}">
      <dsp:nvSpPr>
        <dsp:cNvPr id="0" name=""/>
        <dsp:cNvSpPr/>
      </dsp:nvSpPr>
      <dsp:spPr>
        <a:xfrm>
          <a:off x="706460" y="2032109"/>
          <a:ext cx="8432321" cy="1440306"/>
        </a:xfrm>
        <a:prstGeom prst="rect">
          <a:avLst/>
        </a:prstGeom>
        <a:solidFill>
          <a:schemeClr val="accent3">
            <a:hueOff val="428568"/>
            <a:satOff val="-48092"/>
            <a:lumOff val="823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1473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n-lt"/>
              <a:ea typeface="Calibri" panose="020F0502020204030204" pitchFamily="34" charset="0"/>
            </a:rPr>
            <a:t>Philip Morris </a:t>
          </a:r>
          <a:r>
            <a:rPr lang="en-US" sz="2000" kern="1200" dirty="0">
              <a:latin typeface="+mn-lt"/>
              <a:ea typeface="Calibri" panose="020F0502020204030204" pitchFamily="34" charset="0"/>
            </a:rPr>
            <a:t>International submitted applications to FDA for approval to:</a:t>
          </a:r>
          <a:endParaRPr lang="en-US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+mn-lt"/>
              <a:ea typeface="Calibri" panose="020F0502020204030204" pitchFamily="34" charset="0"/>
            </a:rPr>
            <a:t>Market iQOS (“Premarket Tobacco Product Application” or PMTA)</a:t>
          </a:r>
          <a:endParaRPr lang="en-US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  <a:ea typeface="Calibri" panose="020F0502020204030204" pitchFamily="34" charset="0"/>
            </a:rPr>
            <a:t>Make health claims (“Modified Risk Tobacco Product” application or MRTP)</a:t>
          </a:r>
        </a:p>
      </dsp:txBody>
      <dsp:txXfrm>
        <a:off x="706460" y="2032109"/>
        <a:ext cx="8432321" cy="1440306"/>
      </dsp:txXfrm>
    </dsp:sp>
    <dsp:sp modelId="{ADFB8DAD-E62D-4F34-8EC0-DE854C2E0DED}">
      <dsp:nvSpPr>
        <dsp:cNvPr id="0" name=""/>
        <dsp:cNvSpPr/>
      </dsp:nvSpPr>
      <dsp:spPr>
        <a:xfrm>
          <a:off x="20040" y="2035354"/>
          <a:ext cx="1356650" cy="1356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0.20464</cdr:x>
      <cdr:y>0.78563</cdr:y>
    </cdr:from>
    <cdr:to>
      <cdr:x>0.27027</cdr:x>
      <cdr:y>0.8828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7014B3DC-1E4C-4508-9A82-3E5A3300706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44040" y="3992397"/>
          <a:ext cx="591363" cy="4938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0.04552</cdr:x>
      <cdr:y>0.75657</cdr:y>
    </cdr:from>
    <cdr:to>
      <cdr:x>0.33662</cdr:x>
      <cdr:y>0.96034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FD4E3654-A568-456F-A833-1C922925EE12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66468" t="38028" b="38733"/>
        <a:stretch xmlns:a="http://schemas.openxmlformats.org/drawingml/2006/main"/>
      </cdr:blipFill>
      <cdr:spPr>
        <a:xfrm xmlns:a="http://schemas.openxmlformats.org/drawingml/2006/main">
          <a:off x="416236" y="4119448"/>
          <a:ext cx="2661839" cy="11095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0.59914</cdr:x>
      <cdr:y>0.07388</cdr:y>
    </cdr:from>
    <cdr:to>
      <cdr:x>0.69914</cdr:x>
      <cdr:y>0.24182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78528" y="4022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>
              <a:solidFill>
                <a:schemeClr val="bg2">
                  <a:lumMod val="25000"/>
                </a:schemeClr>
              </a:solidFill>
            </a:rPr>
            <a:t>Use by Brand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0.23581</cdr:x>
      <cdr:y>0.79522</cdr:y>
    </cdr:from>
    <cdr:to>
      <cdr:x>0.33729</cdr:x>
      <cdr:y>0.97515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24892" y="40411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5B838-F822-45B7-BACB-6E3CD0D2F158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14AC9-C56B-4A4C-A277-474F75D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8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0D7A5E-CDBD-437B-87CD-F443613BAD06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6C28C8-DAE8-4592-AFC8-58821E881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8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74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37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49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32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888-EBB7-A346-8A74-8215791CD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66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63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F8CBA-C347-4133-A9F9-98E687A4F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6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F8CBA-C347-4133-A9F9-98E687A4F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565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888-EBB7-A346-8A74-8215791CD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7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F8CBA-C347-4133-A9F9-98E687A4F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8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70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84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888-EBB7-A346-8A74-8215791CD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72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19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888-EBB7-A346-8A74-8215791CD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60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59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17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F5AEC-361E-4270-8E78-EE2B9385BB2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34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00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07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33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15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563FE-59AD-4AAB-AD6E-279B9AA2B17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25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563FE-59AD-4AAB-AD6E-279B9AA2B17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868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48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879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030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68F44-F5CE-4CF2-843D-00E51C022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42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37465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5CECD-26D6-4AE7-B742-15E57311EB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180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2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141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34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92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809CEB6-AA28-48E4-A0EC-3DE6E395B1C8}" type="datetime1">
              <a:rPr lang="en-US" smtClean="0"/>
              <a:t>5/13/2018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54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28C8-DAE8-4592-AFC8-58821E8818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3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248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56251" indent="-290865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63463" indent="-232692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28847" indent="-232692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94233" indent="-232692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CA107-4C0E-4A69-8B4E-4CD8627E34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52899" y="9028264"/>
            <a:ext cx="3101657" cy="47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3" tIns="47417" rIns="94833" bIns="47417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38AD4-A4A7-4E4F-B250-EBA6DA1749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48" name="Rectangle 7"/>
          <p:cNvSpPr txBox="1">
            <a:spLocks noGrp="1" noChangeArrowheads="1"/>
          </p:cNvSpPr>
          <p:nvPr/>
        </p:nvSpPr>
        <p:spPr bwMode="auto">
          <a:xfrm>
            <a:off x="4052899" y="9028264"/>
            <a:ext cx="3101657" cy="47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18" tIns="47412" rIns="94818" bIns="47412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F1ED8-072F-4BD2-9B76-27BDDC954B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0" name="Notes Placeholder 9"/>
          <p:cNvSpPr>
            <a:spLocks noGrp="1"/>
          </p:cNvSpPr>
          <p:nvPr/>
        </p:nvSpPr>
        <p:spPr bwMode="auto">
          <a:xfrm>
            <a:off x="716266" y="4515755"/>
            <a:ext cx="5723643" cy="427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3" tIns="47417" rIns="94833" bIns="4741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51" name="Rectangle 3"/>
          <p:cNvSpPr>
            <a:spLocks noGrp="1" noChangeArrowheads="1"/>
          </p:cNvSpPr>
          <p:nvPr>
            <p:ph type="body" idx="3"/>
          </p:nvPr>
        </p:nvSpPr>
        <p:spPr>
          <a:xfrm>
            <a:off x="871836" y="4671584"/>
            <a:ext cx="5723643" cy="427714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dirty="0">
                <a:latin typeface="Arial" pitchFamily="34" charset="0"/>
              </a:rPr>
              <a:t>BK:</a:t>
            </a:r>
            <a:r>
              <a:rPr lang="en-US" b="1" baseline="0" dirty="0">
                <a:latin typeface="Arial" pitchFamily="34" charset="0"/>
              </a:rPr>
              <a:t> Add T21 slide after this. </a:t>
            </a:r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49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917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1278">
              <a:defRPr/>
            </a:pPr>
            <a:endParaRPr lang="en-US" b="1" baseline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135C-A1FB-4F9A-B02D-FE68CFC29E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02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544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27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01888-EBB7-A346-8A74-8215791CD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41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80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28C8-DAE8-4592-AFC8-58821E881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9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4B52-A95C-4DA7-9380-1078182F530C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4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AB77-BADD-4703-80CD-C1B97B3A3C8B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8FA4-49AD-467E-A5C4-11945C0A0305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0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79809"/>
            <a:ext cx="9148928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0921982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5DA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OD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6439" y="6690957"/>
            <a:ext cx="9144001" cy="24899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900" indent="-342900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21161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1" y="0"/>
            <a:ext cx="9157648" cy="125403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275655"/>
            <a:ext cx="82296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2748933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835603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0039A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120203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228579902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5DA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OD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6439" y="6690957"/>
            <a:ext cx="9144001" cy="24899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900" indent="-342900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88761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5DAB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2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19804"/>
            <a:ext cx="9144000" cy="1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73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E66A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7"/>
            <a:ext cx="8294913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5900928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878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5668739"/>
            <a:ext cx="9144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33323375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6311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3D5ED-F0EC-4E66-8D27-ED3319F398CA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58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9A1D3C-69C2-4AD6-8182-0BA2D317F8D4}" type="datetime1">
              <a:rPr lang="en-US" smtClean="0">
                <a:solidFill>
                  <a:srgbClr val="0F56DC"/>
                </a:solidFill>
              </a:rPr>
              <a:t>5/13/2018</a:t>
            </a:fld>
            <a:endParaRPr lang="en-US" dirty="0">
              <a:solidFill>
                <a:srgbClr val="0F56D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F56DC"/>
                </a:solidFill>
              </a:rPr>
              <a:t>MacNeil </a:t>
            </a:r>
            <a:endParaRPr lang="en-US" dirty="0">
              <a:solidFill>
                <a:srgbClr val="0F56D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096011-055B-476E-8ACC-7872DC4047AA}" type="slidenum">
              <a:rPr lang="en-US">
                <a:solidFill>
                  <a:srgbClr val="0F56D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F56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5392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470648" cy="106680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003F72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7086600" cy="467258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cs typeface="Arial" pitchFamily="34" charset="0"/>
              </a:defRPr>
            </a:lvl1pPr>
            <a:lvl2pPr>
              <a:defRPr sz="1800">
                <a:latin typeface="Calibri" pitchFamily="34" charset="0"/>
                <a:cs typeface="Arial" pitchFamily="34" charset="0"/>
              </a:defRPr>
            </a:lvl2pPr>
            <a:lvl3pPr>
              <a:defRPr sz="1800">
                <a:latin typeface="Calibri" pitchFamily="34" charset="0"/>
                <a:cs typeface="Arial" pitchFamily="34" charset="0"/>
              </a:defRPr>
            </a:lvl3pPr>
            <a:lvl4pPr>
              <a:defRPr sz="1800">
                <a:latin typeface="Calibri" pitchFamily="34" charset="0"/>
                <a:cs typeface="Arial" pitchFamily="34" charset="0"/>
              </a:defRPr>
            </a:lvl4pPr>
            <a:lvl5pPr>
              <a:defRPr sz="1800">
                <a:latin typeface="Calibri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785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flipV="1">
            <a:off x="220135" y="699414"/>
            <a:ext cx="8923867" cy="556476"/>
            <a:chOff x="220133" y="233199"/>
            <a:chExt cx="8923867" cy="556476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26483" y="233200"/>
              <a:ext cx="0" cy="55647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20133" y="233199"/>
              <a:ext cx="8923867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13325" y="253295"/>
            <a:ext cx="8577031" cy="10025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749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27011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48158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8660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9746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36662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1348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6956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562A-668C-4CAD-951E-2FF2A8219142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687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26202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53760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520-DAFF-481A-9399-75D607E000E2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627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49AA-B5A5-4733-8A94-824345A6D73E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4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B25C-19F9-4D7E-92EA-267ECAEADDFE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74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FF3B-E6A8-4C40-97D3-88D08DD4CC48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12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DCC2-A688-41D2-A04F-83C6D5C37DEA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69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972-EFFC-40AE-9ACC-E305E53CA477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29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76BB-7B56-43BF-893C-9BCC736CCBF6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25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6D49C52-ED08-4079-8D55-B086F707848A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9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41CAA-2CBC-4362-91EB-D24C8BD43ECE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61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C1CA-8395-4A81-87E8-99C4895F14FE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0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D22C-3C99-4C65-8B1D-045AFCC68911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69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C2C0-7A4D-42B5-8460-E3BF79DBA8D5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03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1688"/>
              </a:lnSpc>
              <a:defRPr sz="1575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35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125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013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013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01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619"/>
              </a:lnSpc>
              <a:buNone/>
              <a:defRPr sz="619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31643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2F83-8593-4573-9350-E389A59527A8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923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34B7-D9E5-4EAF-8935-3B87EBDB0238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32EC-57F9-4122-A840-CFA9BE44C004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621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9A52-6061-49F3-95E2-CD78556E81D4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15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D14-EDD9-4971-90B1-892E473F2115}" type="datetime1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24333-4D8F-4960-AD20-EA54B763FDEC}" type="datetime1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C641-31E8-450A-8F0C-EF2CC7ECD2DF}" type="datetime1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45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3427-3561-49BD-9640-D59B7F249F88}" type="datetime1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3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385F63A-478E-4104-B80A-0D77081C1397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1D0F-0920-40DA-80CB-AE2153D28495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0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0D48-DCB8-4807-88FD-FBF085F3CE62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81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1802-4A35-4D86-A05D-24629D01E21C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71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79809"/>
            <a:ext cx="9148928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68006527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5DA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OD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6439" y="6690957"/>
            <a:ext cx="9144001" cy="24899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900" indent="-342900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31028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1089-BCB9-4B9A-B3F8-EC945970E574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3468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914D-D4CF-4377-B86C-91F57912D619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3077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D3FD-B16B-463E-A795-3FB33BC537C3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8969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9C1C-DFAB-4573-95FE-B3859EBE47E5}" type="datetime1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83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404C-070F-4111-B76D-3A475169C382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2822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8B2F-D1D0-43AB-8762-56F216599A0C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4747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98C0-77AF-447F-8B3F-D28AF44A1C68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2529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FB327-0AB6-4D2D-92F3-7716763815AF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9104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B1ED026-0781-4A8F-8D49-C92C8BC94534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027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9A8A-9B72-42C2-A2CD-3BEBD9DF9E0D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5073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21A6-B09A-400E-B1D9-D6C7032E838E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7867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AA7D-80F6-4890-AEFA-8BBC5011C54F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2179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5DA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OD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6440" y="6690957"/>
            <a:ext cx="9144001" cy="248992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891" indent="-342891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376392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0"/>
            <a:ext cx="8689975" cy="917575"/>
          </a:xfrm>
        </p:spPr>
        <p:txBody>
          <a:bodyPr anchor="b"/>
          <a:lstStyle>
            <a:lvl1pPr>
              <a:defRPr lang="en-US" sz="3200" b="0" i="0" kern="1200" dirty="0">
                <a:solidFill>
                  <a:srgbClr val="52525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1" y="6534346"/>
            <a:ext cx="8731737" cy="211549"/>
          </a:xfrm>
        </p:spPr>
        <p:txBody>
          <a:bodyPr anchor="b"/>
          <a:lstStyle>
            <a:lvl1pPr marL="0" indent="0" algn="r">
              <a:buNone/>
              <a:defRPr sz="1100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3373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3965-DD4D-4153-B9F2-FC76ADD3E741}" type="datetime1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06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699" cy="28532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03491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76721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79809"/>
            <a:ext cx="9148928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21851545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56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7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0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1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4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01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1574EF9-E02C-4CCD-B4DD-5D587CE4A565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1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47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06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538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9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BE2A-6B5E-4156-845C-6E1E279665D6}" type="datetime1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MacNeil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8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EC0DCD-E466-4525-A993-A07BB3726FE4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2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50" r:id="rId12"/>
    <p:sldLayoutId id="2147483751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6684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4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7" r:id="rId7"/>
    <p:sldLayoutId id="2147483748" r:id="rId8"/>
    <p:sldLayoutId id="2147483749" r:id="rId9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52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AC1066C7-F319-46FA-9289-230AE3271B75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14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E34B37A-5E0F-4C5C-B8E7-6A405A24E0B6}" type="datetime1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A82412-32CE-44C9-A48F-09182CDFB01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1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800" r:id="rId12"/>
    <p:sldLayoutId id="2147483801" r:id="rId13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83E947-5BA8-41A5-BC99-571C2C16153F}" type="datetime1">
              <a:rPr lang="en-US" smtClean="0"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MacNeil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A82412-32CE-44C9-A48F-09182CDFB0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9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Rockwell"/>
          <a:ea typeface="+mj-ea"/>
          <a:cs typeface="Rockwell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1E229-62C6-4589-84E0-42374378129A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325C3-C7B5-4CF2-BD4D-827299FD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x.doi.org/10.15585/mmwr.mm6644a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dx.doi.org/10.15585/mmwr.mm6542a7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King%20BA%5bAuthor%5d&amp;cauthor=true&amp;cauthor_uid=29129463" TargetMode="External"/><Relationship Id="rId3" Type="http://schemas.openxmlformats.org/officeDocument/2006/relationships/hyperlink" Target="https://www.ncbi.nlm.nih.gov/pubmed/?term=King+BA+sharapova" TargetMode="External"/><Relationship Id="rId7" Type="http://schemas.openxmlformats.org/officeDocument/2006/relationships/hyperlink" Target="https://www.ncbi.nlm.nih.gov/pubmed/?term=Kennedy%20SM%5bAuthor%5d&amp;cauthor=true&amp;cauthor_uid=2912946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ubmed/?term=Agaku%20IT%5bAuthor%5d&amp;cauthor=true&amp;cauthor_uid=29129463" TargetMode="External"/><Relationship Id="rId5" Type="http://schemas.openxmlformats.org/officeDocument/2006/relationships/hyperlink" Target="https://www.ncbi.nlm.nih.gov/pubmed/?term=Singh%20T%5bAuthor%5d&amp;cauthor=true&amp;cauthor_uid=29129463" TargetMode="External"/><Relationship Id="rId4" Type="http://schemas.openxmlformats.org/officeDocument/2006/relationships/hyperlink" Target="https://www.ncbi.nlm.nih.gov/pubmed/?term=Sharapova%20SR%5bAuthor%5d&amp;cauthor=true&amp;cauthor_uid=29129463" TargetMode="External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4.jpg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0.png"/><Relationship Id="rId9" Type="http://schemas.microsoft.com/office/2007/relationships/diagramDrawing" Target="../diagrams/drawin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3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94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microsoft.com/office/2007/relationships/diagramDrawing" Target="../diagrams/drawing9.xml"/><Relationship Id="rId5" Type="http://schemas.openxmlformats.org/officeDocument/2006/relationships/image" Target="../media/image87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95.png"/><Relationship Id="rId9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98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05BB-6C67-43BC-B886-0E37E336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E1141-10F1-402D-BC58-8DC54E8BE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0EC25A34-EABA-4376-911E-A7C1E1DC3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1389" r="150" b="-1291"/>
          <a:stretch/>
        </p:blipFill>
        <p:spPr>
          <a:xfrm>
            <a:off x="-27596" y="-130628"/>
            <a:ext cx="9171596" cy="70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390" y="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444138" y="67782"/>
            <a:ext cx="1008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Percentage of U.S Adults Aged ≥18 Who Reported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 Use “Every Day” or “Some Days”, 2015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0" y="898779"/>
          <a:ext cx="9122229" cy="547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629" y="6442502"/>
            <a:ext cx="85561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Phillips E, Wang TW,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Husten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CG, et al. Tobacco Product Use Among Adults — United States, 2015. MMWR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Morb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Wkly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Rep 2017;66:1209–1215. DOI: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/>
              </a:rPr>
              <a:t>http://dx.doi.org/10.15585/mmwr.mm6644a2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641" y="5256767"/>
            <a:ext cx="20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Relative standard error ≥30%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67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91" y="92133"/>
            <a:ext cx="9141619" cy="913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124912" y="161841"/>
            <a:ext cx="9143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Ever Use of E-cigarettes A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mong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A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dults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by Cigarette Smoking Status—U.S., 2010-2017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24912" y="358365"/>
          <a:ext cx="8889414" cy="604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406740"/>
            <a:ext cx="2190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CDC. Styles Survey. 2010-2016</a:t>
            </a:r>
          </a:p>
        </p:txBody>
      </p:sp>
    </p:spTree>
    <p:extLst>
      <p:ext uri="{BB962C8B-B14F-4D97-AF65-F5344CB8AC3E}">
        <p14:creationId xmlns:p14="http://schemas.microsoft.com/office/powerpoint/2010/main" val="303063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"/>
          <a:stretch/>
        </p:blipFill>
        <p:spPr>
          <a:xfrm>
            <a:off x="854969" y="1796089"/>
            <a:ext cx="6935360" cy="4524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98" y="1132612"/>
            <a:ext cx="912560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Cigarette smoking status among current </a:t>
            </a:r>
          </a:p>
          <a:p>
            <a:pPr marL="0" marR="0" lvl="0" indent="0" algn="ctr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adult e-cigarette users, by age 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73" y="6385352"/>
            <a:ext cx="87255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QuickStats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Cigarette Smoking Status Among Current Adult E-cigarette Users, by Age Group — National Health Interview Survey, United States, 2015. MMWR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Mortal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Wkly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Rep 2016;65:1177. DOI: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http://dx.doi.org/10.15585/mmwr.mm6542a7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3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/>
          <a:stretch/>
        </p:blipFill>
        <p:spPr bwMode="auto">
          <a:xfrm>
            <a:off x="556534" y="0"/>
            <a:ext cx="7788275" cy="120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-361"/>
          <a:stretch/>
        </p:blipFill>
        <p:spPr>
          <a:xfrm>
            <a:off x="722374" y="390208"/>
            <a:ext cx="4738031" cy="560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312" y="420777"/>
            <a:ext cx="5069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 majority of adult e-cigarette users also smoke conventional cigarettes:  “dual use.”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964" y="460854"/>
            <a:ext cx="46672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8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9141619" cy="11411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300413" y="35398"/>
            <a:ext cx="812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 Use Frequency Among Current Adult Users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6430960"/>
            <a:ext cx="99038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 tooltip="American journal of preventive medicine."/>
              </a:rPr>
              <a:t>Am 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 tooltip="American journal of preventive medicine."/>
              </a:rPr>
              <a:t>Prev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 tooltip="American journal of preventive medicine."/>
              </a:rPr>
              <a:t> Med.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2018 Feb;54(2):284-288.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10.1016/j.amepre.2017.09.015.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Epub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2017 Nov 9.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Patterns of E-cigarette Use Frequency-National Adult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Tobacco Survey, 2012-2014.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/>
              </a:rPr>
              <a:t>Sharapova SR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5"/>
              </a:rPr>
              <a:t>Singh 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6"/>
              </a:rPr>
              <a:t>Agaku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6"/>
              </a:rPr>
              <a:t> IT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7"/>
              </a:rPr>
              <a:t>Kennedy SM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8"/>
              </a:rPr>
              <a:t>King BA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-1" y="1141174"/>
          <a:ext cx="9141619" cy="5195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1451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1" y="7572"/>
            <a:ext cx="9141619" cy="11411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412123" y="-29030"/>
            <a:ext cx="8562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Primary Reasons for Using E-cigarettes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Among Current Adult Users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0" y="1125731"/>
          <a:ext cx="9141619" cy="519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336404"/>
            <a:ext cx="783900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D, Davis KC, Cox S, Bradfield B, King BA, Shafer P,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Caraballo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Bunnell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Med. 2016 Dec;93:14-20. Reasons for current E-cigarette use among U.S. adults.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10.1016/j.ypmed.2016.09.011.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Epub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2016 Sep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3038"/>
            <a:ext cx="9141619" cy="144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987" y="131035"/>
            <a:ext cx="3902948" cy="1854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678301" y="1878862"/>
          <a:ext cx="8035393" cy="4681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6384215"/>
            <a:ext cx="78853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https://www.uspreventiveservicestaskforce.org/Page/Document/RecommendationStatementFinal/tobacco-use-in-adults-and-pregnant-women-counseling-and-interventions1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772" y="159445"/>
            <a:ext cx="9666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 Use As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Smoking Cessation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Tool Among Adults</a:t>
            </a:r>
          </a:p>
        </p:txBody>
      </p:sp>
    </p:spTree>
    <p:extLst>
      <p:ext uri="{BB962C8B-B14F-4D97-AF65-F5344CB8AC3E}">
        <p14:creationId xmlns:p14="http://schemas.microsoft.com/office/powerpoint/2010/main" val="116770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1" y="7572"/>
            <a:ext cx="9141619" cy="11411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374"/>
            <a:ext cx="9181931" cy="484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566" y="5359941"/>
            <a:ext cx="1770434" cy="66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75235"/>
            <a:ext cx="8502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 Use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Among US Youth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1" y="18645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229"/>
            <a:ext cx="9047031" cy="5177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1175" y="374230"/>
            <a:ext cx="7224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TOBACCO PRODUCT USE AMONG YOUTH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98" y="2956205"/>
            <a:ext cx="1195388" cy="746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3088796"/>
            <a:ext cx="800602" cy="390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496" y="3123615"/>
            <a:ext cx="133350" cy="32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496" y="3394173"/>
            <a:ext cx="1333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-73812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1"/>
          <p:cNvSpPr/>
          <p:nvPr/>
        </p:nvSpPr>
        <p:spPr>
          <a:xfrm>
            <a:off x="207455" y="180188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Frequency of Youth E-cigarette 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43685"/>
            <a:ext cx="142341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Neff LJ,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Arrazola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RA,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Caraballo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RS, Corey CG, Cox S, King BA,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Choiniere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CJ,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Husten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CG.MMWR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Morb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Wkly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Rep. 2015 Oct 2;64(38):1061-5.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Frequency of Tobacco Use Among Middle and High School Students– U.S., 2014.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10.15585/mmwr.mm6438a1.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0" y="771119"/>
          <a:ext cx="9143999" cy="557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002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1"/>
          <p:cNvSpPr/>
          <p:nvPr/>
        </p:nvSpPr>
        <p:spPr>
          <a:xfrm>
            <a:off x="-439693" y="132316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Reasons for Youth E-cigarette 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23199"/>
            <a:ext cx="142341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Tsai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J, Walton K, Coleman BN, Sharapova SR, Johnson SE, Kennedy SM,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Caraballo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RS. MMWR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Morb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Wkly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Rep. 2018 Feb 16;67(6):196-200.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Reasons for Electronic Cigarette Use Among Middle and High School Students, NYTS, U.S. 2016.doi: 10.15585/mmwr.mm6706a5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28753204"/>
              </p:ext>
            </p:extLst>
          </p:nvPr>
        </p:nvGraphicFramePr>
        <p:xfrm>
          <a:off x="0" y="723247"/>
          <a:ext cx="9144000" cy="569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647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63430" y="1766214"/>
            <a:ext cx="2942248" cy="5120640"/>
            <a:chOff x="6063430" y="1766214"/>
            <a:chExt cx="2942248" cy="51206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58"/>
            <a:stretch/>
          </p:blipFill>
          <p:spPr>
            <a:xfrm>
              <a:off x="6063430" y="1766214"/>
              <a:ext cx="2942248" cy="5120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" t="5309" r="53914" b="16461"/>
            <a:stretch/>
          </p:blipFill>
          <p:spPr>
            <a:xfrm rot="412470">
              <a:off x="7004919" y="3690418"/>
              <a:ext cx="1843564" cy="90378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999" cy="86723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98187" y="537823"/>
            <a:ext cx="8533437" cy="2874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Public Health Promise or Peril?</a:t>
            </a:r>
          </a:p>
          <a:p>
            <a:pPr lvl="0"/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The Rise of Electronic Tobacco </a:t>
            </a:r>
          </a:p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Products and Implications for </a:t>
            </a:r>
          </a:p>
          <a:p>
            <a:pPr lvl="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Tobacco Control Policy and Practice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4180" y="4701281"/>
            <a:ext cx="6233889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Brian A. King, PhD, MPH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Director for Research Translation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Office on Smoking and Health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51470" y="4525713"/>
            <a:ext cx="7785562" cy="83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833" y="5956107"/>
            <a:ext cx="644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New Mexico Allied Council on Tobacco’s 3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Annual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ACTion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 Conference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●  May 15, 2018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-4" y="5773269"/>
            <a:ext cx="6768353" cy="0"/>
          </a:xfrm>
          <a:prstGeom prst="line">
            <a:avLst/>
          </a:prstGeom>
          <a:ln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9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4" t="6994" r="445" b="2282"/>
          <a:stretch/>
        </p:blipFill>
        <p:spPr>
          <a:xfrm>
            <a:off x="1" y="2788694"/>
            <a:ext cx="9144000" cy="4663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1" y="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l="2427" t="10084" r="4138" b="20330"/>
          <a:stretch/>
        </p:blipFill>
        <p:spPr>
          <a:xfrm>
            <a:off x="-1" y="827257"/>
            <a:ext cx="9144001" cy="196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859" y="0"/>
            <a:ext cx="7021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What’s the Deal with Flavors?</a:t>
            </a:r>
          </a:p>
        </p:txBody>
      </p:sp>
    </p:spTree>
    <p:extLst>
      <p:ext uri="{BB962C8B-B14F-4D97-AF65-F5344CB8AC3E}">
        <p14:creationId xmlns:p14="http://schemas.microsoft.com/office/powerpoint/2010/main" val="27317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1" y="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1"/>
          <p:cNvSpPr/>
          <p:nvPr/>
        </p:nvSpPr>
        <p:spPr>
          <a:xfrm>
            <a:off x="0" y="252926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Youth E-cigarette Use, by Type and Brand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43685"/>
            <a:ext cx="142341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Singh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T, Kennedy S, Marynak K,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Persoskie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Melstrom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P,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King BA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MMWR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Morb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Mortal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Wkly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Rep. 2016 Dec 30;65(5051):1425-1429.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Characteristics of Electronic Cigarette Use Among Middle and High School Students- U.S., 2015.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10.15585/mmwr.mm655051a2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0" y="898779"/>
          <a:ext cx="9144000" cy="5444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459" r="36331"/>
          <a:stretch/>
        </p:blipFill>
        <p:spPr>
          <a:xfrm>
            <a:off x="0" y="1368765"/>
            <a:ext cx="3494314" cy="3433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6856" y="866419"/>
            <a:ext cx="196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Use by Type</a:t>
            </a:r>
          </a:p>
        </p:txBody>
      </p:sp>
    </p:spTree>
    <p:extLst>
      <p:ext uri="{BB962C8B-B14F-4D97-AF65-F5344CB8AC3E}">
        <p14:creationId xmlns:p14="http://schemas.microsoft.com/office/powerpoint/2010/main" val="222455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93" r="2993" b="3479"/>
          <a:stretch/>
        </p:blipFill>
        <p:spPr>
          <a:xfrm>
            <a:off x="2520119" y="2417309"/>
            <a:ext cx="6618514" cy="390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71" y="-129584"/>
            <a:ext cx="2640404" cy="24576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angle 5"/>
          <p:cNvSpPr/>
          <p:nvPr/>
        </p:nvSpPr>
        <p:spPr>
          <a:xfrm>
            <a:off x="87085" y="194514"/>
            <a:ext cx="6498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Nicotine Poses Unique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Dangers to Young People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57" y="2417309"/>
            <a:ext cx="2048841" cy="2702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359198" y="2328020"/>
            <a:ext cx="3238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TC Clearface Std"/>
                <a:ea typeface="+mn-ea"/>
                <a:cs typeface="+mn-cs"/>
              </a:rPr>
              <a:t>Chapter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TC Clearface Std"/>
                <a:ea typeface="+mn-ea"/>
                <a:cs typeface="+mn-cs"/>
              </a:rPr>
              <a:t>Conclusion 1, 2, &amp; 5 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359198" y="2945202"/>
            <a:ext cx="2169259" cy="153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B9B9B"/>
            </a:solidFill>
            <a:prstDash val="solid"/>
            <a:round/>
            <a:headEnd type="none" w="med" len="med"/>
            <a:tailEnd type="oval"/>
          </a:ln>
          <a:effectLst>
            <a:outerShdw blurRad="12700" dist="12700" dir="5400000" algn="t" rotWithShape="0">
              <a:schemeClr val="tx1">
                <a:alpha val="50000"/>
              </a:schemeClr>
            </a:outerShdw>
          </a:effectLst>
        </p:spPr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1" t="30000" r="1652" b="2589"/>
          <a:stretch/>
        </p:blipFill>
        <p:spPr>
          <a:xfrm>
            <a:off x="545543" y="4039699"/>
            <a:ext cx="1578468" cy="2339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8078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-1069447" y="78630"/>
            <a:ext cx="558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 charset="0"/>
              </a:rPr>
              <a:t>Flavorings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Arial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963907" y="1572099"/>
            <a:ext cx="55220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75% of e-cigarette flavors tested contain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diacetyl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521" y="4670853"/>
            <a:ext cx="1090118" cy="116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605" y="583993"/>
            <a:ext cx="1885950" cy="5248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127" y="4032493"/>
            <a:ext cx="2357244" cy="2228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829" y="307230"/>
            <a:ext cx="2200275" cy="409575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179275" y="4950497"/>
            <a:ext cx="5905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Diacetyl is associated with bronchiolitis obliterans, a respiratory diseases known as “popcorn lung.”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62" y="642662"/>
            <a:ext cx="57059" cy="133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06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47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5892"/>
            <a:ext cx="9144793" cy="5121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8097" y="6401891"/>
            <a:ext cx="8067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Sources: Singh T, Kennedy S, Marynak K,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Persoskie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Melstrom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P, King BA. Characteristics of Electronic Cigarette Use Among Middle and High School Students — United States, 2015. MMWR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Mortal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Wkly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Rep 2016;65:1425–1429. DOI: http://dx.doi.org/10.15585/mmwr.mm655051a2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93" y="95779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1059053" y="226309"/>
            <a:ext cx="6537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E-cigarettes and Cannabinoids</a:t>
            </a:r>
            <a:endParaRPr kumimoji="0" lang="en-US" altLang="en-US" sz="36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275" y="1280169"/>
            <a:ext cx="2429186" cy="3204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 flipH="1">
            <a:off x="5115071" y="4867372"/>
            <a:ext cx="3819233" cy="13234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Conclusion: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E-cigarette products can be used as a delivery system for cannabinoids and potentially for other illicit drugs.”</a:t>
            </a:r>
          </a:p>
        </p:txBody>
      </p:sp>
    </p:spTree>
    <p:extLst>
      <p:ext uri="{BB962C8B-B14F-4D97-AF65-F5344CB8AC3E}">
        <p14:creationId xmlns:p14="http://schemas.microsoft.com/office/powerpoint/2010/main" val="198879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3388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033634" y="1073315"/>
            <a:ext cx="6707846" cy="1320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Conclusion 16-2. </a:t>
            </a:r>
            <a:r>
              <a:rPr lang="en-US" dirty="0"/>
              <a:t>Among youth and young adult e-cigarette users who ever use combustible tobacco cigarettes, there is </a:t>
            </a:r>
            <a:r>
              <a:rPr lang="en-US" i="1" dirty="0"/>
              <a:t>moderate evidence </a:t>
            </a:r>
            <a:r>
              <a:rPr lang="en-US" dirty="0"/>
              <a:t>that e-cigarette use increases the frequency and intensity of subsequent combustible tobacco cigarette smoking.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07253" y="-630344"/>
            <a:ext cx="8913812" cy="1325562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Rockwell" panose="02060603020205020403" pitchFamily="18" charset="0"/>
              </a:rPr>
              <a:t>Are E-cigarettes a “Gateway” to Smoking </a:t>
            </a:r>
            <a:endParaRPr lang="en-US" sz="3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01" y="2371257"/>
            <a:ext cx="9165520" cy="212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875391"/>
            <a:ext cx="1607774" cy="2379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2388" y="6319065"/>
            <a:ext cx="873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The National Academies of Science, Engineering, and Medicine. Public Health Consequences of E-cigarettes. </a:t>
            </a:r>
            <a:r>
              <a:rPr lang="en-US" sz="1000" dirty="0">
                <a:solidFill>
                  <a:prstClr val="white"/>
                </a:solidFill>
              </a:rPr>
              <a:t>2018. Leventhal, Adam, Strong, David, et al, Association of Electronic Cigarette Use with Initiation of Combustible Tobacco Product Smoking in Early Adolescence, JAMA, 2015.</a:t>
            </a:r>
          </a:p>
          <a:p>
            <a:pPr lvl="0">
              <a:defRPr/>
            </a:pPr>
            <a:r>
              <a:rPr lang="en-US" sz="1000" dirty="0" err="1">
                <a:solidFill>
                  <a:prstClr val="white"/>
                </a:solidFill>
              </a:rPr>
              <a:t>Primack</a:t>
            </a:r>
            <a:r>
              <a:rPr lang="en-US" sz="1000" dirty="0">
                <a:solidFill>
                  <a:prstClr val="white"/>
                </a:solidFill>
              </a:rPr>
              <a:t>, Brian, Soneji, Samir, et al, Progression to Traditional Cigarette Smoking After Electronic Cigarette Use Among US Adolescents and Young Adults, JAMA,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08233944"/>
              </p:ext>
            </p:extLst>
          </p:nvPr>
        </p:nvGraphicFramePr>
        <p:xfrm>
          <a:off x="-23901" y="2243578"/>
          <a:ext cx="8763000" cy="507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3803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8095"/>
            <a:ext cx="3502620" cy="165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09559" y="5211366"/>
            <a:ext cx="4714315" cy="16367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9048" y="1"/>
            <a:ext cx="2954952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Patterns of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-8626" y="-1"/>
            <a:ext cx="1433294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1614871"/>
            <a:ext cx="2954952" cy="1834534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3449405"/>
            <a:ext cx="2954952" cy="175835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8289" y="5202910"/>
            <a:ext cx="2954952" cy="164869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1614869"/>
            <a:ext cx="1409420" cy="1834536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3449818"/>
            <a:ext cx="1402403" cy="175309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1" y="5201512"/>
            <a:ext cx="1354870" cy="164663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807F0F-7C75-49B2-A782-EEE158256AE0}"/>
              </a:ext>
            </a:extLst>
          </p:cNvPr>
          <p:cNvCxnSpPr>
            <a:cxnSpLocks/>
          </p:cNvCxnSpPr>
          <p:nvPr/>
        </p:nvCxnSpPr>
        <p:spPr>
          <a:xfrm>
            <a:off x="-29484" y="1612860"/>
            <a:ext cx="91822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9373"/>
            <a:ext cx="9195698" cy="789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7015"/>
            <a:ext cx="9195698" cy="789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594" y="-8626"/>
            <a:ext cx="121931" cy="69012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77" y="-8626"/>
            <a:ext cx="121931" cy="6901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3586" t="47963" r="17044" b="30153"/>
          <a:stretch/>
        </p:blipFill>
        <p:spPr>
          <a:xfrm>
            <a:off x="1402403" y="3468332"/>
            <a:ext cx="4785783" cy="160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632" y="1661211"/>
            <a:ext cx="1085842" cy="17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01" y="1619989"/>
            <a:ext cx="3002321" cy="1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3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0" y="90797"/>
            <a:ext cx="5775683" cy="3608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238" y="1109321"/>
            <a:ext cx="3664421" cy="3609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0286" y="0"/>
            <a:ext cx="2931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The Rise of JUUL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31112"/>
          <a:stretch/>
        </p:blipFill>
        <p:spPr>
          <a:xfrm>
            <a:off x="6552845" y="3871589"/>
            <a:ext cx="2513769" cy="2862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303" t="43048"/>
          <a:stretch/>
        </p:blipFill>
        <p:spPr>
          <a:xfrm>
            <a:off x="3084424" y="3293854"/>
            <a:ext cx="3449721" cy="2133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18" t="-42" r="14484" b="87681"/>
          <a:stretch/>
        </p:blipFill>
        <p:spPr>
          <a:xfrm>
            <a:off x="3103124" y="2817908"/>
            <a:ext cx="3412322" cy="495966"/>
          </a:xfrm>
          <a:prstGeom prst="rect">
            <a:avLst/>
          </a:prstGeom>
        </p:spPr>
      </p:pic>
      <p:pic>
        <p:nvPicPr>
          <p:cNvPr id="10" name="Picture 2" descr="f2dfb9f9-6f98-40b2-aeb2-a9e51ee7a9be@cd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47466" r="1773" b="35513"/>
          <a:stretch/>
        </p:blipFill>
        <p:spPr bwMode="auto">
          <a:xfrm rot="5400000">
            <a:off x="-1106530" y="3743692"/>
            <a:ext cx="5141027" cy="79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409" y="3684402"/>
            <a:ext cx="2596103" cy="306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341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15" y="1450321"/>
            <a:ext cx="1438275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0352" y="203825"/>
            <a:ext cx="24867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Marijuana “vaporizer”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(Pax Era)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473" y="1704171"/>
            <a:ext cx="1395412" cy="413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7604" y="243473"/>
            <a:ext cx="2791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Nicotine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e-cigarettes (JUUL, MarkTen Elite)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0000">
            <a:off x="-662038" y="2555495"/>
            <a:ext cx="4172185" cy="23616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4068" y="351757"/>
            <a:ext cx="2486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Actual USB Flash Drive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094" y="2155170"/>
            <a:ext cx="571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9407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4AB06-43EE-4017-B966-358E383A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" y="1171437"/>
            <a:ext cx="7423226" cy="4853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7A16C-A570-4782-BF16-DFCE7B0D6135}"/>
              </a:ext>
            </a:extLst>
          </p:cNvPr>
          <p:cNvSpPr txBox="1"/>
          <p:nvPr/>
        </p:nvSpPr>
        <p:spPr>
          <a:xfrm>
            <a:off x="0" y="6439482"/>
            <a:ext cx="7627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Nielsen Total US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/Convenience Database and Wells Fargo Securities, LLC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5323" y="298815"/>
            <a:ext cx="8605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Top Selling E-cigarettes in the U.S. </a:t>
            </a:r>
          </a:p>
        </p:txBody>
      </p:sp>
    </p:spTree>
    <p:extLst>
      <p:ext uri="{BB962C8B-B14F-4D97-AF65-F5344CB8AC3E}">
        <p14:creationId xmlns:p14="http://schemas.microsoft.com/office/powerpoint/2010/main" val="270735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8095"/>
            <a:ext cx="3502620" cy="165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09559" y="5211366"/>
            <a:ext cx="4714315" cy="16367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9048" y="1"/>
            <a:ext cx="2954952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Patterns of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-8626" y="-1"/>
            <a:ext cx="1433294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1614871"/>
            <a:ext cx="2954952" cy="183453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3449405"/>
            <a:ext cx="2954952" cy="175835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8289" y="5202910"/>
            <a:ext cx="2954952" cy="164869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1614869"/>
            <a:ext cx="1409420" cy="183453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3449818"/>
            <a:ext cx="1402403" cy="175309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1" y="5201512"/>
            <a:ext cx="1354870" cy="164663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807F0F-7C75-49B2-A782-EEE158256AE0}"/>
              </a:ext>
            </a:extLst>
          </p:cNvPr>
          <p:cNvCxnSpPr>
            <a:cxnSpLocks/>
          </p:cNvCxnSpPr>
          <p:nvPr/>
        </p:nvCxnSpPr>
        <p:spPr>
          <a:xfrm>
            <a:off x="-29484" y="1612860"/>
            <a:ext cx="91822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9373"/>
            <a:ext cx="9195698" cy="789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7015"/>
            <a:ext cx="9195698" cy="789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594" y="-8626"/>
            <a:ext cx="121931" cy="69012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77" y="-8626"/>
            <a:ext cx="121931" cy="6901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3586" t="47963" r="17044" b="30153"/>
          <a:stretch/>
        </p:blipFill>
        <p:spPr>
          <a:xfrm>
            <a:off x="1402403" y="3468332"/>
            <a:ext cx="4785783" cy="160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632" y="1661211"/>
            <a:ext cx="1085842" cy="17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01" y="1619989"/>
            <a:ext cx="3002321" cy="1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6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3514" t="-2881" r="47061" b="2881"/>
          <a:stretch/>
        </p:blipFill>
        <p:spPr>
          <a:xfrm>
            <a:off x="4890872" y="960107"/>
            <a:ext cx="3521223" cy="23354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1" y="161009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823527" y="306693"/>
            <a:ext cx="7807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JUUL Use in School Bathrooms and Classrooms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" b="44640"/>
          <a:stretch/>
        </p:blipFill>
        <p:spPr>
          <a:xfrm>
            <a:off x="134433" y="1264920"/>
            <a:ext cx="4206473" cy="3957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1" y="3244035"/>
            <a:ext cx="6315660" cy="706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81" y="3243598"/>
            <a:ext cx="528317" cy="168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957" b="39840"/>
          <a:stretch/>
        </p:blipFill>
        <p:spPr>
          <a:xfrm>
            <a:off x="203481" y="4039099"/>
            <a:ext cx="6482256" cy="871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977" y="4696371"/>
            <a:ext cx="1636914" cy="1727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81" y="3774520"/>
            <a:ext cx="6194838" cy="1754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673" y="3624197"/>
            <a:ext cx="1515244" cy="1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667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1053685" y="189447"/>
            <a:ext cx="833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Tobacco Product Use in Any Form, Including E-cigarettes, is Unsafe for Youth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05" y="5859691"/>
            <a:ext cx="257175" cy="409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665"/>
            <a:ext cx="4972050" cy="5057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685" y="1266665"/>
            <a:ext cx="37719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28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85"/>
          <a:stretch/>
        </p:blipFill>
        <p:spPr>
          <a:xfrm>
            <a:off x="17584" y="1005599"/>
            <a:ext cx="9126416" cy="53424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1619" cy="105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47088" y="786384"/>
            <a:ext cx="24558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68" y="-127939"/>
            <a:ext cx="9124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Most Tobacco Products Contain                  Free Base Nicotine</a:t>
            </a:r>
          </a:p>
          <a:p>
            <a:endParaRPr lang="en-US" sz="4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829" y="2052039"/>
            <a:ext cx="7924800" cy="32819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6171" y="2186723"/>
            <a:ext cx="74034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More volatile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Better able to pass through the blood/brain barrier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Allows for the delivery of nicotine more efficiently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Ammonia is used to extract liquid nicotine from tobacco leaves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Ammonia raises the pH of the nicotine, which then becomes free base nicotine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18317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746" t="-1" r="4118" b="26367"/>
          <a:stretch/>
        </p:blipFill>
        <p:spPr>
          <a:xfrm>
            <a:off x="2381" y="898780"/>
            <a:ext cx="9107542" cy="54565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81376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1172925" y="0"/>
            <a:ext cx="68355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0"/>
              </a:rPr>
              <a:t>JUUL Contains Nicotine Salts</a:t>
            </a:r>
          </a:p>
          <a:p>
            <a:endParaRPr lang="en-US" sz="4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9261182"/>
              </p:ext>
            </p:extLst>
          </p:nvPr>
        </p:nvGraphicFramePr>
        <p:xfrm>
          <a:off x="190980" y="991280"/>
          <a:ext cx="8735306" cy="3428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44876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694" t="11900" b="744"/>
          <a:stretch/>
        </p:blipFill>
        <p:spPr>
          <a:xfrm>
            <a:off x="2381" y="1099599"/>
            <a:ext cx="9141619" cy="52441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81" y="253491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 flipH="1">
            <a:off x="575833" y="348937"/>
            <a:ext cx="844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0"/>
              </a:rPr>
              <a:t>Are Nicotine Salts More Satisfying?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05831428"/>
              </p:ext>
            </p:extLst>
          </p:nvPr>
        </p:nvGraphicFramePr>
        <p:xfrm>
          <a:off x="403245" y="1550505"/>
          <a:ext cx="7661649" cy="443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1881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8095"/>
            <a:ext cx="3502620" cy="165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09559" y="5211366"/>
            <a:ext cx="4714315" cy="16367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9048" y="1"/>
            <a:ext cx="2954952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Patterns of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-8626" y="-1"/>
            <a:ext cx="1433294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1614871"/>
            <a:ext cx="2954952" cy="183453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3449405"/>
            <a:ext cx="2954952" cy="1758354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8289" y="5202910"/>
            <a:ext cx="2954952" cy="164869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1614869"/>
            <a:ext cx="1409420" cy="183453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3449818"/>
            <a:ext cx="1402403" cy="1753091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1" y="5201512"/>
            <a:ext cx="1354870" cy="164663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807F0F-7C75-49B2-A782-EEE158256AE0}"/>
              </a:ext>
            </a:extLst>
          </p:cNvPr>
          <p:cNvCxnSpPr>
            <a:cxnSpLocks/>
          </p:cNvCxnSpPr>
          <p:nvPr/>
        </p:nvCxnSpPr>
        <p:spPr>
          <a:xfrm>
            <a:off x="-29484" y="1612860"/>
            <a:ext cx="91822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9373"/>
            <a:ext cx="9195698" cy="789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7015"/>
            <a:ext cx="9195698" cy="789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594" y="-8626"/>
            <a:ext cx="121931" cy="69012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77" y="-8626"/>
            <a:ext cx="121931" cy="6901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3586" t="47963" r="17044" b="30153"/>
          <a:stretch/>
        </p:blipFill>
        <p:spPr>
          <a:xfrm>
            <a:off x="1402403" y="3468332"/>
            <a:ext cx="4785783" cy="160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632" y="1661211"/>
            <a:ext cx="1085842" cy="17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01" y="1619989"/>
            <a:ext cx="3002321" cy="1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7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23039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63319" y="375946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4800" b="0" dirty="0">
                <a:solidFill>
                  <a:schemeClr val="bg1"/>
                </a:solidFill>
                <a:latin typeface="Rockwell" panose="02060603020205020403" pitchFamily="18" charset="0"/>
              </a:rPr>
              <a:t>“Heat Not Burn” Products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77520" y="1513840"/>
            <a:ext cx="8138160" cy="3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7520" y="1410882"/>
            <a:ext cx="4800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Contain Tobacco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“Throat-Hit” similar to cigarettes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Positioned to appeal to smokers who have tried and rejected e-cigarettes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02" y="4026757"/>
            <a:ext cx="2376742" cy="1786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73" y="3767641"/>
            <a:ext cx="3031785" cy="2165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578" y="1410882"/>
            <a:ext cx="2785970" cy="42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0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3586" t="47963" r="17044" b="30153"/>
          <a:stretch/>
        </p:blipFill>
        <p:spPr>
          <a:xfrm>
            <a:off x="141988" y="4389452"/>
            <a:ext cx="4847880" cy="1629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5115" y="3989392"/>
            <a:ext cx="3884532" cy="22896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3039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7321" y="375946"/>
            <a:ext cx="8768174" cy="655638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bg1"/>
                </a:solidFill>
                <a:latin typeface="Rockwell" panose="02060603020205020403" pitchFamily="18" charset="0"/>
              </a:rPr>
              <a:t>What Are “Heat Not Burn” Products?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27965861"/>
              </p:ext>
            </p:extLst>
          </p:nvPr>
        </p:nvGraphicFramePr>
        <p:xfrm>
          <a:off x="115848" y="214655"/>
          <a:ext cx="9089647" cy="468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54893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08" y="671448"/>
            <a:ext cx="2633275" cy="57940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Analog HTPs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37" y="200800"/>
            <a:ext cx="4529162" cy="66572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3370128"/>
              </p:ext>
            </p:extLst>
          </p:nvPr>
        </p:nvGraphicFramePr>
        <p:xfrm>
          <a:off x="-170071" y="1250857"/>
          <a:ext cx="3321054" cy="5527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5111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912"/>
            <a:ext cx="3267635" cy="2286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Rockwell" panose="02060603020205020403" pitchFamily="18" charset="0"/>
              </a:rPr>
              <a:t>Electronic HTPs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03702538"/>
              </p:ext>
            </p:extLst>
          </p:nvPr>
        </p:nvGraphicFramePr>
        <p:xfrm>
          <a:off x="2345635" y="399168"/>
          <a:ext cx="7455685" cy="6075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126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8095"/>
            <a:ext cx="3502620" cy="165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09559" y="5211366"/>
            <a:ext cx="4714315" cy="16367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9048" y="1"/>
            <a:ext cx="2954952" cy="161487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Patterns of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-8626" y="-1"/>
            <a:ext cx="1433294" cy="161487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1614871"/>
            <a:ext cx="2954952" cy="183453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3449405"/>
            <a:ext cx="2954952" cy="175835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8289" y="5202910"/>
            <a:ext cx="2954952" cy="164869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1614869"/>
            <a:ext cx="1409420" cy="183453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3449818"/>
            <a:ext cx="1402403" cy="175309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1" y="5201512"/>
            <a:ext cx="1354870" cy="164663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807F0F-7C75-49B2-A782-EEE158256AE0}"/>
              </a:ext>
            </a:extLst>
          </p:cNvPr>
          <p:cNvCxnSpPr>
            <a:cxnSpLocks/>
          </p:cNvCxnSpPr>
          <p:nvPr/>
        </p:nvCxnSpPr>
        <p:spPr>
          <a:xfrm>
            <a:off x="-29484" y="1612860"/>
            <a:ext cx="91822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9373"/>
            <a:ext cx="9195698" cy="789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7015"/>
            <a:ext cx="9195698" cy="789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594" y="-8626"/>
            <a:ext cx="121931" cy="69012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77" y="-8626"/>
            <a:ext cx="121931" cy="6901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3586" t="47963" r="17044" b="30153"/>
          <a:stretch/>
        </p:blipFill>
        <p:spPr>
          <a:xfrm>
            <a:off x="1402403" y="3468332"/>
            <a:ext cx="4785783" cy="160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632" y="1661211"/>
            <a:ext cx="1085842" cy="17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01" y="1619989"/>
            <a:ext cx="3002321" cy="1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7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1" y="107187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64569" y="107187"/>
            <a:ext cx="3646488" cy="688975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Rockwell" panose="02060603020205020403" pitchFamily="18" charset="0"/>
              </a:rPr>
              <a:t>iQOS</a:t>
            </a:r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0"/>
              </a:rPr>
              <a:t> Up Close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6438900"/>
            <a:ext cx="4529138" cy="228600"/>
          </a:xfrm>
        </p:spPr>
        <p:txBody>
          <a:bodyPr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Source: </a:t>
            </a:r>
            <a:r>
              <a:rPr lang="en-US" sz="1050" i="1" dirty="0">
                <a:solidFill>
                  <a:schemeClr val="bg1"/>
                </a:solidFill>
              </a:rPr>
              <a:t>The Washington Post </a:t>
            </a:r>
            <a:r>
              <a:rPr lang="en-US" sz="1050" dirty="0">
                <a:solidFill>
                  <a:schemeClr val="bg1"/>
                </a:solidFill>
              </a:rPr>
              <a:t>and Phillip Morris International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7769"/>
          <a:stretch/>
        </p:blipFill>
        <p:spPr>
          <a:xfrm>
            <a:off x="1540383" y="1030895"/>
            <a:ext cx="5632578" cy="52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64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23" y="-52789"/>
            <a:ext cx="2711512" cy="167689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iQOS – Additional Platforms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9388" y="253577"/>
            <a:ext cx="3158606" cy="62062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3524" y="6503848"/>
            <a:ext cx="22268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PMI 2017 CAGNY presentation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57351752"/>
              </p:ext>
            </p:extLst>
          </p:nvPr>
        </p:nvGraphicFramePr>
        <p:xfrm>
          <a:off x="1" y="1624104"/>
          <a:ext cx="3039034" cy="521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2389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81" y="107187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3255" y="290396"/>
            <a:ext cx="8947991" cy="56568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Pending FDA Pre-Market Approval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8887" t="1422" r="9267" b="-1422"/>
          <a:stretch/>
        </p:blipFill>
        <p:spPr>
          <a:xfrm>
            <a:off x="5705236" y="4248527"/>
            <a:ext cx="3340100" cy="2092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" y="4311428"/>
            <a:ext cx="2971008" cy="19665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4160" y="4617495"/>
            <a:ext cx="3097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499" y="4273414"/>
            <a:ext cx="2716661" cy="204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100" y="4661199"/>
            <a:ext cx="1562100" cy="1390650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/>
          </p:nvPr>
        </p:nvGraphicFramePr>
        <p:xfrm>
          <a:off x="-105391" y="899784"/>
          <a:ext cx="9150727" cy="3799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62987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612182" y="-77492"/>
            <a:ext cx="7917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Ever Use of Heat-Not-Burn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Products Among U.S. Adults, 2017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-4428" y="898779"/>
          <a:ext cx="9146047" cy="544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629" y="6442502"/>
            <a:ext cx="85561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Marynak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et al. Awareness and Ever Use of “Heat-Not-Burn” Tobacco Products Among U.S. Adults, 2017. Am 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Med, 2018 [in press]</a:t>
            </a:r>
          </a:p>
        </p:txBody>
      </p:sp>
    </p:spTree>
    <p:extLst>
      <p:ext uri="{BB962C8B-B14F-4D97-AF65-F5344CB8AC3E}">
        <p14:creationId xmlns:p14="http://schemas.microsoft.com/office/powerpoint/2010/main" val="112580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71" y="570351"/>
            <a:ext cx="2559437" cy="147478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Industry and Financial Sector Statements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80" y="5337718"/>
            <a:ext cx="291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PMI employee/model in lab coat, from www.pmi.com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322"/>
            <a:ext cx="3029237" cy="279044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485111" y="2271722"/>
            <a:ext cx="5377758" cy="2240507"/>
          </a:xfrm>
          <a:prstGeom prst="wedgeRoundRectCallout">
            <a:avLst>
              <a:gd name="adj1" fmla="val -21826"/>
              <a:gd name="adj2" fmla="val 7228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Now we’ve made a dramatic decision… Indeed, our vision – for all of us at PMI – is that these products will one day replace cigarettes. Why are we doing this? Because we should… Society expects us to act responsibly. And we are doing just that by designing a smoke-free future. And because we now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– www.PMI.com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638968" y="4733823"/>
            <a:ext cx="2862632" cy="163867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HTPs could displace up to 30% of the U.S. combustible cig industry by 2025 and increase smoking prevalence.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– Bonnie Herzog, Wells Fargo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266633" y="603512"/>
            <a:ext cx="3814715" cy="1408465"/>
          </a:xfrm>
          <a:prstGeom prst="wedgeRoundRectCallout">
            <a:avLst>
              <a:gd name="adj1" fmla="val 9540"/>
              <a:gd name="adj2" fmla="val 6350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Our ambition is to lead a full-scale effort to ensure that noncombustible products ultimately replace cigarettes….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</a:rPr>
              <a:t>– PMI CEO Andre Calantzopoulos</a:t>
            </a:r>
          </a:p>
        </p:txBody>
      </p:sp>
    </p:spTree>
    <p:extLst>
      <p:ext uri="{BB962C8B-B14F-4D97-AF65-F5344CB8AC3E}">
        <p14:creationId xmlns:p14="http://schemas.microsoft.com/office/powerpoint/2010/main" val="537900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" b="22353"/>
          <a:stretch/>
        </p:blipFill>
        <p:spPr>
          <a:xfrm>
            <a:off x="3078290" y="0"/>
            <a:ext cx="6065709" cy="6824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29" y="1555142"/>
            <a:ext cx="2400300" cy="2286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w Cen MT" panose="020B0602020104020603" pitchFamily="34" charset="0"/>
              </a:rPr>
              <a:t>Independent Studies Will Provide Critically Needed Information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21865983"/>
              </p:ext>
            </p:extLst>
          </p:nvPr>
        </p:nvGraphicFramePr>
        <p:xfrm>
          <a:off x="3078290" y="116737"/>
          <a:ext cx="6106866" cy="569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3276057" y="6091042"/>
            <a:ext cx="57113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Forster M, Liu C, Duke MG, et al. An experimental method to study emissions from heated tobacco between 100–200 C. Chem Cent J 2015;9:20. 2 Auer R, Concha-Lozano N, Jacot-Sadowski I, Cornuz J, Berthet A. Heat-not-burn tobacco cigarettes: Smoke by any other name.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JAMA Int Med.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Published Online: May 22, 2017. doi:10.1001/jamainternmed.2017.1419</a:t>
            </a:r>
          </a:p>
        </p:txBody>
      </p:sp>
    </p:spTree>
    <p:extLst>
      <p:ext uri="{BB962C8B-B14F-4D97-AF65-F5344CB8AC3E}">
        <p14:creationId xmlns:p14="http://schemas.microsoft.com/office/powerpoint/2010/main" val="3342927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8095"/>
            <a:ext cx="3502620" cy="165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>
          <a:xfrm>
            <a:off x="1409559" y="5211366"/>
            <a:ext cx="4714315" cy="16367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9048" y="1"/>
            <a:ext cx="2954952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Patterns of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-8626" y="-1"/>
            <a:ext cx="1433294" cy="161487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1614871"/>
            <a:ext cx="2954952" cy="183453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97766" y="3449405"/>
            <a:ext cx="2954952" cy="175835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6188289" y="5202910"/>
            <a:ext cx="2954952" cy="1648692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1614869"/>
            <a:ext cx="1409420" cy="183453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0" y="3449818"/>
            <a:ext cx="1402403" cy="175309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004F12-DCB5-47B6-A026-72E3239C721D}"/>
              </a:ext>
            </a:extLst>
          </p:cNvPr>
          <p:cNvSpPr txBox="1"/>
          <p:nvPr/>
        </p:nvSpPr>
        <p:spPr>
          <a:xfrm>
            <a:off x="1" y="5201512"/>
            <a:ext cx="1354870" cy="164663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807F0F-7C75-49B2-A782-EEE158256AE0}"/>
              </a:ext>
            </a:extLst>
          </p:cNvPr>
          <p:cNvCxnSpPr>
            <a:cxnSpLocks/>
          </p:cNvCxnSpPr>
          <p:nvPr/>
        </p:nvCxnSpPr>
        <p:spPr>
          <a:xfrm>
            <a:off x="-29484" y="1612860"/>
            <a:ext cx="91822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9373"/>
            <a:ext cx="9195698" cy="7895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57015"/>
            <a:ext cx="9195698" cy="789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594" y="-8626"/>
            <a:ext cx="121931" cy="69012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77" y="-8626"/>
            <a:ext cx="121931" cy="6901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3586" t="47963" r="17044" b="30153"/>
          <a:stretch/>
        </p:blipFill>
        <p:spPr>
          <a:xfrm>
            <a:off x="1402403" y="3468332"/>
            <a:ext cx="4785783" cy="160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632" y="1661211"/>
            <a:ext cx="1085842" cy="173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001" y="1619989"/>
            <a:ext cx="3002321" cy="1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2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3039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ounded Rectangle 8"/>
          <p:cNvSpPr/>
          <p:nvPr/>
        </p:nvSpPr>
        <p:spPr>
          <a:xfrm>
            <a:off x="77731" y="1831260"/>
            <a:ext cx="8885409" cy="4318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6013" y="188342"/>
            <a:ext cx="772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 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Major Conclusion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3966" y="2082309"/>
            <a:ext cx="54691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“Action can be taken at the national, state, local, tribal, and territorial levels to address e-cigarette use among youth and young adults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Actions could include incorporating e-cigarettes into smoke-free policies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preventing access to e-cigarettes by youth, price and tax policies, retail licensure, regulation of e-cigarette marketing likely to attract youth, and educational initiatives targeting youth and young adults.”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8" y="2587927"/>
            <a:ext cx="3661188" cy="238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" y="109112"/>
            <a:ext cx="1242214" cy="163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7943" y="161782"/>
            <a:ext cx="1085198" cy="906915"/>
          </a:xfrm>
          <a:prstGeom prst="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#7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32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9880"/>
            <a:ext cx="9141619" cy="10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Diagram 4"/>
          <p:cNvGraphicFramePr/>
          <p:nvPr>
            <p:extLst/>
          </p:nvPr>
        </p:nvGraphicFramePr>
        <p:xfrm>
          <a:off x="0" y="620586"/>
          <a:ext cx="9102517" cy="5624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0099" y="297421"/>
            <a:ext cx="758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50" dirty="0">
                <a:solidFill>
                  <a:schemeClr val="bg1"/>
                </a:solidFill>
                <a:latin typeface="Rockwell" panose="02060603020205020403" pitchFamily="18" charset="0"/>
              </a:rPr>
              <a:t>Stakeholders Who Can Take Action</a:t>
            </a:r>
          </a:p>
        </p:txBody>
      </p:sp>
    </p:spTree>
    <p:extLst>
      <p:ext uri="{BB962C8B-B14F-4D97-AF65-F5344CB8AC3E}">
        <p14:creationId xmlns:p14="http://schemas.microsoft.com/office/powerpoint/2010/main" val="454715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44"/>
            <a:ext cx="9141619" cy="866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438559" y="143104"/>
          <a:ext cx="8418058" cy="718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371475" y="143104"/>
            <a:ext cx="8795696" cy="72367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ockwell" panose="02060603020205020403" pitchFamily="18" charset="0"/>
              </a:rPr>
              <a:t>Call to Action: GOALS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803" y="143104"/>
            <a:ext cx="1242214" cy="163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245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1114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623889" y="1066800"/>
            <a:ext cx="7910512" cy="5257800"/>
          </a:xfrm>
          <a:prstGeom prst="round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68442" y="6471850"/>
            <a:ext cx="8215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Monotype Sorts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Tobacco Situation and Outlook Report, U.S. Department of Agriculture, U.S. Census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Monotype Sorts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Note: Among persons &gt;18 years old.  Beginning in 1982, fine-cut chewing tobacco was  reclassified as snuff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CCBF9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/>
          </p:nvPr>
        </p:nvGraphicFramePr>
        <p:xfrm>
          <a:off x="906304" y="1562100"/>
          <a:ext cx="765048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3"/>
          <p:cNvSpPr>
            <a:spLocks noGrp="1"/>
          </p:cNvSpPr>
          <p:nvPr>
            <p:ph type="title"/>
          </p:nvPr>
        </p:nvSpPr>
        <p:spPr bwMode="auto">
          <a:xfrm>
            <a:off x="168442" y="379370"/>
            <a:ext cx="10684043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lvl="1">
              <a:spcAft>
                <a:spcPts val="1200"/>
              </a:spcAft>
              <a:buSzPct val="70000"/>
            </a:pPr>
            <a:r>
              <a:rPr lang="en-US" sz="3000" dirty="0">
                <a:solidFill>
                  <a:schemeClr val="bg1"/>
                </a:solidFill>
                <a:latin typeface="Rockwell" panose="02060603020205020403" pitchFamily="18" charset="0"/>
              </a:rPr>
              <a:t>The Ever Changing Tobacco Product Landscape</a:t>
            </a:r>
          </a:p>
        </p:txBody>
      </p:sp>
    </p:spTree>
    <p:extLst>
      <p:ext uri="{BB962C8B-B14F-4D97-AF65-F5344CB8AC3E}">
        <p14:creationId xmlns:p14="http://schemas.microsoft.com/office/powerpoint/2010/main" val="861067501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81" y="200023"/>
            <a:ext cx="9141619" cy="10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ounded Rectangle 7"/>
          <p:cNvSpPr/>
          <p:nvPr/>
        </p:nvSpPr>
        <p:spPr>
          <a:xfrm>
            <a:off x="457200" y="1295400"/>
            <a:ext cx="4038600" cy="49530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81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09600" y="1447800"/>
            <a:ext cx="3705516" cy="4648200"/>
          </a:xfrm>
          <a:prstGeom prst="roundRect">
            <a:avLst/>
          </a:prstGeom>
          <a:solidFill>
            <a:schemeClr val="bg1"/>
          </a:solidFill>
          <a:ln>
            <a:solidFill>
              <a:srgbClr val="00081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9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509442" y="374537"/>
            <a:ext cx="8610600" cy="579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Public Health Actions to Address E-Cigarettes</a:t>
            </a:r>
          </a:p>
        </p:txBody>
      </p:sp>
      <p:sp>
        <p:nvSpPr>
          <p:cNvPr id="8207" name="TextBox 14"/>
          <p:cNvSpPr txBox="1">
            <a:spLocks noChangeArrowheads="1"/>
          </p:cNvSpPr>
          <p:nvPr/>
        </p:nvSpPr>
        <p:spPr bwMode="auto">
          <a:xfrm>
            <a:off x="762000" y="2924413"/>
            <a:ext cx="3352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Signed into law on June 22, 2009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Granted FDA the authority to regulate tobacco products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Enhances the ability to intensify policy to reduce tobacco industry influence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chemeClr val="bg2">
                  <a:lumMod val="25000"/>
                </a:schemeClr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Manufacturing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Marketing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chemeClr val="bg2">
                    <a:lumMod val="25000"/>
                  </a:schemeClr>
                </a:solidFill>
              </a:rPr>
              <a:t>Sale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rgbClr val="000818"/>
              </a:solidFill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rgbClr val="00081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539895"/>
            <a:ext cx="3048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Federal Regulation</a:t>
            </a:r>
          </a:p>
          <a:p>
            <a:pPr algn="ctr"/>
            <a:endParaRPr lang="en-US" sz="2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</a:rPr>
              <a:t>Family Smoking Prevention and Tobacco Control Act</a:t>
            </a:r>
          </a:p>
          <a:p>
            <a:pPr algn="ctr"/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8200" y="1311729"/>
            <a:ext cx="4038600" cy="49530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81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14742" y="1447800"/>
            <a:ext cx="3705516" cy="4648200"/>
          </a:xfrm>
          <a:prstGeom prst="roundRect">
            <a:avLst/>
          </a:prstGeom>
          <a:solidFill>
            <a:schemeClr val="bg1"/>
          </a:solidFill>
          <a:ln>
            <a:solidFill>
              <a:srgbClr val="00081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81600" y="1524000"/>
            <a:ext cx="31524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State, Local, Territory</a:t>
            </a:r>
          </a:p>
          <a:p>
            <a:pPr algn="ctr"/>
            <a:endParaRPr lang="en-US" sz="2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</a:rPr>
              <a:t>Potential Sub-National Action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ctr"/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400" y="2893355"/>
            <a:ext cx="3062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e-cigarettes in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smokefree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indoor air policies</a:t>
            </a: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Restricting youth access to    e-cigarettes in retail settings</a:t>
            </a: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Licensing retailers</a:t>
            </a: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specific package requirements</a:t>
            </a: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price policies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58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1" y="346005"/>
            <a:ext cx="9141619" cy="10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70964" y="500543"/>
            <a:ext cx="7543800" cy="960437"/>
          </a:xfrm>
        </p:spPr>
        <p:txBody>
          <a:bodyPr>
            <a:normAutofit fontScale="90000"/>
          </a:bodyPr>
          <a:lstStyle/>
          <a:p>
            <a:pPr lvl="0"/>
            <a:r>
              <a:rPr lang="en-US" sz="4400" dirty="0">
                <a:solidFill>
                  <a:schemeClr val="bg1"/>
                </a:solidFill>
                <a:latin typeface="Rockwell" panose="02060603020205020403" pitchFamily="18" charset="0"/>
              </a:rPr>
              <a:t>New FDA Manufacturer Requirements: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235528" y="1743364"/>
          <a:ext cx="8908472" cy="451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8245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81" y="151487"/>
            <a:ext cx="9141619" cy="10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Diagram 2"/>
          <p:cNvGraphicFramePr/>
          <p:nvPr>
            <p:extLst/>
          </p:nvPr>
        </p:nvGraphicFramePr>
        <p:xfrm>
          <a:off x="188416" y="1048546"/>
          <a:ext cx="8853083" cy="565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56641" y="151487"/>
            <a:ext cx="68783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Opportunities Exist to Modernize Our Proven Interventions……….</a:t>
            </a:r>
          </a:p>
        </p:txBody>
      </p:sp>
    </p:spTree>
    <p:extLst>
      <p:ext uri="{BB962C8B-B14F-4D97-AF65-F5344CB8AC3E}">
        <p14:creationId xmlns:p14="http://schemas.microsoft.com/office/powerpoint/2010/main" val="822324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0" y="196204"/>
            <a:ext cx="9141619" cy="10944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5434013" y="4752975"/>
            <a:ext cx="1184275" cy="1008063"/>
            <a:chOff x="3893" y="3326"/>
            <a:chExt cx="820" cy="697"/>
          </a:xfrm>
          <a:solidFill>
            <a:schemeClr val="bg1"/>
          </a:solidFill>
        </p:grpSpPr>
        <p:sp>
          <p:nvSpPr>
            <p:cNvPr id="14496" name="Freeform 3"/>
            <p:cNvSpPr>
              <a:spLocks/>
            </p:cNvSpPr>
            <p:nvPr/>
          </p:nvSpPr>
          <p:spPr bwMode="auto">
            <a:xfrm>
              <a:off x="3893" y="3326"/>
              <a:ext cx="820" cy="621"/>
            </a:xfrm>
            <a:custGeom>
              <a:avLst/>
              <a:gdLst>
                <a:gd name="T0" fmla="*/ 2 w 820"/>
                <a:gd name="T1" fmla="*/ 40 h 621"/>
                <a:gd name="T2" fmla="*/ 24 w 820"/>
                <a:gd name="T3" fmla="*/ 81 h 621"/>
                <a:gd name="T4" fmla="*/ 26 w 820"/>
                <a:gd name="T5" fmla="*/ 103 h 621"/>
                <a:gd name="T6" fmla="*/ 36 w 820"/>
                <a:gd name="T7" fmla="*/ 111 h 621"/>
                <a:gd name="T8" fmla="*/ 45 w 820"/>
                <a:gd name="T9" fmla="*/ 88 h 621"/>
                <a:gd name="T10" fmla="*/ 61 w 820"/>
                <a:gd name="T11" fmla="*/ 84 h 621"/>
                <a:gd name="T12" fmla="*/ 49 w 820"/>
                <a:gd name="T13" fmla="*/ 108 h 621"/>
                <a:gd name="T14" fmla="*/ 113 w 820"/>
                <a:gd name="T15" fmla="*/ 85 h 621"/>
                <a:gd name="T16" fmla="*/ 140 w 820"/>
                <a:gd name="T17" fmla="*/ 84 h 621"/>
                <a:gd name="T18" fmla="*/ 113 w 820"/>
                <a:gd name="T19" fmla="*/ 95 h 621"/>
                <a:gd name="T20" fmla="*/ 166 w 820"/>
                <a:gd name="T21" fmla="*/ 108 h 621"/>
                <a:gd name="T22" fmla="*/ 184 w 820"/>
                <a:gd name="T23" fmla="*/ 102 h 621"/>
                <a:gd name="T24" fmla="*/ 214 w 820"/>
                <a:gd name="T25" fmla="*/ 119 h 621"/>
                <a:gd name="T26" fmla="*/ 226 w 820"/>
                <a:gd name="T27" fmla="*/ 139 h 621"/>
                <a:gd name="T28" fmla="*/ 236 w 820"/>
                <a:gd name="T29" fmla="*/ 165 h 621"/>
                <a:gd name="T30" fmla="*/ 231 w 820"/>
                <a:gd name="T31" fmla="*/ 171 h 621"/>
                <a:gd name="T32" fmla="*/ 268 w 820"/>
                <a:gd name="T33" fmla="*/ 160 h 621"/>
                <a:gd name="T34" fmla="*/ 281 w 820"/>
                <a:gd name="T35" fmla="*/ 157 h 621"/>
                <a:gd name="T36" fmla="*/ 330 w 820"/>
                <a:gd name="T37" fmla="*/ 134 h 621"/>
                <a:gd name="T38" fmla="*/ 336 w 820"/>
                <a:gd name="T39" fmla="*/ 109 h 621"/>
                <a:gd name="T40" fmla="*/ 394 w 820"/>
                <a:gd name="T41" fmla="*/ 122 h 621"/>
                <a:gd name="T42" fmla="*/ 427 w 820"/>
                <a:gd name="T43" fmla="*/ 149 h 621"/>
                <a:gd name="T44" fmla="*/ 450 w 820"/>
                <a:gd name="T45" fmla="*/ 175 h 621"/>
                <a:gd name="T46" fmla="*/ 468 w 820"/>
                <a:gd name="T47" fmla="*/ 196 h 621"/>
                <a:gd name="T48" fmla="*/ 504 w 820"/>
                <a:gd name="T49" fmla="*/ 214 h 621"/>
                <a:gd name="T50" fmla="*/ 510 w 820"/>
                <a:gd name="T51" fmla="*/ 309 h 621"/>
                <a:gd name="T52" fmla="*/ 528 w 820"/>
                <a:gd name="T53" fmla="*/ 358 h 621"/>
                <a:gd name="T54" fmla="*/ 520 w 820"/>
                <a:gd name="T55" fmla="*/ 334 h 621"/>
                <a:gd name="T56" fmla="*/ 527 w 820"/>
                <a:gd name="T57" fmla="*/ 326 h 621"/>
                <a:gd name="T58" fmla="*/ 542 w 820"/>
                <a:gd name="T59" fmla="*/ 341 h 621"/>
                <a:gd name="T60" fmla="*/ 556 w 820"/>
                <a:gd name="T61" fmla="*/ 340 h 621"/>
                <a:gd name="T62" fmla="*/ 533 w 820"/>
                <a:gd name="T63" fmla="*/ 387 h 621"/>
                <a:gd name="T64" fmla="*/ 559 w 820"/>
                <a:gd name="T65" fmla="*/ 425 h 621"/>
                <a:gd name="T66" fmla="*/ 583 w 820"/>
                <a:gd name="T67" fmla="*/ 452 h 621"/>
                <a:gd name="T68" fmla="*/ 582 w 820"/>
                <a:gd name="T69" fmla="*/ 434 h 621"/>
                <a:gd name="T70" fmla="*/ 605 w 820"/>
                <a:gd name="T71" fmla="*/ 433 h 621"/>
                <a:gd name="T72" fmla="*/ 604 w 820"/>
                <a:gd name="T73" fmla="*/ 457 h 621"/>
                <a:gd name="T74" fmla="*/ 629 w 820"/>
                <a:gd name="T75" fmla="*/ 487 h 621"/>
                <a:gd name="T76" fmla="*/ 651 w 820"/>
                <a:gd name="T77" fmla="*/ 544 h 621"/>
                <a:gd name="T78" fmla="*/ 691 w 820"/>
                <a:gd name="T79" fmla="*/ 554 h 621"/>
                <a:gd name="T80" fmla="*/ 746 w 820"/>
                <a:gd name="T81" fmla="*/ 599 h 621"/>
                <a:gd name="T82" fmla="*/ 741 w 820"/>
                <a:gd name="T83" fmla="*/ 612 h 621"/>
                <a:gd name="T84" fmla="*/ 728 w 820"/>
                <a:gd name="T85" fmla="*/ 620 h 621"/>
                <a:gd name="T86" fmla="*/ 771 w 820"/>
                <a:gd name="T87" fmla="*/ 614 h 621"/>
                <a:gd name="T88" fmla="*/ 797 w 820"/>
                <a:gd name="T89" fmla="*/ 602 h 621"/>
                <a:gd name="T90" fmla="*/ 803 w 820"/>
                <a:gd name="T91" fmla="*/ 559 h 621"/>
                <a:gd name="T92" fmla="*/ 819 w 820"/>
                <a:gd name="T93" fmla="*/ 534 h 621"/>
                <a:gd name="T94" fmla="*/ 803 w 820"/>
                <a:gd name="T95" fmla="*/ 405 h 621"/>
                <a:gd name="T96" fmla="*/ 693 w 820"/>
                <a:gd name="T97" fmla="*/ 213 h 621"/>
                <a:gd name="T98" fmla="*/ 645 w 820"/>
                <a:gd name="T99" fmla="*/ 121 h 621"/>
                <a:gd name="T100" fmla="*/ 603 w 820"/>
                <a:gd name="T101" fmla="*/ 8 h 621"/>
                <a:gd name="T102" fmla="*/ 554 w 820"/>
                <a:gd name="T103" fmla="*/ 0 h 621"/>
                <a:gd name="T104" fmla="*/ 550 w 820"/>
                <a:gd name="T105" fmla="*/ 53 h 621"/>
                <a:gd name="T106" fmla="*/ 531 w 820"/>
                <a:gd name="T107" fmla="*/ 32 h 621"/>
                <a:gd name="T108" fmla="*/ 253 w 820"/>
                <a:gd name="T109" fmla="*/ 18 h 621"/>
                <a:gd name="T110" fmla="*/ 2 w 820"/>
                <a:gd name="T111" fmla="*/ 40 h 6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20"/>
                <a:gd name="T169" fmla="*/ 0 h 621"/>
                <a:gd name="T170" fmla="*/ 820 w 820"/>
                <a:gd name="T171" fmla="*/ 621 h 6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20" h="621">
                  <a:moveTo>
                    <a:pt x="2" y="40"/>
                  </a:moveTo>
                  <a:lnTo>
                    <a:pt x="2" y="40"/>
                  </a:lnTo>
                  <a:lnTo>
                    <a:pt x="0" y="58"/>
                  </a:lnTo>
                  <a:lnTo>
                    <a:pt x="24" y="81"/>
                  </a:lnTo>
                  <a:lnTo>
                    <a:pt x="19" y="94"/>
                  </a:lnTo>
                  <a:lnTo>
                    <a:pt x="26" y="103"/>
                  </a:lnTo>
                  <a:lnTo>
                    <a:pt x="17" y="118"/>
                  </a:lnTo>
                  <a:lnTo>
                    <a:pt x="36" y="111"/>
                  </a:lnTo>
                  <a:lnTo>
                    <a:pt x="45" y="99"/>
                  </a:lnTo>
                  <a:lnTo>
                    <a:pt x="45" y="88"/>
                  </a:lnTo>
                  <a:lnTo>
                    <a:pt x="54" y="95"/>
                  </a:lnTo>
                  <a:lnTo>
                    <a:pt x="61" y="84"/>
                  </a:lnTo>
                  <a:lnTo>
                    <a:pt x="68" y="94"/>
                  </a:lnTo>
                  <a:lnTo>
                    <a:pt x="49" y="108"/>
                  </a:lnTo>
                  <a:lnTo>
                    <a:pt x="102" y="96"/>
                  </a:lnTo>
                  <a:lnTo>
                    <a:pt x="113" y="85"/>
                  </a:lnTo>
                  <a:lnTo>
                    <a:pt x="120" y="90"/>
                  </a:lnTo>
                  <a:lnTo>
                    <a:pt x="140" y="84"/>
                  </a:lnTo>
                  <a:lnTo>
                    <a:pt x="150" y="91"/>
                  </a:lnTo>
                  <a:lnTo>
                    <a:pt x="113" y="95"/>
                  </a:lnTo>
                  <a:lnTo>
                    <a:pt x="125" y="98"/>
                  </a:lnTo>
                  <a:lnTo>
                    <a:pt x="166" y="108"/>
                  </a:lnTo>
                  <a:lnTo>
                    <a:pt x="190" y="121"/>
                  </a:lnTo>
                  <a:lnTo>
                    <a:pt x="184" y="102"/>
                  </a:lnTo>
                  <a:lnTo>
                    <a:pt x="195" y="117"/>
                  </a:lnTo>
                  <a:lnTo>
                    <a:pt x="214" y="119"/>
                  </a:lnTo>
                  <a:lnTo>
                    <a:pt x="198" y="124"/>
                  </a:lnTo>
                  <a:lnTo>
                    <a:pt x="226" y="139"/>
                  </a:lnTo>
                  <a:lnTo>
                    <a:pt x="237" y="152"/>
                  </a:lnTo>
                  <a:lnTo>
                    <a:pt x="236" y="165"/>
                  </a:lnTo>
                  <a:lnTo>
                    <a:pt x="224" y="148"/>
                  </a:lnTo>
                  <a:lnTo>
                    <a:pt x="231" y="171"/>
                  </a:lnTo>
                  <a:lnTo>
                    <a:pt x="253" y="161"/>
                  </a:lnTo>
                  <a:lnTo>
                    <a:pt x="268" y="160"/>
                  </a:lnTo>
                  <a:lnTo>
                    <a:pt x="277" y="151"/>
                  </a:lnTo>
                  <a:lnTo>
                    <a:pt x="281" y="157"/>
                  </a:lnTo>
                  <a:lnTo>
                    <a:pt x="310" y="135"/>
                  </a:lnTo>
                  <a:lnTo>
                    <a:pt x="330" y="134"/>
                  </a:lnTo>
                  <a:lnTo>
                    <a:pt x="323" y="126"/>
                  </a:lnTo>
                  <a:lnTo>
                    <a:pt x="336" y="109"/>
                  </a:lnTo>
                  <a:lnTo>
                    <a:pt x="364" y="108"/>
                  </a:lnTo>
                  <a:lnTo>
                    <a:pt x="394" y="122"/>
                  </a:lnTo>
                  <a:lnTo>
                    <a:pt x="413" y="144"/>
                  </a:lnTo>
                  <a:lnTo>
                    <a:pt x="427" y="149"/>
                  </a:lnTo>
                  <a:lnTo>
                    <a:pt x="430" y="165"/>
                  </a:lnTo>
                  <a:lnTo>
                    <a:pt x="450" y="175"/>
                  </a:lnTo>
                  <a:lnTo>
                    <a:pt x="458" y="186"/>
                  </a:lnTo>
                  <a:lnTo>
                    <a:pt x="468" y="196"/>
                  </a:lnTo>
                  <a:lnTo>
                    <a:pt x="494" y="197"/>
                  </a:lnTo>
                  <a:lnTo>
                    <a:pt x="504" y="214"/>
                  </a:lnTo>
                  <a:lnTo>
                    <a:pt x="518" y="248"/>
                  </a:lnTo>
                  <a:lnTo>
                    <a:pt x="510" y="309"/>
                  </a:lnTo>
                  <a:lnTo>
                    <a:pt x="512" y="346"/>
                  </a:lnTo>
                  <a:lnTo>
                    <a:pt x="528" y="358"/>
                  </a:lnTo>
                  <a:lnTo>
                    <a:pt x="531" y="340"/>
                  </a:lnTo>
                  <a:lnTo>
                    <a:pt x="520" y="334"/>
                  </a:lnTo>
                  <a:lnTo>
                    <a:pt x="522" y="322"/>
                  </a:lnTo>
                  <a:lnTo>
                    <a:pt x="527" y="326"/>
                  </a:lnTo>
                  <a:lnTo>
                    <a:pt x="538" y="329"/>
                  </a:lnTo>
                  <a:lnTo>
                    <a:pt x="542" y="341"/>
                  </a:lnTo>
                  <a:lnTo>
                    <a:pt x="549" y="328"/>
                  </a:lnTo>
                  <a:lnTo>
                    <a:pt x="556" y="340"/>
                  </a:lnTo>
                  <a:lnTo>
                    <a:pt x="534" y="379"/>
                  </a:lnTo>
                  <a:lnTo>
                    <a:pt x="533" y="387"/>
                  </a:lnTo>
                  <a:lnTo>
                    <a:pt x="546" y="393"/>
                  </a:lnTo>
                  <a:lnTo>
                    <a:pt x="559" y="425"/>
                  </a:lnTo>
                  <a:lnTo>
                    <a:pt x="574" y="441"/>
                  </a:lnTo>
                  <a:lnTo>
                    <a:pt x="583" y="452"/>
                  </a:lnTo>
                  <a:lnTo>
                    <a:pt x="595" y="452"/>
                  </a:lnTo>
                  <a:lnTo>
                    <a:pt x="582" y="434"/>
                  </a:lnTo>
                  <a:lnTo>
                    <a:pt x="592" y="437"/>
                  </a:lnTo>
                  <a:lnTo>
                    <a:pt x="605" y="433"/>
                  </a:lnTo>
                  <a:lnTo>
                    <a:pt x="599" y="441"/>
                  </a:lnTo>
                  <a:lnTo>
                    <a:pt x="604" y="457"/>
                  </a:lnTo>
                  <a:lnTo>
                    <a:pt x="609" y="479"/>
                  </a:lnTo>
                  <a:lnTo>
                    <a:pt x="629" y="487"/>
                  </a:lnTo>
                  <a:lnTo>
                    <a:pt x="633" y="502"/>
                  </a:lnTo>
                  <a:lnTo>
                    <a:pt x="651" y="544"/>
                  </a:lnTo>
                  <a:lnTo>
                    <a:pt x="673" y="544"/>
                  </a:lnTo>
                  <a:lnTo>
                    <a:pt x="691" y="554"/>
                  </a:lnTo>
                  <a:lnTo>
                    <a:pt x="721" y="595"/>
                  </a:lnTo>
                  <a:lnTo>
                    <a:pt x="746" y="599"/>
                  </a:lnTo>
                  <a:lnTo>
                    <a:pt x="746" y="608"/>
                  </a:lnTo>
                  <a:lnTo>
                    <a:pt x="741" y="612"/>
                  </a:lnTo>
                  <a:lnTo>
                    <a:pt x="721" y="603"/>
                  </a:lnTo>
                  <a:lnTo>
                    <a:pt x="728" y="620"/>
                  </a:lnTo>
                  <a:lnTo>
                    <a:pt x="751" y="614"/>
                  </a:lnTo>
                  <a:lnTo>
                    <a:pt x="771" y="614"/>
                  </a:lnTo>
                  <a:lnTo>
                    <a:pt x="780" y="603"/>
                  </a:lnTo>
                  <a:lnTo>
                    <a:pt x="797" y="602"/>
                  </a:lnTo>
                  <a:lnTo>
                    <a:pt x="807" y="584"/>
                  </a:lnTo>
                  <a:lnTo>
                    <a:pt x="803" y="559"/>
                  </a:lnTo>
                  <a:lnTo>
                    <a:pt x="812" y="531"/>
                  </a:lnTo>
                  <a:lnTo>
                    <a:pt x="819" y="534"/>
                  </a:lnTo>
                  <a:lnTo>
                    <a:pt x="812" y="434"/>
                  </a:lnTo>
                  <a:lnTo>
                    <a:pt x="803" y="405"/>
                  </a:lnTo>
                  <a:lnTo>
                    <a:pt x="715" y="260"/>
                  </a:lnTo>
                  <a:lnTo>
                    <a:pt x="693" y="213"/>
                  </a:lnTo>
                  <a:lnTo>
                    <a:pt x="703" y="213"/>
                  </a:lnTo>
                  <a:lnTo>
                    <a:pt x="645" y="121"/>
                  </a:lnTo>
                  <a:lnTo>
                    <a:pt x="605" y="26"/>
                  </a:lnTo>
                  <a:lnTo>
                    <a:pt x="603" y="8"/>
                  </a:lnTo>
                  <a:lnTo>
                    <a:pt x="592" y="6"/>
                  </a:lnTo>
                  <a:lnTo>
                    <a:pt x="554" y="0"/>
                  </a:lnTo>
                  <a:lnTo>
                    <a:pt x="543" y="11"/>
                  </a:lnTo>
                  <a:lnTo>
                    <a:pt x="550" y="53"/>
                  </a:lnTo>
                  <a:lnTo>
                    <a:pt x="534" y="52"/>
                  </a:lnTo>
                  <a:lnTo>
                    <a:pt x="531" y="32"/>
                  </a:lnTo>
                  <a:lnTo>
                    <a:pt x="271" y="48"/>
                  </a:lnTo>
                  <a:lnTo>
                    <a:pt x="253" y="18"/>
                  </a:lnTo>
                  <a:lnTo>
                    <a:pt x="2" y="40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7" name="Freeform 4"/>
            <p:cNvSpPr>
              <a:spLocks/>
            </p:cNvSpPr>
            <p:nvPr/>
          </p:nvSpPr>
          <p:spPr bwMode="auto">
            <a:xfrm>
              <a:off x="4570" y="3994"/>
              <a:ext cx="43" cy="29"/>
            </a:xfrm>
            <a:custGeom>
              <a:avLst/>
              <a:gdLst>
                <a:gd name="T0" fmla="*/ 0 w 43"/>
                <a:gd name="T1" fmla="*/ 28 h 29"/>
                <a:gd name="T2" fmla="*/ 0 w 43"/>
                <a:gd name="T3" fmla="*/ 28 h 29"/>
                <a:gd name="T4" fmla="*/ 3 w 43"/>
                <a:gd name="T5" fmla="*/ 12 h 29"/>
                <a:gd name="T6" fmla="*/ 16 w 43"/>
                <a:gd name="T7" fmla="*/ 10 h 29"/>
                <a:gd name="T8" fmla="*/ 19 w 43"/>
                <a:gd name="T9" fmla="*/ 0 h 29"/>
                <a:gd name="T10" fmla="*/ 42 w 43"/>
                <a:gd name="T11" fmla="*/ 11 h 29"/>
                <a:gd name="T12" fmla="*/ 19 w 43"/>
                <a:gd name="T13" fmla="*/ 19 h 29"/>
                <a:gd name="T14" fmla="*/ 8 w 43"/>
                <a:gd name="T15" fmla="*/ 15 h 29"/>
                <a:gd name="T16" fmla="*/ 11 w 43"/>
                <a:gd name="T17" fmla="*/ 22 h 29"/>
                <a:gd name="T18" fmla="*/ 0 w 43"/>
                <a:gd name="T19" fmla="*/ 28 h 29"/>
                <a:gd name="T20" fmla="*/ 0 w 43"/>
                <a:gd name="T21" fmla="*/ 28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29"/>
                <a:gd name="T35" fmla="*/ 43 w 43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29">
                  <a:moveTo>
                    <a:pt x="0" y="28"/>
                  </a:moveTo>
                  <a:lnTo>
                    <a:pt x="0" y="28"/>
                  </a:lnTo>
                  <a:lnTo>
                    <a:pt x="3" y="12"/>
                  </a:lnTo>
                  <a:lnTo>
                    <a:pt x="16" y="10"/>
                  </a:lnTo>
                  <a:lnTo>
                    <a:pt x="19" y="0"/>
                  </a:lnTo>
                  <a:lnTo>
                    <a:pt x="42" y="11"/>
                  </a:lnTo>
                  <a:lnTo>
                    <a:pt x="19" y="19"/>
                  </a:lnTo>
                  <a:lnTo>
                    <a:pt x="8" y="15"/>
                  </a:lnTo>
                  <a:lnTo>
                    <a:pt x="11" y="22"/>
                  </a:lnTo>
                  <a:lnTo>
                    <a:pt x="0" y="28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8" name="Freeform 5"/>
            <p:cNvSpPr>
              <a:spLocks/>
            </p:cNvSpPr>
            <p:nvPr/>
          </p:nvSpPr>
          <p:spPr bwMode="auto">
            <a:xfrm>
              <a:off x="4628" y="3976"/>
              <a:ext cx="35" cy="24"/>
            </a:xfrm>
            <a:custGeom>
              <a:avLst/>
              <a:gdLst>
                <a:gd name="T0" fmla="*/ 0 w 35"/>
                <a:gd name="T1" fmla="*/ 21 h 24"/>
                <a:gd name="T2" fmla="*/ 0 w 35"/>
                <a:gd name="T3" fmla="*/ 21 h 24"/>
                <a:gd name="T4" fmla="*/ 6 w 35"/>
                <a:gd name="T5" fmla="*/ 23 h 24"/>
                <a:gd name="T6" fmla="*/ 34 w 35"/>
                <a:gd name="T7" fmla="*/ 0 h 24"/>
                <a:gd name="T8" fmla="*/ 9 w 35"/>
                <a:gd name="T9" fmla="*/ 16 h 24"/>
                <a:gd name="T10" fmla="*/ 0 w 35"/>
                <a:gd name="T11" fmla="*/ 21 h 24"/>
                <a:gd name="T12" fmla="*/ 0 w 35"/>
                <a:gd name="T13" fmla="*/ 2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24"/>
                <a:gd name="T23" fmla="*/ 35 w 35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24">
                  <a:moveTo>
                    <a:pt x="0" y="21"/>
                  </a:moveTo>
                  <a:lnTo>
                    <a:pt x="0" y="21"/>
                  </a:lnTo>
                  <a:lnTo>
                    <a:pt x="6" y="23"/>
                  </a:lnTo>
                  <a:lnTo>
                    <a:pt x="34" y="0"/>
                  </a:lnTo>
                  <a:lnTo>
                    <a:pt x="9" y="16"/>
                  </a:lnTo>
                  <a:lnTo>
                    <a:pt x="0" y="21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9" name="Freeform 6"/>
            <p:cNvSpPr>
              <a:spLocks/>
            </p:cNvSpPr>
            <p:nvPr/>
          </p:nvSpPr>
          <p:spPr bwMode="auto">
            <a:xfrm>
              <a:off x="4686" y="3912"/>
              <a:ext cx="22" cy="44"/>
            </a:xfrm>
            <a:custGeom>
              <a:avLst/>
              <a:gdLst>
                <a:gd name="T0" fmla="*/ 0 w 23"/>
                <a:gd name="T1" fmla="*/ 43 h 44"/>
                <a:gd name="T2" fmla="*/ 0 w 23"/>
                <a:gd name="T3" fmla="*/ 43 h 44"/>
                <a:gd name="T4" fmla="*/ 11 w 23"/>
                <a:gd name="T5" fmla="*/ 29 h 44"/>
                <a:gd name="T6" fmla="*/ 22 w 23"/>
                <a:gd name="T7" fmla="*/ 0 h 44"/>
                <a:gd name="T8" fmla="*/ 16 w 23"/>
                <a:gd name="T9" fmla="*/ 13 h 44"/>
                <a:gd name="T10" fmla="*/ 0 w 23"/>
                <a:gd name="T11" fmla="*/ 43 h 44"/>
                <a:gd name="T12" fmla="*/ 0 w 23"/>
                <a:gd name="T13" fmla="*/ 43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44"/>
                <a:gd name="T23" fmla="*/ 23 w 23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44">
                  <a:moveTo>
                    <a:pt x="0" y="43"/>
                  </a:moveTo>
                  <a:lnTo>
                    <a:pt x="0" y="43"/>
                  </a:lnTo>
                  <a:lnTo>
                    <a:pt x="11" y="29"/>
                  </a:lnTo>
                  <a:lnTo>
                    <a:pt x="22" y="0"/>
                  </a:lnTo>
                  <a:lnTo>
                    <a:pt x="16" y="13"/>
                  </a:lnTo>
                  <a:lnTo>
                    <a:pt x="0" y="4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4580" name="Group 26"/>
          <p:cNvGrpSpPr>
            <a:grpSpLocks/>
          </p:cNvGrpSpPr>
          <p:nvPr/>
        </p:nvGrpSpPr>
        <p:grpSpPr bwMode="auto">
          <a:xfrm>
            <a:off x="1209675" y="4603750"/>
            <a:ext cx="1449388" cy="1085850"/>
            <a:chOff x="849" y="3220"/>
            <a:chExt cx="1041" cy="749"/>
          </a:xfrm>
          <a:solidFill>
            <a:schemeClr val="bg1"/>
          </a:solidFill>
        </p:grpSpPr>
        <p:sp>
          <p:nvSpPr>
            <p:cNvPr id="14488" name="Freeform 27"/>
            <p:cNvSpPr>
              <a:spLocks/>
            </p:cNvSpPr>
            <p:nvPr/>
          </p:nvSpPr>
          <p:spPr bwMode="auto">
            <a:xfrm>
              <a:off x="849" y="3946"/>
              <a:ext cx="44" cy="23"/>
            </a:xfrm>
            <a:custGeom>
              <a:avLst/>
              <a:gdLst>
                <a:gd name="T0" fmla="*/ 0 w 45"/>
                <a:gd name="T1" fmla="*/ 22 h 23"/>
                <a:gd name="T2" fmla="*/ 0 w 45"/>
                <a:gd name="T3" fmla="*/ 22 h 23"/>
                <a:gd name="T4" fmla="*/ 11 w 45"/>
                <a:gd name="T5" fmla="*/ 11 h 23"/>
                <a:gd name="T6" fmla="*/ 42 w 45"/>
                <a:gd name="T7" fmla="*/ 0 h 23"/>
                <a:gd name="T8" fmla="*/ 44 w 45"/>
                <a:gd name="T9" fmla="*/ 4 h 23"/>
                <a:gd name="T10" fmla="*/ 0 w 45"/>
                <a:gd name="T11" fmla="*/ 22 h 23"/>
                <a:gd name="T12" fmla="*/ 0 w 45"/>
                <a:gd name="T13" fmla="*/ 22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23"/>
                <a:gd name="T23" fmla="*/ 45 w 45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23">
                  <a:moveTo>
                    <a:pt x="0" y="22"/>
                  </a:moveTo>
                  <a:lnTo>
                    <a:pt x="0" y="22"/>
                  </a:lnTo>
                  <a:lnTo>
                    <a:pt x="11" y="11"/>
                  </a:lnTo>
                  <a:lnTo>
                    <a:pt x="42" y="0"/>
                  </a:lnTo>
                  <a:lnTo>
                    <a:pt x="44" y="4"/>
                  </a:lnTo>
                  <a:lnTo>
                    <a:pt x="0" y="22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9" name="Freeform 28"/>
            <p:cNvSpPr>
              <a:spLocks/>
            </p:cNvSpPr>
            <p:nvPr/>
          </p:nvSpPr>
          <p:spPr bwMode="auto">
            <a:xfrm>
              <a:off x="914" y="3936"/>
              <a:ext cx="26" cy="19"/>
            </a:xfrm>
            <a:custGeom>
              <a:avLst/>
              <a:gdLst>
                <a:gd name="T0" fmla="*/ 0 w 26"/>
                <a:gd name="T1" fmla="*/ 18 h 19"/>
                <a:gd name="T2" fmla="*/ 0 w 26"/>
                <a:gd name="T3" fmla="*/ 18 h 19"/>
                <a:gd name="T4" fmla="*/ 5 w 26"/>
                <a:gd name="T5" fmla="*/ 0 h 19"/>
                <a:gd name="T6" fmla="*/ 25 w 26"/>
                <a:gd name="T7" fmla="*/ 4 h 19"/>
                <a:gd name="T8" fmla="*/ 23 w 26"/>
                <a:gd name="T9" fmla="*/ 14 h 19"/>
                <a:gd name="T10" fmla="*/ 0 w 26"/>
                <a:gd name="T11" fmla="*/ 18 h 19"/>
                <a:gd name="T12" fmla="*/ 0 w 26"/>
                <a:gd name="T13" fmla="*/ 18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9"/>
                <a:gd name="T23" fmla="*/ 26 w 2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9">
                  <a:moveTo>
                    <a:pt x="0" y="18"/>
                  </a:moveTo>
                  <a:lnTo>
                    <a:pt x="0" y="18"/>
                  </a:lnTo>
                  <a:lnTo>
                    <a:pt x="5" y="0"/>
                  </a:lnTo>
                  <a:lnTo>
                    <a:pt x="25" y="4"/>
                  </a:lnTo>
                  <a:lnTo>
                    <a:pt x="23" y="14"/>
                  </a:lnTo>
                  <a:lnTo>
                    <a:pt x="0" y="18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0" name="Freeform 29"/>
            <p:cNvSpPr>
              <a:spLocks/>
            </p:cNvSpPr>
            <p:nvPr/>
          </p:nvSpPr>
          <p:spPr bwMode="auto">
            <a:xfrm>
              <a:off x="972" y="3916"/>
              <a:ext cx="49" cy="20"/>
            </a:xfrm>
            <a:custGeom>
              <a:avLst/>
              <a:gdLst>
                <a:gd name="T0" fmla="*/ 0 w 49"/>
                <a:gd name="T1" fmla="*/ 19 h 20"/>
                <a:gd name="T2" fmla="*/ 0 w 49"/>
                <a:gd name="T3" fmla="*/ 19 h 20"/>
                <a:gd name="T4" fmla="*/ 12 w 49"/>
                <a:gd name="T5" fmla="*/ 0 h 20"/>
                <a:gd name="T6" fmla="*/ 41 w 49"/>
                <a:gd name="T7" fmla="*/ 0 h 20"/>
                <a:gd name="T8" fmla="*/ 48 w 49"/>
                <a:gd name="T9" fmla="*/ 19 h 20"/>
                <a:gd name="T10" fmla="*/ 16 w 49"/>
                <a:gd name="T11" fmla="*/ 12 h 20"/>
                <a:gd name="T12" fmla="*/ 0 w 49"/>
                <a:gd name="T13" fmla="*/ 19 h 20"/>
                <a:gd name="T14" fmla="*/ 0 w 49"/>
                <a:gd name="T15" fmla="*/ 19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20"/>
                <a:gd name="T26" fmla="*/ 49 w 49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20">
                  <a:moveTo>
                    <a:pt x="0" y="19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41" y="0"/>
                  </a:lnTo>
                  <a:lnTo>
                    <a:pt x="48" y="19"/>
                  </a:lnTo>
                  <a:lnTo>
                    <a:pt x="16" y="12"/>
                  </a:lnTo>
                  <a:lnTo>
                    <a:pt x="0" y="19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1" name="Freeform 30"/>
            <p:cNvSpPr>
              <a:spLocks/>
            </p:cNvSpPr>
            <p:nvPr/>
          </p:nvSpPr>
          <p:spPr bwMode="auto">
            <a:xfrm>
              <a:off x="1017" y="3220"/>
              <a:ext cx="873" cy="736"/>
            </a:xfrm>
            <a:custGeom>
              <a:avLst/>
              <a:gdLst>
                <a:gd name="T0" fmla="*/ 50 w 873"/>
                <a:gd name="T1" fmla="*/ 667 h 736"/>
                <a:gd name="T2" fmla="*/ 135 w 873"/>
                <a:gd name="T3" fmla="*/ 642 h 736"/>
                <a:gd name="T4" fmla="*/ 165 w 873"/>
                <a:gd name="T5" fmla="*/ 564 h 736"/>
                <a:gd name="T6" fmla="*/ 153 w 873"/>
                <a:gd name="T7" fmla="*/ 572 h 736"/>
                <a:gd name="T8" fmla="*/ 90 w 873"/>
                <a:gd name="T9" fmla="*/ 551 h 736"/>
                <a:gd name="T10" fmla="*/ 87 w 873"/>
                <a:gd name="T11" fmla="*/ 475 h 736"/>
                <a:gd name="T12" fmla="*/ 45 w 873"/>
                <a:gd name="T13" fmla="*/ 485 h 736"/>
                <a:gd name="T14" fmla="*/ 37 w 873"/>
                <a:gd name="T15" fmla="*/ 429 h 736"/>
                <a:gd name="T16" fmla="*/ 32 w 873"/>
                <a:gd name="T17" fmla="*/ 416 h 736"/>
                <a:gd name="T18" fmla="*/ 86 w 873"/>
                <a:gd name="T19" fmla="*/ 331 h 736"/>
                <a:gd name="T20" fmla="*/ 160 w 873"/>
                <a:gd name="T21" fmla="*/ 304 h 736"/>
                <a:gd name="T22" fmla="*/ 127 w 873"/>
                <a:gd name="T23" fmla="*/ 277 h 736"/>
                <a:gd name="T24" fmla="*/ 44 w 873"/>
                <a:gd name="T25" fmla="*/ 201 h 736"/>
                <a:gd name="T26" fmla="*/ 185 w 873"/>
                <a:gd name="T27" fmla="*/ 216 h 736"/>
                <a:gd name="T28" fmla="*/ 175 w 873"/>
                <a:gd name="T29" fmla="*/ 202 h 736"/>
                <a:gd name="T30" fmla="*/ 182 w 873"/>
                <a:gd name="T31" fmla="*/ 178 h 736"/>
                <a:gd name="T32" fmla="*/ 120 w 873"/>
                <a:gd name="T33" fmla="*/ 94 h 736"/>
                <a:gd name="T34" fmla="*/ 226 w 873"/>
                <a:gd name="T35" fmla="*/ 36 h 736"/>
                <a:gd name="T36" fmla="*/ 284 w 873"/>
                <a:gd name="T37" fmla="*/ 21 h 736"/>
                <a:gd name="T38" fmla="*/ 332 w 873"/>
                <a:gd name="T39" fmla="*/ 16 h 736"/>
                <a:gd name="T40" fmla="*/ 418 w 873"/>
                <a:gd name="T41" fmla="*/ 67 h 736"/>
                <a:gd name="T42" fmla="*/ 509 w 873"/>
                <a:gd name="T43" fmla="*/ 71 h 736"/>
                <a:gd name="T44" fmla="*/ 624 w 873"/>
                <a:gd name="T45" fmla="*/ 517 h 736"/>
                <a:gd name="T46" fmla="*/ 687 w 873"/>
                <a:gd name="T47" fmla="*/ 558 h 736"/>
                <a:gd name="T48" fmla="*/ 721 w 873"/>
                <a:gd name="T49" fmla="*/ 552 h 736"/>
                <a:gd name="T50" fmla="*/ 817 w 873"/>
                <a:gd name="T51" fmla="*/ 661 h 736"/>
                <a:gd name="T52" fmla="*/ 866 w 873"/>
                <a:gd name="T53" fmla="*/ 705 h 736"/>
                <a:gd name="T54" fmla="*/ 854 w 873"/>
                <a:gd name="T55" fmla="*/ 720 h 736"/>
                <a:gd name="T56" fmla="*/ 820 w 873"/>
                <a:gd name="T57" fmla="*/ 690 h 736"/>
                <a:gd name="T58" fmla="*/ 817 w 873"/>
                <a:gd name="T59" fmla="*/ 678 h 736"/>
                <a:gd name="T60" fmla="*/ 798 w 873"/>
                <a:gd name="T61" fmla="*/ 672 h 736"/>
                <a:gd name="T62" fmla="*/ 792 w 873"/>
                <a:gd name="T63" fmla="*/ 642 h 736"/>
                <a:gd name="T64" fmla="*/ 757 w 873"/>
                <a:gd name="T65" fmla="*/ 601 h 736"/>
                <a:gd name="T66" fmla="*/ 748 w 873"/>
                <a:gd name="T67" fmla="*/ 592 h 736"/>
                <a:gd name="T68" fmla="*/ 720 w 873"/>
                <a:gd name="T69" fmla="*/ 554 h 736"/>
                <a:gd name="T70" fmla="*/ 726 w 873"/>
                <a:gd name="T71" fmla="*/ 591 h 736"/>
                <a:gd name="T72" fmla="*/ 755 w 873"/>
                <a:gd name="T73" fmla="*/ 622 h 736"/>
                <a:gd name="T74" fmla="*/ 755 w 873"/>
                <a:gd name="T75" fmla="*/ 702 h 736"/>
                <a:gd name="T76" fmla="*/ 727 w 873"/>
                <a:gd name="T77" fmla="*/ 598 h 736"/>
                <a:gd name="T78" fmla="*/ 701 w 873"/>
                <a:gd name="T79" fmla="*/ 567 h 736"/>
                <a:gd name="T80" fmla="*/ 687 w 873"/>
                <a:gd name="T81" fmla="*/ 590 h 736"/>
                <a:gd name="T82" fmla="*/ 600 w 873"/>
                <a:gd name="T83" fmla="*/ 557 h 736"/>
                <a:gd name="T84" fmla="*/ 601 w 873"/>
                <a:gd name="T85" fmla="*/ 544 h 736"/>
                <a:gd name="T86" fmla="*/ 489 w 873"/>
                <a:gd name="T87" fmla="*/ 516 h 736"/>
                <a:gd name="T88" fmla="*/ 460 w 873"/>
                <a:gd name="T89" fmla="*/ 503 h 736"/>
                <a:gd name="T90" fmla="*/ 422 w 873"/>
                <a:gd name="T91" fmla="*/ 497 h 736"/>
                <a:gd name="T92" fmla="*/ 406 w 873"/>
                <a:gd name="T93" fmla="*/ 498 h 736"/>
                <a:gd name="T94" fmla="*/ 445 w 873"/>
                <a:gd name="T95" fmla="*/ 515 h 736"/>
                <a:gd name="T96" fmla="*/ 394 w 873"/>
                <a:gd name="T97" fmla="*/ 538 h 736"/>
                <a:gd name="T98" fmla="*/ 382 w 873"/>
                <a:gd name="T99" fmla="*/ 543 h 736"/>
                <a:gd name="T100" fmla="*/ 355 w 873"/>
                <a:gd name="T101" fmla="*/ 549 h 736"/>
                <a:gd name="T102" fmla="*/ 320 w 873"/>
                <a:gd name="T103" fmla="*/ 554 h 736"/>
                <a:gd name="T104" fmla="*/ 375 w 873"/>
                <a:gd name="T105" fmla="*/ 487 h 736"/>
                <a:gd name="T106" fmla="*/ 354 w 873"/>
                <a:gd name="T107" fmla="*/ 476 h 736"/>
                <a:gd name="T108" fmla="*/ 266 w 873"/>
                <a:gd name="T109" fmla="*/ 560 h 736"/>
                <a:gd name="T110" fmla="*/ 147 w 873"/>
                <a:gd name="T111" fmla="*/ 673 h 736"/>
                <a:gd name="T112" fmla="*/ 55 w 873"/>
                <a:gd name="T113" fmla="*/ 683 h 736"/>
                <a:gd name="T114" fmla="*/ 0 w 873"/>
                <a:gd name="T115" fmla="*/ 702 h 7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73"/>
                <a:gd name="T175" fmla="*/ 0 h 736"/>
                <a:gd name="T176" fmla="*/ 873 w 873"/>
                <a:gd name="T177" fmla="*/ 736 h 7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73" h="736">
                  <a:moveTo>
                    <a:pt x="0" y="702"/>
                  </a:moveTo>
                  <a:lnTo>
                    <a:pt x="0" y="702"/>
                  </a:lnTo>
                  <a:lnTo>
                    <a:pt x="8" y="690"/>
                  </a:lnTo>
                  <a:lnTo>
                    <a:pt x="14" y="692"/>
                  </a:lnTo>
                  <a:lnTo>
                    <a:pt x="50" y="667"/>
                  </a:lnTo>
                  <a:lnTo>
                    <a:pt x="71" y="671"/>
                  </a:lnTo>
                  <a:lnTo>
                    <a:pt x="77" y="681"/>
                  </a:lnTo>
                  <a:lnTo>
                    <a:pt x="79" y="670"/>
                  </a:lnTo>
                  <a:lnTo>
                    <a:pt x="100" y="656"/>
                  </a:lnTo>
                  <a:lnTo>
                    <a:pt x="135" y="642"/>
                  </a:lnTo>
                  <a:lnTo>
                    <a:pt x="166" y="617"/>
                  </a:lnTo>
                  <a:lnTo>
                    <a:pt x="173" y="620"/>
                  </a:lnTo>
                  <a:lnTo>
                    <a:pt x="178" y="587"/>
                  </a:lnTo>
                  <a:lnTo>
                    <a:pt x="197" y="562"/>
                  </a:lnTo>
                  <a:lnTo>
                    <a:pt x="165" y="564"/>
                  </a:lnTo>
                  <a:lnTo>
                    <a:pt x="169" y="552"/>
                  </a:lnTo>
                  <a:lnTo>
                    <a:pt x="180" y="552"/>
                  </a:lnTo>
                  <a:lnTo>
                    <a:pt x="169" y="547"/>
                  </a:lnTo>
                  <a:lnTo>
                    <a:pt x="154" y="562"/>
                  </a:lnTo>
                  <a:lnTo>
                    <a:pt x="153" y="572"/>
                  </a:lnTo>
                  <a:lnTo>
                    <a:pt x="134" y="548"/>
                  </a:lnTo>
                  <a:lnTo>
                    <a:pt x="128" y="552"/>
                  </a:lnTo>
                  <a:lnTo>
                    <a:pt x="119" y="540"/>
                  </a:lnTo>
                  <a:lnTo>
                    <a:pt x="94" y="549"/>
                  </a:lnTo>
                  <a:lnTo>
                    <a:pt x="90" y="551"/>
                  </a:lnTo>
                  <a:lnTo>
                    <a:pt x="68" y="545"/>
                  </a:lnTo>
                  <a:lnTo>
                    <a:pt x="90" y="527"/>
                  </a:lnTo>
                  <a:lnTo>
                    <a:pt x="83" y="523"/>
                  </a:lnTo>
                  <a:lnTo>
                    <a:pt x="90" y="511"/>
                  </a:lnTo>
                  <a:lnTo>
                    <a:pt x="87" y="475"/>
                  </a:lnTo>
                  <a:lnTo>
                    <a:pt x="98" y="457"/>
                  </a:lnTo>
                  <a:lnTo>
                    <a:pt x="80" y="470"/>
                  </a:lnTo>
                  <a:lnTo>
                    <a:pt x="81" y="481"/>
                  </a:lnTo>
                  <a:lnTo>
                    <a:pt x="65" y="491"/>
                  </a:lnTo>
                  <a:lnTo>
                    <a:pt x="45" y="485"/>
                  </a:lnTo>
                  <a:lnTo>
                    <a:pt x="37" y="457"/>
                  </a:lnTo>
                  <a:lnTo>
                    <a:pt x="24" y="444"/>
                  </a:lnTo>
                  <a:lnTo>
                    <a:pt x="25" y="436"/>
                  </a:lnTo>
                  <a:lnTo>
                    <a:pt x="33" y="436"/>
                  </a:lnTo>
                  <a:lnTo>
                    <a:pt x="37" y="429"/>
                  </a:lnTo>
                  <a:lnTo>
                    <a:pt x="44" y="427"/>
                  </a:lnTo>
                  <a:lnTo>
                    <a:pt x="37" y="426"/>
                  </a:lnTo>
                  <a:lnTo>
                    <a:pt x="42" y="421"/>
                  </a:lnTo>
                  <a:lnTo>
                    <a:pt x="35" y="411"/>
                  </a:lnTo>
                  <a:lnTo>
                    <a:pt x="32" y="416"/>
                  </a:lnTo>
                  <a:lnTo>
                    <a:pt x="20" y="394"/>
                  </a:lnTo>
                  <a:lnTo>
                    <a:pt x="26" y="379"/>
                  </a:lnTo>
                  <a:lnTo>
                    <a:pt x="67" y="352"/>
                  </a:lnTo>
                  <a:lnTo>
                    <a:pt x="77" y="334"/>
                  </a:lnTo>
                  <a:lnTo>
                    <a:pt x="86" y="331"/>
                  </a:lnTo>
                  <a:lnTo>
                    <a:pt x="105" y="342"/>
                  </a:lnTo>
                  <a:lnTo>
                    <a:pt x="119" y="338"/>
                  </a:lnTo>
                  <a:lnTo>
                    <a:pt x="125" y="329"/>
                  </a:lnTo>
                  <a:lnTo>
                    <a:pt x="154" y="334"/>
                  </a:lnTo>
                  <a:lnTo>
                    <a:pt x="160" y="304"/>
                  </a:lnTo>
                  <a:lnTo>
                    <a:pt x="153" y="293"/>
                  </a:lnTo>
                  <a:lnTo>
                    <a:pt x="171" y="282"/>
                  </a:lnTo>
                  <a:lnTo>
                    <a:pt x="154" y="277"/>
                  </a:lnTo>
                  <a:lnTo>
                    <a:pt x="129" y="292"/>
                  </a:lnTo>
                  <a:lnTo>
                    <a:pt x="127" y="277"/>
                  </a:lnTo>
                  <a:lnTo>
                    <a:pt x="83" y="275"/>
                  </a:lnTo>
                  <a:lnTo>
                    <a:pt x="64" y="257"/>
                  </a:lnTo>
                  <a:lnTo>
                    <a:pt x="60" y="227"/>
                  </a:lnTo>
                  <a:lnTo>
                    <a:pt x="74" y="233"/>
                  </a:lnTo>
                  <a:lnTo>
                    <a:pt x="44" y="201"/>
                  </a:lnTo>
                  <a:lnTo>
                    <a:pt x="124" y="185"/>
                  </a:lnTo>
                  <a:lnTo>
                    <a:pt x="136" y="188"/>
                  </a:lnTo>
                  <a:lnTo>
                    <a:pt x="125" y="202"/>
                  </a:lnTo>
                  <a:lnTo>
                    <a:pt x="167" y="223"/>
                  </a:lnTo>
                  <a:lnTo>
                    <a:pt x="185" y="216"/>
                  </a:lnTo>
                  <a:lnTo>
                    <a:pt x="183" y="210"/>
                  </a:lnTo>
                  <a:lnTo>
                    <a:pt x="168" y="205"/>
                  </a:lnTo>
                  <a:lnTo>
                    <a:pt x="160" y="178"/>
                  </a:lnTo>
                  <a:lnTo>
                    <a:pt x="171" y="187"/>
                  </a:lnTo>
                  <a:lnTo>
                    <a:pt x="175" y="202"/>
                  </a:lnTo>
                  <a:lnTo>
                    <a:pt x="193" y="213"/>
                  </a:lnTo>
                  <a:lnTo>
                    <a:pt x="211" y="211"/>
                  </a:lnTo>
                  <a:lnTo>
                    <a:pt x="206" y="201"/>
                  </a:lnTo>
                  <a:lnTo>
                    <a:pt x="177" y="194"/>
                  </a:lnTo>
                  <a:lnTo>
                    <a:pt x="182" y="178"/>
                  </a:lnTo>
                  <a:lnTo>
                    <a:pt x="147" y="165"/>
                  </a:lnTo>
                  <a:lnTo>
                    <a:pt x="147" y="142"/>
                  </a:lnTo>
                  <a:lnTo>
                    <a:pt x="136" y="126"/>
                  </a:lnTo>
                  <a:lnTo>
                    <a:pt x="110" y="95"/>
                  </a:lnTo>
                  <a:lnTo>
                    <a:pt x="120" y="94"/>
                  </a:lnTo>
                  <a:lnTo>
                    <a:pt x="131" y="71"/>
                  </a:lnTo>
                  <a:lnTo>
                    <a:pt x="161" y="81"/>
                  </a:lnTo>
                  <a:lnTo>
                    <a:pt x="183" y="71"/>
                  </a:lnTo>
                  <a:lnTo>
                    <a:pt x="217" y="30"/>
                  </a:lnTo>
                  <a:lnTo>
                    <a:pt x="226" y="36"/>
                  </a:lnTo>
                  <a:lnTo>
                    <a:pt x="248" y="22"/>
                  </a:lnTo>
                  <a:lnTo>
                    <a:pt x="248" y="35"/>
                  </a:lnTo>
                  <a:lnTo>
                    <a:pt x="259" y="31"/>
                  </a:lnTo>
                  <a:lnTo>
                    <a:pt x="254" y="24"/>
                  </a:lnTo>
                  <a:lnTo>
                    <a:pt x="284" y="21"/>
                  </a:lnTo>
                  <a:lnTo>
                    <a:pt x="307" y="0"/>
                  </a:lnTo>
                  <a:lnTo>
                    <a:pt x="322" y="13"/>
                  </a:lnTo>
                  <a:lnTo>
                    <a:pt x="317" y="30"/>
                  </a:lnTo>
                  <a:lnTo>
                    <a:pt x="328" y="31"/>
                  </a:lnTo>
                  <a:lnTo>
                    <a:pt x="332" y="16"/>
                  </a:lnTo>
                  <a:lnTo>
                    <a:pt x="346" y="35"/>
                  </a:lnTo>
                  <a:lnTo>
                    <a:pt x="371" y="35"/>
                  </a:lnTo>
                  <a:lnTo>
                    <a:pt x="374" y="53"/>
                  </a:lnTo>
                  <a:lnTo>
                    <a:pt x="419" y="58"/>
                  </a:lnTo>
                  <a:lnTo>
                    <a:pt x="418" y="67"/>
                  </a:lnTo>
                  <a:lnTo>
                    <a:pt x="430" y="61"/>
                  </a:lnTo>
                  <a:lnTo>
                    <a:pt x="442" y="75"/>
                  </a:lnTo>
                  <a:lnTo>
                    <a:pt x="465" y="71"/>
                  </a:lnTo>
                  <a:lnTo>
                    <a:pt x="487" y="81"/>
                  </a:lnTo>
                  <a:lnTo>
                    <a:pt x="509" y="71"/>
                  </a:lnTo>
                  <a:lnTo>
                    <a:pt x="509" y="76"/>
                  </a:lnTo>
                  <a:lnTo>
                    <a:pt x="517" y="74"/>
                  </a:lnTo>
                  <a:lnTo>
                    <a:pt x="553" y="93"/>
                  </a:lnTo>
                  <a:lnTo>
                    <a:pt x="582" y="518"/>
                  </a:lnTo>
                  <a:lnTo>
                    <a:pt x="624" y="517"/>
                  </a:lnTo>
                  <a:lnTo>
                    <a:pt x="624" y="528"/>
                  </a:lnTo>
                  <a:lnTo>
                    <a:pt x="636" y="540"/>
                  </a:lnTo>
                  <a:lnTo>
                    <a:pt x="663" y="560"/>
                  </a:lnTo>
                  <a:lnTo>
                    <a:pt x="667" y="572"/>
                  </a:lnTo>
                  <a:lnTo>
                    <a:pt x="687" y="558"/>
                  </a:lnTo>
                  <a:lnTo>
                    <a:pt x="694" y="541"/>
                  </a:lnTo>
                  <a:lnTo>
                    <a:pt x="706" y="534"/>
                  </a:lnTo>
                  <a:lnTo>
                    <a:pt x="708" y="532"/>
                  </a:lnTo>
                  <a:lnTo>
                    <a:pt x="722" y="541"/>
                  </a:lnTo>
                  <a:lnTo>
                    <a:pt x="721" y="552"/>
                  </a:lnTo>
                  <a:lnTo>
                    <a:pt x="731" y="553"/>
                  </a:lnTo>
                  <a:lnTo>
                    <a:pt x="737" y="558"/>
                  </a:lnTo>
                  <a:lnTo>
                    <a:pt x="740" y="567"/>
                  </a:lnTo>
                  <a:lnTo>
                    <a:pt x="755" y="573"/>
                  </a:lnTo>
                  <a:lnTo>
                    <a:pt x="817" y="661"/>
                  </a:lnTo>
                  <a:lnTo>
                    <a:pt x="837" y="666"/>
                  </a:lnTo>
                  <a:lnTo>
                    <a:pt x="867" y="678"/>
                  </a:lnTo>
                  <a:lnTo>
                    <a:pt x="872" y="684"/>
                  </a:lnTo>
                  <a:lnTo>
                    <a:pt x="863" y="690"/>
                  </a:lnTo>
                  <a:lnTo>
                    <a:pt x="866" y="705"/>
                  </a:lnTo>
                  <a:lnTo>
                    <a:pt x="861" y="735"/>
                  </a:lnTo>
                  <a:lnTo>
                    <a:pt x="857" y="728"/>
                  </a:lnTo>
                  <a:lnTo>
                    <a:pt x="851" y="734"/>
                  </a:lnTo>
                  <a:lnTo>
                    <a:pt x="844" y="727"/>
                  </a:lnTo>
                  <a:lnTo>
                    <a:pt x="854" y="720"/>
                  </a:lnTo>
                  <a:lnTo>
                    <a:pt x="846" y="708"/>
                  </a:lnTo>
                  <a:lnTo>
                    <a:pt x="846" y="702"/>
                  </a:lnTo>
                  <a:lnTo>
                    <a:pt x="837" y="683"/>
                  </a:lnTo>
                  <a:lnTo>
                    <a:pt x="830" y="683"/>
                  </a:lnTo>
                  <a:lnTo>
                    <a:pt x="820" y="690"/>
                  </a:lnTo>
                  <a:lnTo>
                    <a:pt x="818" y="701"/>
                  </a:lnTo>
                  <a:lnTo>
                    <a:pt x="809" y="703"/>
                  </a:lnTo>
                  <a:lnTo>
                    <a:pt x="808" y="701"/>
                  </a:lnTo>
                  <a:lnTo>
                    <a:pt x="815" y="689"/>
                  </a:lnTo>
                  <a:lnTo>
                    <a:pt x="817" y="678"/>
                  </a:lnTo>
                  <a:lnTo>
                    <a:pt x="811" y="683"/>
                  </a:lnTo>
                  <a:lnTo>
                    <a:pt x="808" y="690"/>
                  </a:lnTo>
                  <a:lnTo>
                    <a:pt x="785" y="677"/>
                  </a:lnTo>
                  <a:lnTo>
                    <a:pt x="786" y="672"/>
                  </a:lnTo>
                  <a:lnTo>
                    <a:pt x="798" y="672"/>
                  </a:lnTo>
                  <a:lnTo>
                    <a:pt x="799" y="664"/>
                  </a:lnTo>
                  <a:lnTo>
                    <a:pt x="808" y="660"/>
                  </a:lnTo>
                  <a:lnTo>
                    <a:pt x="807" y="656"/>
                  </a:lnTo>
                  <a:lnTo>
                    <a:pt x="795" y="658"/>
                  </a:lnTo>
                  <a:lnTo>
                    <a:pt x="792" y="642"/>
                  </a:lnTo>
                  <a:lnTo>
                    <a:pt x="770" y="641"/>
                  </a:lnTo>
                  <a:lnTo>
                    <a:pt x="762" y="624"/>
                  </a:lnTo>
                  <a:lnTo>
                    <a:pt x="770" y="609"/>
                  </a:lnTo>
                  <a:lnTo>
                    <a:pt x="761" y="611"/>
                  </a:lnTo>
                  <a:lnTo>
                    <a:pt x="757" y="601"/>
                  </a:lnTo>
                  <a:lnTo>
                    <a:pt x="753" y="604"/>
                  </a:lnTo>
                  <a:lnTo>
                    <a:pt x="749" y="600"/>
                  </a:lnTo>
                  <a:lnTo>
                    <a:pt x="755" y="586"/>
                  </a:lnTo>
                  <a:lnTo>
                    <a:pt x="750" y="585"/>
                  </a:lnTo>
                  <a:lnTo>
                    <a:pt x="748" y="592"/>
                  </a:lnTo>
                  <a:lnTo>
                    <a:pt x="740" y="595"/>
                  </a:lnTo>
                  <a:lnTo>
                    <a:pt x="731" y="591"/>
                  </a:lnTo>
                  <a:lnTo>
                    <a:pt x="730" y="579"/>
                  </a:lnTo>
                  <a:lnTo>
                    <a:pt x="720" y="564"/>
                  </a:lnTo>
                  <a:lnTo>
                    <a:pt x="720" y="554"/>
                  </a:lnTo>
                  <a:lnTo>
                    <a:pt x="715" y="553"/>
                  </a:lnTo>
                  <a:lnTo>
                    <a:pt x="714" y="543"/>
                  </a:lnTo>
                  <a:lnTo>
                    <a:pt x="712" y="547"/>
                  </a:lnTo>
                  <a:lnTo>
                    <a:pt x="717" y="572"/>
                  </a:lnTo>
                  <a:lnTo>
                    <a:pt x="726" y="591"/>
                  </a:lnTo>
                  <a:lnTo>
                    <a:pt x="758" y="615"/>
                  </a:lnTo>
                  <a:lnTo>
                    <a:pt x="758" y="620"/>
                  </a:lnTo>
                  <a:lnTo>
                    <a:pt x="751" y="618"/>
                  </a:lnTo>
                  <a:lnTo>
                    <a:pt x="750" y="624"/>
                  </a:lnTo>
                  <a:lnTo>
                    <a:pt x="755" y="622"/>
                  </a:lnTo>
                  <a:lnTo>
                    <a:pt x="759" y="640"/>
                  </a:lnTo>
                  <a:lnTo>
                    <a:pt x="779" y="649"/>
                  </a:lnTo>
                  <a:lnTo>
                    <a:pt x="791" y="667"/>
                  </a:lnTo>
                  <a:lnTo>
                    <a:pt x="766" y="672"/>
                  </a:lnTo>
                  <a:lnTo>
                    <a:pt x="755" y="702"/>
                  </a:lnTo>
                  <a:lnTo>
                    <a:pt x="748" y="653"/>
                  </a:lnTo>
                  <a:lnTo>
                    <a:pt x="743" y="648"/>
                  </a:lnTo>
                  <a:lnTo>
                    <a:pt x="742" y="639"/>
                  </a:lnTo>
                  <a:lnTo>
                    <a:pt x="746" y="636"/>
                  </a:lnTo>
                  <a:lnTo>
                    <a:pt x="727" y="598"/>
                  </a:lnTo>
                  <a:lnTo>
                    <a:pt x="720" y="597"/>
                  </a:lnTo>
                  <a:lnTo>
                    <a:pt x="716" y="591"/>
                  </a:lnTo>
                  <a:lnTo>
                    <a:pt x="709" y="591"/>
                  </a:lnTo>
                  <a:lnTo>
                    <a:pt x="705" y="588"/>
                  </a:lnTo>
                  <a:lnTo>
                    <a:pt x="701" y="567"/>
                  </a:lnTo>
                  <a:lnTo>
                    <a:pt x="698" y="576"/>
                  </a:lnTo>
                  <a:lnTo>
                    <a:pt x="682" y="570"/>
                  </a:lnTo>
                  <a:lnTo>
                    <a:pt x="679" y="574"/>
                  </a:lnTo>
                  <a:lnTo>
                    <a:pt x="698" y="586"/>
                  </a:lnTo>
                  <a:lnTo>
                    <a:pt x="687" y="590"/>
                  </a:lnTo>
                  <a:lnTo>
                    <a:pt x="689" y="600"/>
                  </a:lnTo>
                  <a:lnTo>
                    <a:pt x="673" y="592"/>
                  </a:lnTo>
                  <a:lnTo>
                    <a:pt x="652" y="572"/>
                  </a:lnTo>
                  <a:lnTo>
                    <a:pt x="621" y="558"/>
                  </a:lnTo>
                  <a:lnTo>
                    <a:pt x="600" y="557"/>
                  </a:lnTo>
                  <a:lnTo>
                    <a:pt x="614" y="536"/>
                  </a:lnTo>
                  <a:lnTo>
                    <a:pt x="622" y="547"/>
                  </a:lnTo>
                  <a:lnTo>
                    <a:pt x="624" y="536"/>
                  </a:lnTo>
                  <a:lnTo>
                    <a:pt x="610" y="527"/>
                  </a:lnTo>
                  <a:lnTo>
                    <a:pt x="601" y="544"/>
                  </a:lnTo>
                  <a:lnTo>
                    <a:pt x="583" y="545"/>
                  </a:lnTo>
                  <a:lnTo>
                    <a:pt x="504" y="537"/>
                  </a:lnTo>
                  <a:lnTo>
                    <a:pt x="506" y="524"/>
                  </a:lnTo>
                  <a:lnTo>
                    <a:pt x="499" y="528"/>
                  </a:lnTo>
                  <a:lnTo>
                    <a:pt x="489" y="516"/>
                  </a:lnTo>
                  <a:lnTo>
                    <a:pt x="477" y="522"/>
                  </a:lnTo>
                  <a:lnTo>
                    <a:pt x="472" y="515"/>
                  </a:lnTo>
                  <a:lnTo>
                    <a:pt x="451" y="523"/>
                  </a:lnTo>
                  <a:lnTo>
                    <a:pt x="450" y="516"/>
                  </a:lnTo>
                  <a:lnTo>
                    <a:pt x="460" y="503"/>
                  </a:lnTo>
                  <a:lnTo>
                    <a:pt x="454" y="502"/>
                  </a:lnTo>
                  <a:lnTo>
                    <a:pt x="461" y="497"/>
                  </a:lnTo>
                  <a:lnTo>
                    <a:pt x="437" y="500"/>
                  </a:lnTo>
                  <a:lnTo>
                    <a:pt x="429" y="493"/>
                  </a:lnTo>
                  <a:lnTo>
                    <a:pt x="422" y="497"/>
                  </a:lnTo>
                  <a:lnTo>
                    <a:pt x="418" y="491"/>
                  </a:lnTo>
                  <a:lnTo>
                    <a:pt x="424" y="485"/>
                  </a:lnTo>
                  <a:lnTo>
                    <a:pt x="412" y="489"/>
                  </a:lnTo>
                  <a:lnTo>
                    <a:pt x="413" y="493"/>
                  </a:lnTo>
                  <a:lnTo>
                    <a:pt x="406" y="498"/>
                  </a:lnTo>
                  <a:lnTo>
                    <a:pt x="416" y="498"/>
                  </a:lnTo>
                  <a:lnTo>
                    <a:pt x="412" y="511"/>
                  </a:lnTo>
                  <a:lnTo>
                    <a:pt x="422" y="515"/>
                  </a:lnTo>
                  <a:lnTo>
                    <a:pt x="431" y="522"/>
                  </a:lnTo>
                  <a:lnTo>
                    <a:pt x="445" y="515"/>
                  </a:lnTo>
                  <a:lnTo>
                    <a:pt x="443" y="543"/>
                  </a:lnTo>
                  <a:lnTo>
                    <a:pt x="419" y="544"/>
                  </a:lnTo>
                  <a:lnTo>
                    <a:pt x="419" y="536"/>
                  </a:lnTo>
                  <a:lnTo>
                    <a:pt x="412" y="531"/>
                  </a:lnTo>
                  <a:lnTo>
                    <a:pt x="394" y="538"/>
                  </a:lnTo>
                  <a:lnTo>
                    <a:pt x="393" y="531"/>
                  </a:lnTo>
                  <a:lnTo>
                    <a:pt x="388" y="537"/>
                  </a:lnTo>
                  <a:lnTo>
                    <a:pt x="385" y="528"/>
                  </a:lnTo>
                  <a:lnTo>
                    <a:pt x="371" y="527"/>
                  </a:lnTo>
                  <a:lnTo>
                    <a:pt x="382" y="543"/>
                  </a:lnTo>
                  <a:lnTo>
                    <a:pt x="381" y="547"/>
                  </a:lnTo>
                  <a:lnTo>
                    <a:pt x="374" y="544"/>
                  </a:lnTo>
                  <a:lnTo>
                    <a:pt x="359" y="552"/>
                  </a:lnTo>
                  <a:lnTo>
                    <a:pt x="355" y="549"/>
                  </a:lnTo>
                  <a:lnTo>
                    <a:pt x="343" y="570"/>
                  </a:lnTo>
                  <a:lnTo>
                    <a:pt x="337" y="562"/>
                  </a:lnTo>
                  <a:lnTo>
                    <a:pt x="334" y="567"/>
                  </a:lnTo>
                  <a:lnTo>
                    <a:pt x="322" y="565"/>
                  </a:lnTo>
                  <a:lnTo>
                    <a:pt x="320" y="554"/>
                  </a:lnTo>
                  <a:lnTo>
                    <a:pt x="335" y="554"/>
                  </a:lnTo>
                  <a:lnTo>
                    <a:pt x="343" y="545"/>
                  </a:lnTo>
                  <a:lnTo>
                    <a:pt x="320" y="544"/>
                  </a:lnTo>
                  <a:lnTo>
                    <a:pt x="340" y="495"/>
                  </a:lnTo>
                  <a:lnTo>
                    <a:pt x="375" y="487"/>
                  </a:lnTo>
                  <a:lnTo>
                    <a:pt x="371" y="476"/>
                  </a:lnTo>
                  <a:lnTo>
                    <a:pt x="393" y="463"/>
                  </a:lnTo>
                  <a:lnTo>
                    <a:pt x="363" y="471"/>
                  </a:lnTo>
                  <a:lnTo>
                    <a:pt x="369" y="447"/>
                  </a:lnTo>
                  <a:lnTo>
                    <a:pt x="354" y="476"/>
                  </a:lnTo>
                  <a:lnTo>
                    <a:pt x="335" y="485"/>
                  </a:lnTo>
                  <a:lnTo>
                    <a:pt x="313" y="514"/>
                  </a:lnTo>
                  <a:lnTo>
                    <a:pt x="297" y="514"/>
                  </a:lnTo>
                  <a:lnTo>
                    <a:pt x="305" y="528"/>
                  </a:lnTo>
                  <a:lnTo>
                    <a:pt x="266" y="560"/>
                  </a:lnTo>
                  <a:lnTo>
                    <a:pt x="283" y="567"/>
                  </a:lnTo>
                  <a:lnTo>
                    <a:pt x="279" y="581"/>
                  </a:lnTo>
                  <a:lnTo>
                    <a:pt x="190" y="648"/>
                  </a:lnTo>
                  <a:lnTo>
                    <a:pt x="127" y="666"/>
                  </a:lnTo>
                  <a:lnTo>
                    <a:pt x="147" y="673"/>
                  </a:lnTo>
                  <a:lnTo>
                    <a:pt x="108" y="694"/>
                  </a:lnTo>
                  <a:lnTo>
                    <a:pt x="100" y="684"/>
                  </a:lnTo>
                  <a:lnTo>
                    <a:pt x="74" y="694"/>
                  </a:lnTo>
                  <a:lnTo>
                    <a:pt x="55" y="695"/>
                  </a:lnTo>
                  <a:lnTo>
                    <a:pt x="55" y="683"/>
                  </a:lnTo>
                  <a:lnTo>
                    <a:pt x="30" y="706"/>
                  </a:lnTo>
                  <a:lnTo>
                    <a:pt x="22" y="705"/>
                  </a:lnTo>
                  <a:lnTo>
                    <a:pt x="22" y="693"/>
                  </a:lnTo>
                  <a:lnTo>
                    <a:pt x="18" y="705"/>
                  </a:lnTo>
                  <a:lnTo>
                    <a:pt x="0" y="702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2" name="Freeform 31"/>
            <p:cNvSpPr>
              <a:spLocks/>
            </p:cNvSpPr>
            <p:nvPr/>
          </p:nvSpPr>
          <p:spPr bwMode="auto">
            <a:xfrm>
              <a:off x="1250" y="3816"/>
              <a:ext cx="86" cy="90"/>
            </a:xfrm>
            <a:custGeom>
              <a:avLst/>
              <a:gdLst>
                <a:gd name="T0" fmla="*/ 0 w 86"/>
                <a:gd name="T1" fmla="*/ 87 h 88"/>
                <a:gd name="T2" fmla="*/ 0 w 86"/>
                <a:gd name="T3" fmla="*/ 87 h 88"/>
                <a:gd name="T4" fmla="*/ 24 w 86"/>
                <a:gd name="T5" fmla="*/ 64 h 88"/>
                <a:gd name="T6" fmla="*/ 7 w 86"/>
                <a:gd name="T7" fmla="*/ 34 h 88"/>
                <a:gd name="T8" fmla="*/ 31 w 86"/>
                <a:gd name="T9" fmla="*/ 44 h 88"/>
                <a:gd name="T10" fmla="*/ 66 w 86"/>
                <a:gd name="T11" fmla="*/ 0 h 88"/>
                <a:gd name="T12" fmla="*/ 85 w 86"/>
                <a:gd name="T13" fmla="*/ 6 h 88"/>
                <a:gd name="T14" fmla="*/ 68 w 86"/>
                <a:gd name="T15" fmla="*/ 48 h 88"/>
                <a:gd name="T16" fmla="*/ 0 w 86"/>
                <a:gd name="T17" fmla="*/ 87 h 88"/>
                <a:gd name="T18" fmla="*/ 0 w 86"/>
                <a:gd name="T19" fmla="*/ 87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"/>
                <a:gd name="T31" fmla="*/ 0 h 88"/>
                <a:gd name="T32" fmla="*/ 86 w 86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" h="88">
                  <a:moveTo>
                    <a:pt x="0" y="87"/>
                  </a:moveTo>
                  <a:lnTo>
                    <a:pt x="0" y="87"/>
                  </a:lnTo>
                  <a:lnTo>
                    <a:pt x="24" y="64"/>
                  </a:lnTo>
                  <a:lnTo>
                    <a:pt x="7" y="34"/>
                  </a:lnTo>
                  <a:lnTo>
                    <a:pt x="31" y="44"/>
                  </a:lnTo>
                  <a:lnTo>
                    <a:pt x="66" y="0"/>
                  </a:lnTo>
                  <a:lnTo>
                    <a:pt x="85" y="6"/>
                  </a:lnTo>
                  <a:lnTo>
                    <a:pt x="68" y="48"/>
                  </a:lnTo>
                  <a:lnTo>
                    <a:pt x="0" y="87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3" name="Freeform 32"/>
            <p:cNvSpPr>
              <a:spLocks/>
            </p:cNvSpPr>
            <p:nvPr/>
          </p:nvSpPr>
          <p:spPr bwMode="auto">
            <a:xfrm>
              <a:off x="1708" y="3812"/>
              <a:ext cx="56" cy="99"/>
            </a:xfrm>
            <a:custGeom>
              <a:avLst/>
              <a:gdLst>
                <a:gd name="T0" fmla="*/ 0 w 53"/>
                <a:gd name="T1" fmla="*/ 26 h 99"/>
                <a:gd name="T2" fmla="*/ 0 w 53"/>
                <a:gd name="T3" fmla="*/ 26 h 99"/>
                <a:gd name="T4" fmla="*/ 11 w 53"/>
                <a:gd name="T5" fmla="*/ 0 h 99"/>
                <a:gd name="T6" fmla="*/ 37 w 53"/>
                <a:gd name="T7" fmla="*/ 26 h 99"/>
                <a:gd name="T8" fmla="*/ 52 w 53"/>
                <a:gd name="T9" fmla="*/ 98 h 99"/>
                <a:gd name="T10" fmla="*/ 0 w 53"/>
                <a:gd name="T11" fmla="*/ 26 h 99"/>
                <a:gd name="T12" fmla="*/ 0 w 53"/>
                <a:gd name="T13" fmla="*/ 26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99"/>
                <a:gd name="T23" fmla="*/ 53 w 53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99">
                  <a:moveTo>
                    <a:pt x="0" y="26"/>
                  </a:moveTo>
                  <a:lnTo>
                    <a:pt x="0" y="26"/>
                  </a:lnTo>
                  <a:lnTo>
                    <a:pt x="11" y="0"/>
                  </a:lnTo>
                  <a:lnTo>
                    <a:pt x="37" y="26"/>
                  </a:lnTo>
                  <a:lnTo>
                    <a:pt x="52" y="98"/>
                  </a:lnTo>
                  <a:lnTo>
                    <a:pt x="0" y="26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4" name="Freeform 33"/>
            <p:cNvSpPr>
              <a:spLocks/>
            </p:cNvSpPr>
            <p:nvPr/>
          </p:nvSpPr>
          <p:spPr bwMode="auto">
            <a:xfrm>
              <a:off x="1787" y="3910"/>
              <a:ext cx="49" cy="55"/>
            </a:xfrm>
            <a:custGeom>
              <a:avLst/>
              <a:gdLst>
                <a:gd name="T0" fmla="*/ 0 w 49"/>
                <a:gd name="T1" fmla="*/ 0 h 55"/>
                <a:gd name="T2" fmla="*/ 0 w 49"/>
                <a:gd name="T3" fmla="*/ 0 h 55"/>
                <a:gd name="T4" fmla="*/ 5 w 49"/>
                <a:gd name="T5" fmla="*/ 36 h 55"/>
                <a:gd name="T6" fmla="*/ 48 w 49"/>
                <a:gd name="T7" fmla="*/ 54 h 55"/>
                <a:gd name="T8" fmla="*/ 24 w 49"/>
                <a:gd name="T9" fmla="*/ 1 h 55"/>
                <a:gd name="T10" fmla="*/ 0 w 49"/>
                <a:gd name="T11" fmla="*/ 0 h 55"/>
                <a:gd name="T12" fmla="*/ 0 w 49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55"/>
                <a:gd name="T23" fmla="*/ 49 w 49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55">
                  <a:moveTo>
                    <a:pt x="0" y="0"/>
                  </a:moveTo>
                  <a:lnTo>
                    <a:pt x="0" y="0"/>
                  </a:lnTo>
                  <a:lnTo>
                    <a:pt x="5" y="36"/>
                  </a:lnTo>
                  <a:lnTo>
                    <a:pt x="48" y="54"/>
                  </a:lnTo>
                  <a:lnTo>
                    <a:pt x="24" y="1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95" name="Freeform 34"/>
            <p:cNvSpPr>
              <a:spLocks/>
            </p:cNvSpPr>
            <p:nvPr/>
          </p:nvSpPr>
          <p:spPr bwMode="auto">
            <a:xfrm>
              <a:off x="1842" y="3910"/>
              <a:ext cx="16" cy="31"/>
            </a:xfrm>
            <a:custGeom>
              <a:avLst/>
              <a:gdLst>
                <a:gd name="T0" fmla="*/ 0 w 16"/>
                <a:gd name="T1" fmla="*/ 30 h 31"/>
                <a:gd name="T2" fmla="*/ 0 w 16"/>
                <a:gd name="T3" fmla="*/ 30 h 31"/>
                <a:gd name="T4" fmla="*/ 3 w 16"/>
                <a:gd name="T5" fmla="*/ 0 h 31"/>
                <a:gd name="T6" fmla="*/ 15 w 16"/>
                <a:gd name="T7" fmla="*/ 25 h 31"/>
                <a:gd name="T8" fmla="*/ 0 w 16"/>
                <a:gd name="T9" fmla="*/ 30 h 31"/>
                <a:gd name="T10" fmla="*/ 0 w 16"/>
                <a:gd name="T11" fmla="*/ 3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1"/>
                <a:gd name="T20" fmla="*/ 16 w 16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1">
                  <a:moveTo>
                    <a:pt x="0" y="30"/>
                  </a:moveTo>
                  <a:lnTo>
                    <a:pt x="0" y="30"/>
                  </a:lnTo>
                  <a:lnTo>
                    <a:pt x="3" y="0"/>
                  </a:lnTo>
                  <a:lnTo>
                    <a:pt x="15" y="25"/>
                  </a:lnTo>
                  <a:lnTo>
                    <a:pt x="0" y="30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289050" y="1471613"/>
            <a:ext cx="839788" cy="636587"/>
            <a:chOff x="905" y="1053"/>
            <a:chExt cx="604" cy="441"/>
          </a:xfrm>
          <a:solidFill>
            <a:schemeClr val="accent3">
              <a:lumMod val="75000"/>
            </a:schemeClr>
          </a:solidFill>
        </p:grpSpPr>
        <p:sp>
          <p:nvSpPr>
            <p:cNvPr id="14485" name="Freeform 8"/>
            <p:cNvSpPr>
              <a:spLocks/>
            </p:cNvSpPr>
            <p:nvPr/>
          </p:nvSpPr>
          <p:spPr bwMode="auto">
            <a:xfrm>
              <a:off x="905" y="1053"/>
              <a:ext cx="604" cy="441"/>
            </a:xfrm>
            <a:custGeom>
              <a:avLst/>
              <a:gdLst>
                <a:gd name="T0" fmla="*/ 23 w 604"/>
                <a:gd name="T1" fmla="*/ 96 h 441"/>
                <a:gd name="T2" fmla="*/ 22 w 604"/>
                <a:gd name="T3" fmla="*/ 155 h 441"/>
                <a:gd name="T4" fmla="*/ 43 w 604"/>
                <a:gd name="T5" fmla="*/ 194 h 441"/>
                <a:gd name="T6" fmla="*/ 14 w 604"/>
                <a:gd name="T7" fmla="*/ 208 h 441"/>
                <a:gd name="T8" fmla="*/ 31 w 604"/>
                <a:gd name="T9" fmla="*/ 223 h 441"/>
                <a:gd name="T10" fmla="*/ 13 w 604"/>
                <a:gd name="T11" fmla="*/ 256 h 441"/>
                <a:gd name="T12" fmla="*/ 10 w 604"/>
                <a:gd name="T13" fmla="*/ 226 h 441"/>
                <a:gd name="T14" fmla="*/ 43 w 604"/>
                <a:gd name="T15" fmla="*/ 283 h 441"/>
                <a:gd name="T16" fmla="*/ 79 w 604"/>
                <a:gd name="T17" fmla="*/ 339 h 441"/>
                <a:gd name="T18" fmla="*/ 171 w 604"/>
                <a:gd name="T19" fmla="*/ 383 h 441"/>
                <a:gd name="T20" fmla="*/ 377 w 604"/>
                <a:gd name="T21" fmla="*/ 403 h 441"/>
                <a:gd name="T22" fmla="*/ 603 w 604"/>
                <a:gd name="T23" fmla="*/ 110 h 441"/>
                <a:gd name="T24" fmla="*/ 183 w 604"/>
                <a:gd name="T25" fmla="*/ 9 h 441"/>
                <a:gd name="T26" fmla="*/ 182 w 604"/>
                <a:gd name="T27" fmla="*/ 23 h 441"/>
                <a:gd name="T28" fmla="*/ 197 w 604"/>
                <a:gd name="T29" fmla="*/ 32 h 441"/>
                <a:gd name="T30" fmla="*/ 188 w 604"/>
                <a:gd name="T31" fmla="*/ 66 h 441"/>
                <a:gd name="T32" fmla="*/ 174 w 604"/>
                <a:gd name="T33" fmla="*/ 64 h 441"/>
                <a:gd name="T34" fmla="*/ 186 w 604"/>
                <a:gd name="T35" fmla="*/ 106 h 441"/>
                <a:gd name="T36" fmla="*/ 192 w 604"/>
                <a:gd name="T37" fmla="*/ 120 h 441"/>
                <a:gd name="T38" fmla="*/ 174 w 604"/>
                <a:gd name="T39" fmla="*/ 141 h 441"/>
                <a:gd name="T40" fmla="*/ 171 w 604"/>
                <a:gd name="T41" fmla="*/ 158 h 441"/>
                <a:gd name="T42" fmla="*/ 156 w 604"/>
                <a:gd name="T43" fmla="*/ 189 h 441"/>
                <a:gd name="T44" fmla="*/ 148 w 604"/>
                <a:gd name="T45" fmla="*/ 192 h 441"/>
                <a:gd name="T46" fmla="*/ 121 w 604"/>
                <a:gd name="T47" fmla="*/ 197 h 441"/>
                <a:gd name="T48" fmla="*/ 112 w 604"/>
                <a:gd name="T49" fmla="*/ 209 h 441"/>
                <a:gd name="T50" fmla="*/ 106 w 604"/>
                <a:gd name="T51" fmla="*/ 202 h 441"/>
                <a:gd name="T52" fmla="*/ 111 w 604"/>
                <a:gd name="T53" fmla="*/ 190 h 441"/>
                <a:gd name="T54" fmla="*/ 114 w 604"/>
                <a:gd name="T55" fmla="*/ 188 h 441"/>
                <a:gd name="T56" fmla="*/ 124 w 604"/>
                <a:gd name="T57" fmla="*/ 189 h 441"/>
                <a:gd name="T58" fmla="*/ 144 w 604"/>
                <a:gd name="T59" fmla="*/ 176 h 441"/>
                <a:gd name="T60" fmla="*/ 144 w 604"/>
                <a:gd name="T61" fmla="*/ 184 h 441"/>
                <a:gd name="T62" fmla="*/ 154 w 604"/>
                <a:gd name="T63" fmla="*/ 159 h 441"/>
                <a:gd name="T64" fmla="*/ 150 w 604"/>
                <a:gd name="T65" fmla="*/ 155 h 441"/>
                <a:gd name="T66" fmla="*/ 167 w 604"/>
                <a:gd name="T67" fmla="*/ 125 h 441"/>
                <a:gd name="T68" fmla="*/ 157 w 604"/>
                <a:gd name="T69" fmla="*/ 127 h 441"/>
                <a:gd name="T70" fmla="*/ 134 w 604"/>
                <a:gd name="T71" fmla="*/ 145 h 441"/>
                <a:gd name="T72" fmla="*/ 128 w 604"/>
                <a:gd name="T73" fmla="*/ 167 h 441"/>
                <a:gd name="T74" fmla="*/ 120 w 604"/>
                <a:gd name="T75" fmla="*/ 145 h 441"/>
                <a:gd name="T76" fmla="*/ 147 w 604"/>
                <a:gd name="T77" fmla="*/ 131 h 441"/>
                <a:gd name="T78" fmla="*/ 159 w 604"/>
                <a:gd name="T79" fmla="*/ 97 h 441"/>
                <a:gd name="T80" fmla="*/ 156 w 604"/>
                <a:gd name="T81" fmla="*/ 92 h 441"/>
                <a:gd name="T82" fmla="*/ 145 w 604"/>
                <a:gd name="T83" fmla="*/ 106 h 441"/>
                <a:gd name="T84" fmla="*/ 136 w 604"/>
                <a:gd name="T85" fmla="*/ 97 h 441"/>
                <a:gd name="T86" fmla="*/ 62 w 604"/>
                <a:gd name="T87" fmla="*/ 56 h 441"/>
                <a:gd name="T88" fmla="*/ 14 w 604"/>
                <a:gd name="T89" fmla="*/ 74 h 4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4"/>
                <a:gd name="T136" fmla="*/ 0 h 441"/>
                <a:gd name="T137" fmla="*/ 604 w 604"/>
                <a:gd name="T138" fmla="*/ 441 h 4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4" h="441">
                  <a:moveTo>
                    <a:pt x="14" y="74"/>
                  </a:moveTo>
                  <a:lnTo>
                    <a:pt x="14" y="74"/>
                  </a:lnTo>
                  <a:lnTo>
                    <a:pt x="23" y="96"/>
                  </a:lnTo>
                  <a:lnTo>
                    <a:pt x="21" y="122"/>
                  </a:lnTo>
                  <a:lnTo>
                    <a:pt x="20" y="145"/>
                  </a:lnTo>
                  <a:lnTo>
                    <a:pt x="22" y="155"/>
                  </a:lnTo>
                  <a:lnTo>
                    <a:pt x="17" y="187"/>
                  </a:lnTo>
                  <a:lnTo>
                    <a:pt x="27" y="181"/>
                  </a:lnTo>
                  <a:lnTo>
                    <a:pt x="43" y="194"/>
                  </a:lnTo>
                  <a:lnTo>
                    <a:pt x="26" y="196"/>
                  </a:lnTo>
                  <a:lnTo>
                    <a:pt x="15" y="194"/>
                  </a:lnTo>
                  <a:lnTo>
                    <a:pt x="14" y="208"/>
                  </a:lnTo>
                  <a:lnTo>
                    <a:pt x="14" y="217"/>
                  </a:lnTo>
                  <a:lnTo>
                    <a:pt x="28" y="217"/>
                  </a:lnTo>
                  <a:lnTo>
                    <a:pt x="31" y="223"/>
                  </a:lnTo>
                  <a:lnTo>
                    <a:pt x="20" y="228"/>
                  </a:lnTo>
                  <a:lnTo>
                    <a:pt x="21" y="241"/>
                  </a:lnTo>
                  <a:lnTo>
                    <a:pt x="13" y="256"/>
                  </a:lnTo>
                  <a:lnTo>
                    <a:pt x="8" y="255"/>
                  </a:lnTo>
                  <a:lnTo>
                    <a:pt x="13" y="233"/>
                  </a:lnTo>
                  <a:lnTo>
                    <a:pt x="10" y="226"/>
                  </a:lnTo>
                  <a:lnTo>
                    <a:pt x="0" y="260"/>
                  </a:lnTo>
                  <a:lnTo>
                    <a:pt x="15" y="271"/>
                  </a:lnTo>
                  <a:lnTo>
                    <a:pt x="43" y="283"/>
                  </a:lnTo>
                  <a:lnTo>
                    <a:pt x="44" y="294"/>
                  </a:lnTo>
                  <a:lnTo>
                    <a:pt x="57" y="295"/>
                  </a:lnTo>
                  <a:lnTo>
                    <a:pt x="79" y="339"/>
                  </a:lnTo>
                  <a:lnTo>
                    <a:pt x="75" y="355"/>
                  </a:lnTo>
                  <a:lnTo>
                    <a:pt x="111" y="384"/>
                  </a:lnTo>
                  <a:lnTo>
                    <a:pt x="171" y="383"/>
                  </a:lnTo>
                  <a:lnTo>
                    <a:pt x="217" y="403"/>
                  </a:lnTo>
                  <a:lnTo>
                    <a:pt x="239" y="398"/>
                  </a:lnTo>
                  <a:lnTo>
                    <a:pt x="377" y="403"/>
                  </a:lnTo>
                  <a:lnTo>
                    <a:pt x="534" y="440"/>
                  </a:lnTo>
                  <a:lnTo>
                    <a:pt x="536" y="391"/>
                  </a:lnTo>
                  <a:lnTo>
                    <a:pt x="603" y="110"/>
                  </a:lnTo>
                  <a:lnTo>
                    <a:pt x="185" y="0"/>
                  </a:lnTo>
                  <a:lnTo>
                    <a:pt x="181" y="2"/>
                  </a:lnTo>
                  <a:lnTo>
                    <a:pt x="183" y="9"/>
                  </a:lnTo>
                  <a:lnTo>
                    <a:pt x="179" y="11"/>
                  </a:lnTo>
                  <a:lnTo>
                    <a:pt x="183" y="17"/>
                  </a:lnTo>
                  <a:lnTo>
                    <a:pt x="182" y="23"/>
                  </a:lnTo>
                  <a:lnTo>
                    <a:pt x="183" y="31"/>
                  </a:lnTo>
                  <a:lnTo>
                    <a:pt x="189" y="28"/>
                  </a:lnTo>
                  <a:lnTo>
                    <a:pt x="197" y="32"/>
                  </a:lnTo>
                  <a:lnTo>
                    <a:pt x="194" y="43"/>
                  </a:lnTo>
                  <a:lnTo>
                    <a:pt x="195" y="49"/>
                  </a:lnTo>
                  <a:lnTo>
                    <a:pt x="188" y="66"/>
                  </a:lnTo>
                  <a:lnTo>
                    <a:pt x="178" y="56"/>
                  </a:lnTo>
                  <a:lnTo>
                    <a:pt x="174" y="56"/>
                  </a:lnTo>
                  <a:lnTo>
                    <a:pt x="174" y="64"/>
                  </a:lnTo>
                  <a:lnTo>
                    <a:pt x="181" y="66"/>
                  </a:lnTo>
                  <a:lnTo>
                    <a:pt x="189" y="84"/>
                  </a:lnTo>
                  <a:lnTo>
                    <a:pt x="186" y="106"/>
                  </a:lnTo>
                  <a:lnTo>
                    <a:pt x="189" y="113"/>
                  </a:lnTo>
                  <a:lnTo>
                    <a:pt x="195" y="115"/>
                  </a:lnTo>
                  <a:lnTo>
                    <a:pt x="192" y="120"/>
                  </a:lnTo>
                  <a:lnTo>
                    <a:pt x="186" y="122"/>
                  </a:lnTo>
                  <a:lnTo>
                    <a:pt x="174" y="136"/>
                  </a:lnTo>
                  <a:lnTo>
                    <a:pt x="174" y="141"/>
                  </a:lnTo>
                  <a:lnTo>
                    <a:pt x="171" y="150"/>
                  </a:lnTo>
                  <a:lnTo>
                    <a:pt x="167" y="151"/>
                  </a:lnTo>
                  <a:lnTo>
                    <a:pt x="171" y="158"/>
                  </a:lnTo>
                  <a:lnTo>
                    <a:pt x="167" y="160"/>
                  </a:lnTo>
                  <a:lnTo>
                    <a:pt x="166" y="185"/>
                  </a:lnTo>
                  <a:lnTo>
                    <a:pt x="156" y="189"/>
                  </a:lnTo>
                  <a:lnTo>
                    <a:pt x="156" y="196"/>
                  </a:lnTo>
                  <a:lnTo>
                    <a:pt x="148" y="187"/>
                  </a:lnTo>
                  <a:lnTo>
                    <a:pt x="148" y="192"/>
                  </a:lnTo>
                  <a:lnTo>
                    <a:pt x="131" y="207"/>
                  </a:lnTo>
                  <a:lnTo>
                    <a:pt x="125" y="205"/>
                  </a:lnTo>
                  <a:lnTo>
                    <a:pt x="121" y="197"/>
                  </a:lnTo>
                  <a:lnTo>
                    <a:pt x="120" y="202"/>
                  </a:lnTo>
                  <a:lnTo>
                    <a:pt x="115" y="198"/>
                  </a:lnTo>
                  <a:lnTo>
                    <a:pt x="112" y="209"/>
                  </a:lnTo>
                  <a:lnTo>
                    <a:pt x="111" y="208"/>
                  </a:lnTo>
                  <a:lnTo>
                    <a:pt x="111" y="201"/>
                  </a:lnTo>
                  <a:lnTo>
                    <a:pt x="106" y="202"/>
                  </a:lnTo>
                  <a:lnTo>
                    <a:pt x="112" y="195"/>
                  </a:lnTo>
                  <a:lnTo>
                    <a:pt x="104" y="194"/>
                  </a:lnTo>
                  <a:lnTo>
                    <a:pt x="111" y="190"/>
                  </a:lnTo>
                  <a:lnTo>
                    <a:pt x="102" y="188"/>
                  </a:lnTo>
                  <a:lnTo>
                    <a:pt x="107" y="183"/>
                  </a:lnTo>
                  <a:lnTo>
                    <a:pt x="114" y="188"/>
                  </a:lnTo>
                  <a:lnTo>
                    <a:pt x="118" y="181"/>
                  </a:lnTo>
                  <a:lnTo>
                    <a:pt x="131" y="174"/>
                  </a:lnTo>
                  <a:lnTo>
                    <a:pt x="124" y="189"/>
                  </a:lnTo>
                  <a:lnTo>
                    <a:pt x="127" y="197"/>
                  </a:lnTo>
                  <a:lnTo>
                    <a:pt x="131" y="183"/>
                  </a:lnTo>
                  <a:lnTo>
                    <a:pt x="144" y="176"/>
                  </a:lnTo>
                  <a:lnTo>
                    <a:pt x="137" y="185"/>
                  </a:lnTo>
                  <a:lnTo>
                    <a:pt x="144" y="191"/>
                  </a:lnTo>
                  <a:lnTo>
                    <a:pt x="144" y="184"/>
                  </a:lnTo>
                  <a:lnTo>
                    <a:pt x="149" y="177"/>
                  </a:lnTo>
                  <a:lnTo>
                    <a:pt x="156" y="166"/>
                  </a:lnTo>
                  <a:lnTo>
                    <a:pt x="154" y="159"/>
                  </a:lnTo>
                  <a:lnTo>
                    <a:pt x="144" y="160"/>
                  </a:lnTo>
                  <a:lnTo>
                    <a:pt x="146" y="149"/>
                  </a:lnTo>
                  <a:lnTo>
                    <a:pt x="150" y="155"/>
                  </a:lnTo>
                  <a:lnTo>
                    <a:pt x="152" y="139"/>
                  </a:lnTo>
                  <a:lnTo>
                    <a:pt x="167" y="140"/>
                  </a:lnTo>
                  <a:lnTo>
                    <a:pt x="167" y="125"/>
                  </a:lnTo>
                  <a:lnTo>
                    <a:pt x="162" y="115"/>
                  </a:lnTo>
                  <a:lnTo>
                    <a:pt x="162" y="130"/>
                  </a:lnTo>
                  <a:lnTo>
                    <a:pt x="157" y="127"/>
                  </a:lnTo>
                  <a:lnTo>
                    <a:pt x="148" y="134"/>
                  </a:lnTo>
                  <a:lnTo>
                    <a:pt x="143" y="144"/>
                  </a:lnTo>
                  <a:lnTo>
                    <a:pt x="134" y="145"/>
                  </a:lnTo>
                  <a:lnTo>
                    <a:pt x="120" y="153"/>
                  </a:lnTo>
                  <a:lnTo>
                    <a:pt x="109" y="166"/>
                  </a:lnTo>
                  <a:lnTo>
                    <a:pt x="128" y="167"/>
                  </a:lnTo>
                  <a:lnTo>
                    <a:pt x="111" y="171"/>
                  </a:lnTo>
                  <a:lnTo>
                    <a:pt x="102" y="168"/>
                  </a:lnTo>
                  <a:lnTo>
                    <a:pt x="120" y="145"/>
                  </a:lnTo>
                  <a:lnTo>
                    <a:pt x="131" y="139"/>
                  </a:lnTo>
                  <a:lnTo>
                    <a:pt x="144" y="124"/>
                  </a:lnTo>
                  <a:lnTo>
                    <a:pt x="147" y="131"/>
                  </a:lnTo>
                  <a:lnTo>
                    <a:pt x="154" y="125"/>
                  </a:lnTo>
                  <a:lnTo>
                    <a:pt x="162" y="108"/>
                  </a:lnTo>
                  <a:lnTo>
                    <a:pt x="159" y="97"/>
                  </a:lnTo>
                  <a:lnTo>
                    <a:pt x="157" y="105"/>
                  </a:lnTo>
                  <a:lnTo>
                    <a:pt x="152" y="104"/>
                  </a:lnTo>
                  <a:lnTo>
                    <a:pt x="156" y="92"/>
                  </a:lnTo>
                  <a:lnTo>
                    <a:pt x="150" y="92"/>
                  </a:lnTo>
                  <a:lnTo>
                    <a:pt x="149" y="103"/>
                  </a:lnTo>
                  <a:lnTo>
                    <a:pt x="145" y="106"/>
                  </a:lnTo>
                  <a:lnTo>
                    <a:pt x="144" y="95"/>
                  </a:lnTo>
                  <a:lnTo>
                    <a:pt x="140" y="92"/>
                  </a:lnTo>
                  <a:lnTo>
                    <a:pt x="136" y="97"/>
                  </a:lnTo>
                  <a:lnTo>
                    <a:pt x="130" y="83"/>
                  </a:lnTo>
                  <a:lnTo>
                    <a:pt x="115" y="82"/>
                  </a:lnTo>
                  <a:lnTo>
                    <a:pt x="62" y="56"/>
                  </a:lnTo>
                  <a:lnTo>
                    <a:pt x="26" y="21"/>
                  </a:lnTo>
                  <a:lnTo>
                    <a:pt x="14" y="45"/>
                  </a:lnTo>
                  <a:lnTo>
                    <a:pt x="14" y="74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6" name="Freeform 9"/>
            <p:cNvSpPr>
              <a:spLocks/>
            </p:cNvSpPr>
            <p:nvPr/>
          </p:nvSpPr>
          <p:spPr bwMode="auto">
            <a:xfrm>
              <a:off x="1047" y="1078"/>
              <a:ext cx="28" cy="34"/>
            </a:xfrm>
            <a:custGeom>
              <a:avLst/>
              <a:gdLst>
                <a:gd name="T0" fmla="*/ 0 w 28"/>
                <a:gd name="T1" fmla="*/ 14 h 34"/>
                <a:gd name="T2" fmla="*/ 0 w 28"/>
                <a:gd name="T3" fmla="*/ 14 h 34"/>
                <a:gd name="T4" fmla="*/ 23 w 28"/>
                <a:gd name="T5" fmla="*/ 0 h 34"/>
                <a:gd name="T6" fmla="*/ 27 w 28"/>
                <a:gd name="T7" fmla="*/ 14 h 34"/>
                <a:gd name="T8" fmla="*/ 24 w 28"/>
                <a:gd name="T9" fmla="*/ 33 h 34"/>
                <a:gd name="T10" fmla="*/ 0 w 28"/>
                <a:gd name="T11" fmla="*/ 14 h 34"/>
                <a:gd name="T12" fmla="*/ 0 w 28"/>
                <a:gd name="T13" fmla="*/ 14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4"/>
                <a:gd name="T23" fmla="*/ 28 w 2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4">
                  <a:moveTo>
                    <a:pt x="0" y="14"/>
                  </a:moveTo>
                  <a:lnTo>
                    <a:pt x="0" y="14"/>
                  </a:lnTo>
                  <a:lnTo>
                    <a:pt x="23" y="0"/>
                  </a:lnTo>
                  <a:lnTo>
                    <a:pt x="27" y="14"/>
                  </a:lnTo>
                  <a:lnTo>
                    <a:pt x="24" y="33"/>
                  </a:lnTo>
                  <a:lnTo>
                    <a:pt x="0" y="14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7" name="Freeform 10"/>
            <p:cNvSpPr>
              <a:spLocks/>
            </p:cNvSpPr>
            <p:nvPr/>
          </p:nvSpPr>
          <p:spPr bwMode="auto">
            <a:xfrm>
              <a:off x="1065" y="1121"/>
              <a:ext cx="21" cy="48"/>
            </a:xfrm>
            <a:custGeom>
              <a:avLst/>
              <a:gdLst>
                <a:gd name="T0" fmla="*/ 0 w 21"/>
                <a:gd name="T1" fmla="*/ 13 h 48"/>
                <a:gd name="T2" fmla="*/ 0 w 21"/>
                <a:gd name="T3" fmla="*/ 13 h 48"/>
                <a:gd name="T4" fmla="*/ 12 w 21"/>
                <a:gd name="T5" fmla="*/ 0 h 48"/>
                <a:gd name="T6" fmla="*/ 20 w 21"/>
                <a:gd name="T7" fmla="*/ 6 h 48"/>
                <a:gd name="T8" fmla="*/ 16 w 21"/>
                <a:gd name="T9" fmla="*/ 47 h 48"/>
                <a:gd name="T10" fmla="*/ 0 w 21"/>
                <a:gd name="T11" fmla="*/ 13 h 48"/>
                <a:gd name="T12" fmla="*/ 0 w 21"/>
                <a:gd name="T13" fmla="*/ 13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48"/>
                <a:gd name="T23" fmla="*/ 21 w 21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48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20" y="6"/>
                  </a:lnTo>
                  <a:lnTo>
                    <a:pt x="16" y="47"/>
                  </a:lnTo>
                  <a:lnTo>
                    <a:pt x="0" y="1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4582" name="Freeform 11"/>
          <p:cNvSpPr>
            <a:spLocks/>
          </p:cNvSpPr>
          <p:nvPr/>
        </p:nvSpPr>
        <p:spPr bwMode="auto">
          <a:xfrm>
            <a:off x="6607175" y="3325813"/>
            <a:ext cx="20638" cy="28575"/>
          </a:xfrm>
          <a:custGeom>
            <a:avLst/>
            <a:gdLst>
              <a:gd name="T0" fmla="*/ 0 w 15"/>
              <a:gd name="T1" fmla="*/ 2147483647 h 21"/>
              <a:gd name="T2" fmla="*/ 0 w 15"/>
              <a:gd name="T3" fmla="*/ 2147483647 h 21"/>
              <a:gd name="T4" fmla="*/ 2147483647 w 15"/>
              <a:gd name="T5" fmla="*/ 0 h 21"/>
              <a:gd name="T6" fmla="*/ 2147483647 w 15"/>
              <a:gd name="T7" fmla="*/ 2147483647 h 21"/>
              <a:gd name="T8" fmla="*/ 2147483647 w 15"/>
              <a:gd name="T9" fmla="*/ 2147483647 h 21"/>
              <a:gd name="T10" fmla="*/ 0 w 15"/>
              <a:gd name="T11" fmla="*/ 2147483647 h 21"/>
              <a:gd name="T12" fmla="*/ 0 w 15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1"/>
              <a:gd name="T23" fmla="*/ 15 w 15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1">
                <a:moveTo>
                  <a:pt x="0" y="6"/>
                </a:moveTo>
                <a:lnTo>
                  <a:pt x="0" y="6"/>
                </a:lnTo>
                <a:lnTo>
                  <a:pt x="10" y="0"/>
                </a:lnTo>
                <a:lnTo>
                  <a:pt x="14" y="11"/>
                </a:lnTo>
                <a:lnTo>
                  <a:pt x="10" y="20"/>
                </a:lnTo>
                <a:lnTo>
                  <a:pt x="0" y="6"/>
                </a:lnTo>
              </a:path>
            </a:pathLst>
          </a:custGeom>
          <a:solidFill>
            <a:schemeClr val="tx2">
              <a:lumMod val="7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45" name="Freeform 12"/>
          <p:cNvSpPr>
            <a:spLocks/>
          </p:cNvSpPr>
          <p:nvPr/>
        </p:nvSpPr>
        <p:spPr bwMode="auto">
          <a:xfrm>
            <a:off x="4198938" y="1833563"/>
            <a:ext cx="828675" cy="969962"/>
          </a:xfrm>
          <a:custGeom>
            <a:avLst/>
            <a:gdLst>
              <a:gd name="T0" fmla="*/ 0 w 595"/>
              <a:gd name="T1" fmla="*/ 2147483647 h 669"/>
              <a:gd name="T2" fmla="*/ 0 w 595"/>
              <a:gd name="T3" fmla="*/ 2147483647 h 669"/>
              <a:gd name="T4" fmla="*/ 2147483647 w 595"/>
              <a:gd name="T5" fmla="*/ 2147483647 h 669"/>
              <a:gd name="T6" fmla="*/ 2147483647 w 595"/>
              <a:gd name="T7" fmla="*/ 2147483647 h 669"/>
              <a:gd name="T8" fmla="*/ 2147483647 w 595"/>
              <a:gd name="T9" fmla="*/ 2147483647 h 669"/>
              <a:gd name="T10" fmla="*/ 2147483647 w 595"/>
              <a:gd name="T11" fmla="*/ 2147483647 h 669"/>
              <a:gd name="T12" fmla="*/ 2147483647 w 595"/>
              <a:gd name="T13" fmla="*/ 2147483647 h 669"/>
              <a:gd name="T14" fmla="*/ 2147483647 w 595"/>
              <a:gd name="T15" fmla="*/ 2147483647 h 669"/>
              <a:gd name="T16" fmla="*/ 2147483647 w 595"/>
              <a:gd name="T17" fmla="*/ 2147483647 h 669"/>
              <a:gd name="T18" fmla="*/ 2147483647 w 595"/>
              <a:gd name="T19" fmla="*/ 2147483647 h 669"/>
              <a:gd name="T20" fmla="*/ 2147483647 w 595"/>
              <a:gd name="T21" fmla="*/ 2147483647 h 669"/>
              <a:gd name="T22" fmla="*/ 2147483647 w 595"/>
              <a:gd name="T23" fmla="*/ 2147483647 h 669"/>
              <a:gd name="T24" fmla="*/ 2147483647 w 595"/>
              <a:gd name="T25" fmla="*/ 2147483647 h 669"/>
              <a:gd name="T26" fmla="*/ 2147483647 w 595"/>
              <a:gd name="T27" fmla="*/ 2147483647 h 669"/>
              <a:gd name="T28" fmla="*/ 2147483647 w 595"/>
              <a:gd name="T29" fmla="*/ 2147483647 h 669"/>
              <a:gd name="T30" fmla="*/ 2147483647 w 595"/>
              <a:gd name="T31" fmla="*/ 2147483647 h 669"/>
              <a:gd name="T32" fmla="*/ 2147483647 w 595"/>
              <a:gd name="T33" fmla="*/ 2147483647 h 669"/>
              <a:gd name="T34" fmla="*/ 2147483647 w 595"/>
              <a:gd name="T35" fmla="*/ 2147483647 h 669"/>
              <a:gd name="T36" fmla="*/ 2147483647 w 595"/>
              <a:gd name="T37" fmla="*/ 2147483647 h 669"/>
              <a:gd name="T38" fmla="*/ 2147483647 w 595"/>
              <a:gd name="T39" fmla="*/ 2147483647 h 669"/>
              <a:gd name="T40" fmla="*/ 2147483647 w 595"/>
              <a:gd name="T41" fmla="*/ 2147483647 h 669"/>
              <a:gd name="T42" fmla="*/ 2147483647 w 595"/>
              <a:gd name="T43" fmla="*/ 2147483647 h 669"/>
              <a:gd name="T44" fmla="*/ 2147483647 w 595"/>
              <a:gd name="T45" fmla="*/ 2147483647 h 669"/>
              <a:gd name="T46" fmla="*/ 2147483647 w 595"/>
              <a:gd name="T47" fmla="*/ 2147483647 h 669"/>
              <a:gd name="T48" fmla="*/ 2147483647 w 595"/>
              <a:gd name="T49" fmla="*/ 2147483647 h 669"/>
              <a:gd name="T50" fmla="*/ 2147483647 w 595"/>
              <a:gd name="T51" fmla="*/ 2147483647 h 669"/>
              <a:gd name="T52" fmla="*/ 2147483647 w 595"/>
              <a:gd name="T53" fmla="*/ 2147483647 h 669"/>
              <a:gd name="T54" fmla="*/ 2147483647 w 595"/>
              <a:gd name="T55" fmla="*/ 2147483647 h 669"/>
              <a:gd name="T56" fmla="*/ 2147483647 w 595"/>
              <a:gd name="T57" fmla="*/ 2147483647 h 669"/>
              <a:gd name="T58" fmla="*/ 2147483647 w 595"/>
              <a:gd name="T59" fmla="*/ 2147483647 h 669"/>
              <a:gd name="T60" fmla="*/ 2147483647 w 595"/>
              <a:gd name="T61" fmla="*/ 2147483647 h 669"/>
              <a:gd name="T62" fmla="*/ 2147483647 w 595"/>
              <a:gd name="T63" fmla="*/ 2147483647 h 669"/>
              <a:gd name="T64" fmla="*/ 2147483647 w 595"/>
              <a:gd name="T65" fmla="*/ 2147483647 h 669"/>
              <a:gd name="T66" fmla="*/ 2147483647 w 595"/>
              <a:gd name="T67" fmla="*/ 2147483647 h 669"/>
              <a:gd name="T68" fmla="*/ 2147483647 w 595"/>
              <a:gd name="T69" fmla="*/ 2147483647 h 669"/>
              <a:gd name="T70" fmla="*/ 2147483647 w 595"/>
              <a:gd name="T71" fmla="*/ 2147483647 h 669"/>
              <a:gd name="T72" fmla="*/ 2147483647 w 595"/>
              <a:gd name="T73" fmla="*/ 2147483647 h 669"/>
              <a:gd name="T74" fmla="*/ 2147483647 w 595"/>
              <a:gd name="T75" fmla="*/ 2147483647 h 669"/>
              <a:gd name="T76" fmla="*/ 2147483647 w 595"/>
              <a:gd name="T77" fmla="*/ 2147483647 h 669"/>
              <a:gd name="T78" fmla="*/ 2147483647 w 595"/>
              <a:gd name="T79" fmla="*/ 2147483647 h 669"/>
              <a:gd name="T80" fmla="*/ 2147483647 w 595"/>
              <a:gd name="T81" fmla="*/ 2147483647 h 669"/>
              <a:gd name="T82" fmla="*/ 2147483647 w 595"/>
              <a:gd name="T83" fmla="*/ 2147483647 h 669"/>
              <a:gd name="T84" fmla="*/ 2147483647 w 595"/>
              <a:gd name="T85" fmla="*/ 2147483647 h 669"/>
              <a:gd name="T86" fmla="*/ 2147483647 w 595"/>
              <a:gd name="T87" fmla="*/ 2147483647 h 669"/>
              <a:gd name="T88" fmla="*/ 2147483647 w 595"/>
              <a:gd name="T89" fmla="*/ 2147483647 h 669"/>
              <a:gd name="T90" fmla="*/ 2147483647 w 595"/>
              <a:gd name="T91" fmla="*/ 2147483647 h 669"/>
              <a:gd name="T92" fmla="*/ 2147483647 w 595"/>
              <a:gd name="T93" fmla="*/ 0 h 669"/>
              <a:gd name="T94" fmla="*/ 2147483647 w 595"/>
              <a:gd name="T95" fmla="*/ 2147483647 h 669"/>
              <a:gd name="T96" fmla="*/ 0 w 595"/>
              <a:gd name="T97" fmla="*/ 2147483647 h 669"/>
              <a:gd name="T98" fmla="*/ 0 w 595"/>
              <a:gd name="T99" fmla="*/ 2147483647 h 6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95"/>
              <a:gd name="T151" fmla="*/ 0 h 669"/>
              <a:gd name="T152" fmla="*/ 595 w 595"/>
              <a:gd name="T153" fmla="*/ 669 h 6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95" h="669">
                <a:moveTo>
                  <a:pt x="0" y="41"/>
                </a:moveTo>
                <a:lnTo>
                  <a:pt x="0" y="41"/>
                </a:lnTo>
                <a:lnTo>
                  <a:pt x="4" y="136"/>
                </a:lnTo>
                <a:lnTo>
                  <a:pt x="27" y="211"/>
                </a:lnTo>
                <a:lnTo>
                  <a:pt x="29" y="310"/>
                </a:lnTo>
                <a:lnTo>
                  <a:pt x="46" y="389"/>
                </a:lnTo>
                <a:lnTo>
                  <a:pt x="25" y="429"/>
                </a:lnTo>
                <a:lnTo>
                  <a:pt x="54" y="459"/>
                </a:lnTo>
                <a:lnTo>
                  <a:pt x="53" y="668"/>
                </a:lnTo>
                <a:lnTo>
                  <a:pt x="483" y="659"/>
                </a:lnTo>
                <a:lnTo>
                  <a:pt x="474" y="618"/>
                </a:lnTo>
                <a:lnTo>
                  <a:pt x="463" y="604"/>
                </a:lnTo>
                <a:lnTo>
                  <a:pt x="429" y="582"/>
                </a:lnTo>
                <a:lnTo>
                  <a:pt x="406" y="557"/>
                </a:lnTo>
                <a:lnTo>
                  <a:pt x="348" y="520"/>
                </a:lnTo>
                <a:lnTo>
                  <a:pt x="349" y="459"/>
                </a:lnTo>
                <a:lnTo>
                  <a:pt x="337" y="420"/>
                </a:lnTo>
                <a:lnTo>
                  <a:pt x="384" y="361"/>
                </a:lnTo>
                <a:lnTo>
                  <a:pt x="382" y="303"/>
                </a:lnTo>
                <a:lnTo>
                  <a:pt x="392" y="293"/>
                </a:lnTo>
                <a:lnTo>
                  <a:pt x="450" y="245"/>
                </a:lnTo>
                <a:lnTo>
                  <a:pt x="479" y="210"/>
                </a:lnTo>
                <a:lnTo>
                  <a:pt x="518" y="179"/>
                </a:lnTo>
                <a:lnTo>
                  <a:pt x="594" y="140"/>
                </a:lnTo>
                <a:lnTo>
                  <a:pt x="566" y="142"/>
                </a:lnTo>
                <a:lnTo>
                  <a:pt x="539" y="130"/>
                </a:lnTo>
                <a:lnTo>
                  <a:pt x="497" y="135"/>
                </a:lnTo>
                <a:lnTo>
                  <a:pt x="487" y="118"/>
                </a:lnTo>
                <a:lnTo>
                  <a:pt x="474" y="125"/>
                </a:lnTo>
                <a:lnTo>
                  <a:pt x="444" y="142"/>
                </a:lnTo>
                <a:lnTo>
                  <a:pt x="425" y="137"/>
                </a:lnTo>
                <a:lnTo>
                  <a:pt x="415" y="127"/>
                </a:lnTo>
                <a:lnTo>
                  <a:pt x="400" y="123"/>
                </a:lnTo>
                <a:lnTo>
                  <a:pt x="393" y="110"/>
                </a:lnTo>
                <a:lnTo>
                  <a:pt x="377" y="112"/>
                </a:lnTo>
                <a:lnTo>
                  <a:pt x="377" y="124"/>
                </a:lnTo>
                <a:lnTo>
                  <a:pt x="370" y="125"/>
                </a:lnTo>
                <a:lnTo>
                  <a:pt x="360" y="100"/>
                </a:lnTo>
                <a:lnTo>
                  <a:pt x="345" y="100"/>
                </a:lnTo>
                <a:lnTo>
                  <a:pt x="349" y="89"/>
                </a:lnTo>
                <a:lnTo>
                  <a:pt x="315" y="83"/>
                </a:lnTo>
                <a:lnTo>
                  <a:pt x="303" y="81"/>
                </a:lnTo>
                <a:lnTo>
                  <a:pt x="262" y="97"/>
                </a:lnTo>
                <a:lnTo>
                  <a:pt x="256" y="83"/>
                </a:lnTo>
                <a:lnTo>
                  <a:pt x="194" y="70"/>
                </a:lnTo>
                <a:lnTo>
                  <a:pt x="182" y="4"/>
                </a:lnTo>
                <a:lnTo>
                  <a:pt x="157" y="0"/>
                </a:lnTo>
                <a:lnTo>
                  <a:pt x="157" y="42"/>
                </a:lnTo>
                <a:lnTo>
                  <a:pt x="0" y="41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46" name="Freeform 13"/>
          <p:cNvSpPr>
            <a:spLocks/>
          </p:cNvSpPr>
          <p:nvPr/>
        </p:nvSpPr>
        <p:spPr bwMode="auto">
          <a:xfrm>
            <a:off x="1828800" y="3622675"/>
            <a:ext cx="857250" cy="1055688"/>
          </a:xfrm>
          <a:custGeom>
            <a:avLst/>
            <a:gdLst>
              <a:gd name="T0" fmla="*/ 0 w 616"/>
              <a:gd name="T1" fmla="*/ 2147483647 h 716"/>
              <a:gd name="T2" fmla="*/ 0 w 616"/>
              <a:gd name="T3" fmla="*/ 2147483647 h 716"/>
              <a:gd name="T4" fmla="*/ 2147483647 w 616"/>
              <a:gd name="T5" fmla="*/ 2147483647 h 716"/>
              <a:gd name="T6" fmla="*/ 2147483647 w 616"/>
              <a:gd name="T7" fmla="*/ 2147483647 h 716"/>
              <a:gd name="T8" fmla="*/ 2147483647 w 616"/>
              <a:gd name="T9" fmla="*/ 2147483647 h 716"/>
              <a:gd name="T10" fmla="*/ 2147483647 w 616"/>
              <a:gd name="T11" fmla="*/ 2147483647 h 716"/>
              <a:gd name="T12" fmla="*/ 2147483647 w 616"/>
              <a:gd name="T13" fmla="*/ 2147483647 h 716"/>
              <a:gd name="T14" fmla="*/ 2147483647 w 616"/>
              <a:gd name="T15" fmla="*/ 2147483647 h 716"/>
              <a:gd name="T16" fmla="*/ 2147483647 w 616"/>
              <a:gd name="T17" fmla="*/ 2147483647 h 716"/>
              <a:gd name="T18" fmla="*/ 2147483647 w 616"/>
              <a:gd name="T19" fmla="*/ 2147483647 h 716"/>
              <a:gd name="T20" fmla="*/ 2147483647 w 616"/>
              <a:gd name="T21" fmla="*/ 2147483647 h 716"/>
              <a:gd name="T22" fmla="*/ 2147483647 w 616"/>
              <a:gd name="T23" fmla="*/ 2147483647 h 716"/>
              <a:gd name="T24" fmla="*/ 2147483647 w 616"/>
              <a:gd name="T25" fmla="*/ 0 h 716"/>
              <a:gd name="T26" fmla="*/ 2147483647 w 616"/>
              <a:gd name="T27" fmla="*/ 2147483647 h 716"/>
              <a:gd name="T28" fmla="*/ 2147483647 w 616"/>
              <a:gd name="T29" fmla="*/ 2147483647 h 716"/>
              <a:gd name="T30" fmla="*/ 2147483647 w 616"/>
              <a:gd name="T31" fmla="*/ 2147483647 h 716"/>
              <a:gd name="T32" fmla="*/ 2147483647 w 616"/>
              <a:gd name="T33" fmla="*/ 2147483647 h 716"/>
              <a:gd name="T34" fmla="*/ 2147483647 w 616"/>
              <a:gd name="T35" fmla="*/ 2147483647 h 716"/>
              <a:gd name="T36" fmla="*/ 0 w 616"/>
              <a:gd name="T37" fmla="*/ 2147483647 h 716"/>
              <a:gd name="T38" fmla="*/ 0 w 616"/>
              <a:gd name="T39" fmla="*/ 2147483647 h 7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16"/>
              <a:gd name="T61" fmla="*/ 0 h 716"/>
              <a:gd name="T62" fmla="*/ 616 w 616"/>
              <a:gd name="T63" fmla="*/ 716 h 71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16" h="716">
                <a:moveTo>
                  <a:pt x="0" y="489"/>
                </a:moveTo>
                <a:lnTo>
                  <a:pt x="0" y="489"/>
                </a:lnTo>
                <a:lnTo>
                  <a:pt x="38" y="455"/>
                </a:lnTo>
                <a:lnTo>
                  <a:pt x="23" y="428"/>
                </a:lnTo>
                <a:lnTo>
                  <a:pt x="30" y="389"/>
                </a:lnTo>
                <a:lnTo>
                  <a:pt x="72" y="322"/>
                </a:lnTo>
                <a:lnTo>
                  <a:pt x="101" y="303"/>
                </a:lnTo>
                <a:lnTo>
                  <a:pt x="83" y="279"/>
                </a:lnTo>
                <a:lnTo>
                  <a:pt x="73" y="212"/>
                </a:lnTo>
                <a:lnTo>
                  <a:pt x="85" y="93"/>
                </a:lnTo>
                <a:lnTo>
                  <a:pt x="106" y="86"/>
                </a:lnTo>
                <a:lnTo>
                  <a:pt x="141" y="106"/>
                </a:lnTo>
                <a:lnTo>
                  <a:pt x="170" y="0"/>
                </a:lnTo>
                <a:lnTo>
                  <a:pt x="615" y="76"/>
                </a:lnTo>
                <a:lnTo>
                  <a:pt x="522" y="715"/>
                </a:lnTo>
                <a:lnTo>
                  <a:pt x="386" y="694"/>
                </a:lnTo>
                <a:lnTo>
                  <a:pt x="299" y="671"/>
                </a:lnTo>
                <a:lnTo>
                  <a:pt x="126" y="567"/>
                </a:lnTo>
                <a:lnTo>
                  <a:pt x="0" y="489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47" name="Freeform 14"/>
          <p:cNvSpPr>
            <a:spLocks/>
          </p:cNvSpPr>
          <p:nvPr/>
        </p:nvSpPr>
        <p:spPr bwMode="auto">
          <a:xfrm>
            <a:off x="990600" y="2538413"/>
            <a:ext cx="998538" cy="1774825"/>
          </a:xfrm>
          <a:custGeom>
            <a:avLst/>
            <a:gdLst>
              <a:gd name="T0" fmla="*/ 2147483647 w 716"/>
              <a:gd name="T1" fmla="*/ 2147483647 h 1228"/>
              <a:gd name="T2" fmla="*/ 2147483647 w 716"/>
              <a:gd name="T3" fmla="*/ 2147483647 h 1228"/>
              <a:gd name="T4" fmla="*/ 2147483647 w 716"/>
              <a:gd name="T5" fmla="*/ 2147483647 h 1228"/>
              <a:gd name="T6" fmla="*/ 2147483647 w 716"/>
              <a:gd name="T7" fmla="*/ 2147483647 h 1228"/>
              <a:gd name="T8" fmla="*/ 2147483647 w 716"/>
              <a:gd name="T9" fmla="*/ 2147483647 h 1228"/>
              <a:gd name="T10" fmla="*/ 2147483647 w 716"/>
              <a:gd name="T11" fmla="*/ 2147483647 h 1228"/>
              <a:gd name="T12" fmla="*/ 2147483647 w 716"/>
              <a:gd name="T13" fmla="*/ 2147483647 h 1228"/>
              <a:gd name="T14" fmla="*/ 2147483647 w 716"/>
              <a:gd name="T15" fmla="*/ 2147483647 h 1228"/>
              <a:gd name="T16" fmla="*/ 2147483647 w 716"/>
              <a:gd name="T17" fmla="*/ 2147483647 h 1228"/>
              <a:gd name="T18" fmla="*/ 2147483647 w 716"/>
              <a:gd name="T19" fmla="*/ 2147483647 h 1228"/>
              <a:gd name="T20" fmla="*/ 2147483647 w 716"/>
              <a:gd name="T21" fmla="*/ 2147483647 h 1228"/>
              <a:gd name="T22" fmla="*/ 2147483647 w 716"/>
              <a:gd name="T23" fmla="*/ 2147483647 h 1228"/>
              <a:gd name="T24" fmla="*/ 2147483647 w 716"/>
              <a:gd name="T25" fmla="*/ 2147483647 h 1228"/>
              <a:gd name="T26" fmla="*/ 2147483647 w 716"/>
              <a:gd name="T27" fmla="*/ 2147483647 h 1228"/>
              <a:gd name="T28" fmla="*/ 2147483647 w 716"/>
              <a:gd name="T29" fmla="*/ 2147483647 h 1228"/>
              <a:gd name="T30" fmla="*/ 2147483647 w 716"/>
              <a:gd name="T31" fmla="*/ 2147483647 h 1228"/>
              <a:gd name="T32" fmla="*/ 2147483647 w 716"/>
              <a:gd name="T33" fmla="*/ 2147483647 h 1228"/>
              <a:gd name="T34" fmla="*/ 2147483647 w 716"/>
              <a:gd name="T35" fmla="*/ 2147483647 h 1228"/>
              <a:gd name="T36" fmla="*/ 2147483647 w 716"/>
              <a:gd name="T37" fmla="*/ 2147483647 h 1228"/>
              <a:gd name="T38" fmla="*/ 2147483647 w 716"/>
              <a:gd name="T39" fmla="*/ 2147483647 h 1228"/>
              <a:gd name="T40" fmla="*/ 2147483647 w 716"/>
              <a:gd name="T41" fmla="*/ 2147483647 h 1228"/>
              <a:gd name="T42" fmla="*/ 2147483647 w 716"/>
              <a:gd name="T43" fmla="*/ 2147483647 h 1228"/>
              <a:gd name="T44" fmla="*/ 2147483647 w 716"/>
              <a:gd name="T45" fmla="*/ 2147483647 h 1228"/>
              <a:gd name="T46" fmla="*/ 2147483647 w 716"/>
              <a:gd name="T47" fmla="*/ 2147483647 h 1228"/>
              <a:gd name="T48" fmla="*/ 2147483647 w 716"/>
              <a:gd name="T49" fmla="*/ 2147483647 h 1228"/>
              <a:gd name="T50" fmla="*/ 2147483647 w 716"/>
              <a:gd name="T51" fmla="*/ 2147483647 h 1228"/>
              <a:gd name="T52" fmla="*/ 2147483647 w 716"/>
              <a:gd name="T53" fmla="*/ 2147483647 h 1228"/>
              <a:gd name="T54" fmla="*/ 2147483647 w 716"/>
              <a:gd name="T55" fmla="*/ 2147483647 h 1228"/>
              <a:gd name="T56" fmla="*/ 2147483647 w 716"/>
              <a:gd name="T57" fmla="*/ 2147483647 h 1228"/>
              <a:gd name="T58" fmla="*/ 2147483647 w 716"/>
              <a:gd name="T59" fmla="*/ 2147483647 h 1228"/>
              <a:gd name="T60" fmla="*/ 2147483647 w 716"/>
              <a:gd name="T61" fmla="*/ 2147483647 h 1228"/>
              <a:gd name="T62" fmla="*/ 2147483647 w 716"/>
              <a:gd name="T63" fmla="*/ 2147483647 h 1228"/>
              <a:gd name="T64" fmla="*/ 2147483647 w 716"/>
              <a:gd name="T65" fmla="*/ 2147483647 h 1228"/>
              <a:gd name="T66" fmla="*/ 2147483647 w 716"/>
              <a:gd name="T67" fmla="*/ 2147483647 h 1228"/>
              <a:gd name="T68" fmla="*/ 2147483647 w 716"/>
              <a:gd name="T69" fmla="*/ 2147483647 h 1228"/>
              <a:gd name="T70" fmla="*/ 2147483647 w 716"/>
              <a:gd name="T71" fmla="*/ 2147483647 h 1228"/>
              <a:gd name="T72" fmla="*/ 2147483647 w 716"/>
              <a:gd name="T73" fmla="*/ 2147483647 h 1228"/>
              <a:gd name="T74" fmla="*/ 2147483647 w 716"/>
              <a:gd name="T75" fmla="*/ 2147483647 h 1228"/>
              <a:gd name="T76" fmla="*/ 2147483647 w 716"/>
              <a:gd name="T77" fmla="*/ 2147483647 h 1228"/>
              <a:gd name="T78" fmla="*/ 2147483647 w 716"/>
              <a:gd name="T79" fmla="*/ 2147483647 h 1228"/>
              <a:gd name="T80" fmla="*/ 2147483647 w 716"/>
              <a:gd name="T81" fmla="*/ 2147483647 h 1228"/>
              <a:gd name="T82" fmla="*/ 2147483647 w 716"/>
              <a:gd name="T83" fmla="*/ 2147483647 h 1228"/>
              <a:gd name="T84" fmla="*/ 2147483647 w 716"/>
              <a:gd name="T85" fmla="*/ 2147483647 h 1228"/>
              <a:gd name="T86" fmla="*/ 2147483647 w 716"/>
              <a:gd name="T87" fmla="*/ 2147483647 h 1228"/>
              <a:gd name="T88" fmla="*/ 2147483647 w 716"/>
              <a:gd name="T89" fmla="*/ 2147483647 h 1228"/>
              <a:gd name="T90" fmla="*/ 2147483647 w 716"/>
              <a:gd name="T91" fmla="*/ 2147483647 h 1228"/>
              <a:gd name="T92" fmla="*/ 2147483647 w 716"/>
              <a:gd name="T93" fmla="*/ 2147483647 h 1228"/>
              <a:gd name="T94" fmla="*/ 2147483647 w 716"/>
              <a:gd name="T95" fmla="*/ 2147483647 h 1228"/>
              <a:gd name="T96" fmla="*/ 2147483647 w 716"/>
              <a:gd name="T97" fmla="*/ 2147483647 h 1228"/>
              <a:gd name="T98" fmla="*/ 2147483647 w 716"/>
              <a:gd name="T99" fmla="*/ 0 h 1228"/>
              <a:gd name="T100" fmla="*/ 2147483647 w 716"/>
              <a:gd name="T101" fmla="*/ 2147483647 h 1228"/>
              <a:gd name="T102" fmla="*/ 2147483647 w 716"/>
              <a:gd name="T103" fmla="*/ 2147483647 h 1228"/>
              <a:gd name="T104" fmla="*/ 0 w 716"/>
              <a:gd name="T105" fmla="*/ 2147483647 h 1228"/>
              <a:gd name="T106" fmla="*/ 2147483647 w 716"/>
              <a:gd name="T107" fmla="*/ 2147483647 h 1228"/>
              <a:gd name="T108" fmla="*/ 2147483647 w 716"/>
              <a:gd name="T109" fmla="*/ 2147483647 h 12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6"/>
              <a:gd name="T166" fmla="*/ 0 h 1228"/>
              <a:gd name="T167" fmla="*/ 716 w 716"/>
              <a:gd name="T168" fmla="*/ 1228 h 122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6" h="1228">
                <a:moveTo>
                  <a:pt x="16" y="222"/>
                </a:moveTo>
                <a:lnTo>
                  <a:pt x="16" y="222"/>
                </a:lnTo>
                <a:lnTo>
                  <a:pt x="25" y="249"/>
                </a:lnTo>
                <a:lnTo>
                  <a:pt x="4" y="345"/>
                </a:lnTo>
                <a:lnTo>
                  <a:pt x="17" y="373"/>
                </a:lnTo>
                <a:lnTo>
                  <a:pt x="74" y="499"/>
                </a:lnTo>
                <a:lnTo>
                  <a:pt x="80" y="496"/>
                </a:lnTo>
                <a:lnTo>
                  <a:pt x="82" y="469"/>
                </a:lnTo>
                <a:lnTo>
                  <a:pt x="92" y="464"/>
                </a:lnTo>
                <a:lnTo>
                  <a:pt x="101" y="471"/>
                </a:lnTo>
                <a:lnTo>
                  <a:pt x="84" y="488"/>
                </a:lnTo>
                <a:lnTo>
                  <a:pt x="91" y="498"/>
                </a:lnTo>
                <a:lnTo>
                  <a:pt x="106" y="552"/>
                </a:lnTo>
                <a:lnTo>
                  <a:pt x="97" y="548"/>
                </a:lnTo>
                <a:lnTo>
                  <a:pt x="78" y="528"/>
                </a:lnTo>
                <a:lnTo>
                  <a:pt x="82" y="506"/>
                </a:lnTo>
                <a:lnTo>
                  <a:pt x="73" y="508"/>
                </a:lnTo>
                <a:lnTo>
                  <a:pt x="61" y="530"/>
                </a:lnTo>
                <a:lnTo>
                  <a:pt x="65" y="579"/>
                </a:lnTo>
                <a:lnTo>
                  <a:pt x="78" y="602"/>
                </a:lnTo>
                <a:lnTo>
                  <a:pt x="103" y="622"/>
                </a:lnTo>
                <a:lnTo>
                  <a:pt x="94" y="647"/>
                </a:lnTo>
                <a:lnTo>
                  <a:pt x="80" y="651"/>
                </a:lnTo>
                <a:lnTo>
                  <a:pt x="78" y="682"/>
                </a:lnTo>
                <a:lnTo>
                  <a:pt x="112" y="756"/>
                </a:lnTo>
                <a:lnTo>
                  <a:pt x="139" y="800"/>
                </a:lnTo>
                <a:lnTo>
                  <a:pt x="136" y="827"/>
                </a:lnTo>
                <a:lnTo>
                  <a:pt x="153" y="845"/>
                </a:lnTo>
                <a:lnTo>
                  <a:pt x="146" y="864"/>
                </a:lnTo>
                <a:lnTo>
                  <a:pt x="136" y="905"/>
                </a:lnTo>
                <a:lnTo>
                  <a:pt x="148" y="922"/>
                </a:lnTo>
                <a:lnTo>
                  <a:pt x="235" y="951"/>
                </a:lnTo>
                <a:lnTo>
                  <a:pt x="270" y="1000"/>
                </a:lnTo>
                <a:lnTo>
                  <a:pt x="312" y="1017"/>
                </a:lnTo>
                <a:lnTo>
                  <a:pt x="313" y="1045"/>
                </a:lnTo>
                <a:lnTo>
                  <a:pt x="340" y="1052"/>
                </a:lnTo>
                <a:lnTo>
                  <a:pt x="376" y="1102"/>
                </a:lnTo>
                <a:lnTo>
                  <a:pt x="397" y="1145"/>
                </a:lnTo>
                <a:lnTo>
                  <a:pt x="398" y="1211"/>
                </a:lnTo>
                <a:lnTo>
                  <a:pt x="652" y="1227"/>
                </a:lnTo>
                <a:lnTo>
                  <a:pt x="637" y="1200"/>
                </a:lnTo>
                <a:lnTo>
                  <a:pt x="644" y="1161"/>
                </a:lnTo>
                <a:lnTo>
                  <a:pt x="686" y="1094"/>
                </a:lnTo>
                <a:lnTo>
                  <a:pt x="715" y="1075"/>
                </a:lnTo>
                <a:lnTo>
                  <a:pt x="697" y="1051"/>
                </a:lnTo>
                <a:lnTo>
                  <a:pt x="687" y="984"/>
                </a:lnTo>
                <a:lnTo>
                  <a:pt x="347" y="473"/>
                </a:lnTo>
                <a:lnTo>
                  <a:pt x="321" y="422"/>
                </a:lnTo>
                <a:lnTo>
                  <a:pt x="406" y="95"/>
                </a:lnTo>
                <a:lnTo>
                  <a:pt x="68" y="0"/>
                </a:lnTo>
                <a:lnTo>
                  <a:pt x="59" y="19"/>
                </a:lnTo>
                <a:lnTo>
                  <a:pt x="61" y="62"/>
                </a:lnTo>
                <a:lnTo>
                  <a:pt x="0" y="163"/>
                </a:lnTo>
                <a:lnTo>
                  <a:pt x="16" y="222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48" name="Freeform 15"/>
          <p:cNvSpPr>
            <a:spLocks/>
          </p:cNvSpPr>
          <p:nvPr/>
        </p:nvSpPr>
        <p:spPr bwMode="auto">
          <a:xfrm>
            <a:off x="7077075" y="1728788"/>
            <a:ext cx="460375" cy="755650"/>
          </a:xfrm>
          <a:custGeom>
            <a:avLst/>
            <a:gdLst>
              <a:gd name="T0" fmla="*/ 0 w 332"/>
              <a:gd name="T1" fmla="*/ 2147483647 h 524"/>
              <a:gd name="T2" fmla="*/ 0 w 332"/>
              <a:gd name="T3" fmla="*/ 2147483647 h 524"/>
              <a:gd name="T4" fmla="*/ 2147483647 w 332"/>
              <a:gd name="T5" fmla="*/ 2147483647 h 524"/>
              <a:gd name="T6" fmla="*/ 2147483647 w 332"/>
              <a:gd name="T7" fmla="*/ 2147483647 h 524"/>
              <a:gd name="T8" fmla="*/ 2147483647 w 332"/>
              <a:gd name="T9" fmla="*/ 2147483647 h 524"/>
              <a:gd name="T10" fmla="*/ 2147483647 w 332"/>
              <a:gd name="T11" fmla="*/ 2147483647 h 524"/>
              <a:gd name="T12" fmla="*/ 2147483647 w 332"/>
              <a:gd name="T13" fmla="*/ 2147483647 h 524"/>
              <a:gd name="T14" fmla="*/ 2147483647 w 332"/>
              <a:gd name="T15" fmla="*/ 2147483647 h 524"/>
              <a:gd name="T16" fmla="*/ 2147483647 w 332"/>
              <a:gd name="T17" fmla="*/ 2147483647 h 524"/>
              <a:gd name="T18" fmla="*/ 2147483647 w 332"/>
              <a:gd name="T19" fmla="*/ 2147483647 h 524"/>
              <a:gd name="T20" fmla="*/ 2147483647 w 332"/>
              <a:gd name="T21" fmla="*/ 2147483647 h 524"/>
              <a:gd name="T22" fmla="*/ 2147483647 w 332"/>
              <a:gd name="T23" fmla="*/ 2147483647 h 524"/>
              <a:gd name="T24" fmla="*/ 2147483647 w 332"/>
              <a:gd name="T25" fmla="*/ 2147483647 h 524"/>
              <a:gd name="T26" fmla="*/ 2147483647 w 332"/>
              <a:gd name="T27" fmla="*/ 0 h 524"/>
              <a:gd name="T28" fmla="*/ 2147483647 w 332"/>
              <a:gd name="T29" fmla="*/ 2147483647 h 524"/>
              <a:gd name="T30" fmla="*/ 2147483647 w 332"/>
              <a:gd name="T31" fmla="*/ 2147483647 h 524"/>
              <a:gd name="T32" fmla="*/ 2147483647 w 332"/>
              <a:gd name="T33" fmla="*/ 2147483647 h 524"/>
              <a:gd name="T34" fmla="*/ 2147483647 w 332"/>
              <a:gd name="T35" fmla="*/ 2147483647 h 524"/>
              <a:gd name="T36" fmla="*/ 2147483647 w 332"/>
              <a:gd name="T37" fmla="*/ 2147483647 h 524"/>
              <a:gd name="T38" fmla="*/ 2147483647 w 332"/>
              <a:gd name="T39" fmla="*/ 2147483647 h 524"/>
              <a:gd name="T40" fmla="*/ 2147483647 w 332"/>
              <a:gd name="T41" fmla="*/ 2147483647 h 524"/>
              <a:gd name="T42" fmla="*/ 2147483647 w 332"/>
              <a:gd name="T43" fmla="*/ 2147483647 h 524"/>
              <a:gd name="T44" fmla="*/ 2147483647 w 332"/>
              <a:gd name="T45" fmla="*/ 2147483647 h 524"/>
              <a:gd name="T46" fmla="*/ 2147483647 w 332"/>
              <a:gd name="T47" fmla="*/ 2147483647 h 524"/>
              <a:gd name="T48" fmla="*/ 2147483647 w 332"/>
              <a:gd name="T49" fmla="*/ 2147483647 h 524"/>
              <a:gd name="T50" fmla="*/ 2147483647 w 332"/>
              <a:gd name="T51" fmla="*/ 2147483647 h 524"/>
              <a:gd name="T52" fmla="*/ 2147483647 w 332"/>
              <a:gd name="T53" fmla="*/ 2147483647 h 524"/>
              <a:gd name="T54" fmla="*/ 2147483647 w 332"/>
              <a:gd name="T55" fmla="*/ 2147483647 h 524"/>
              <a:gd name="T56" fmla="*/ 2147483647 w 332"/>
              <a:gd name="T57" fmla="*/ 2147483647 h 524"/>
              <a:gd name="T58" fmla="*/ 2147483647 w 332"/>
              <a:gd name="T59" fmla="*/ 2147483647 h 524"/>
              <a:gd name="T60" fmla="*/ 2147483647 w 332"/>
              <a:gd name="T61" fmla="*/ 2147483647 h 524"/>
              <a:gd name="T62" fmla="*/ 2147483647 w 332"/>
              <a:gd name="T63" fmla="*/ 2147483647 h 524"/>
              <a:gd name="T64" fmla="*/ 2147483647 w 332"/>
              <a:gd name="T65" fmla="*/ 2147483647 h 524"/>
              <a:gd name="T66" fmla="*/ 2147483647 w 332"/>
              <a:gd name="T67" fmla="*/ 2147483647 h 524"/>
              <a:gd name="T68" fmla="*/ 2147483647 w 332"/>
              <a:gd name="T69" fmla="*/ 2147483647 h 524"/>
              <a:gd name="T70" fmla="*/ 2147483647 w 332"/>
              <a:gd name="T71" fmla="*/ 2147483647 h 524"/>
              <a:gd name="T72" fmla="*/ 2147483647 w 332"/>
              <a:gd name="T73" fmla="*/ 2147483647 h 524"/>
              <a:gd name="T74" fmla="*/ 2147483647 w 332"/>
              <a:gd name="T75" fmla="*/ 2147483647 h 524"/>
              <a:gd name="T76" fmla="*/ 2147483647 w 332"/>
              <a:gd name="T77" fmla="*/ 2147483647 h 524"/>
              <a:gd name="T78" fmla="*/ 2147483647 w 332"/>
              <a:gd name="T79" fmla="*/ 2147483647 h 524"/>
              <a:gd name="T80" fmla="*/ 2147483647 w 332"/>
              <a:gd name="T81" fmla="*/ 2147483647 h 524"/>
              <a:gd name="T82" fmla="*/ 2147483647 w 332"/>
              <a:gd name="T83" fmla="*/ 2147483647 h 524"/>
              <a:gd name="T84" fmla="*/ 2147483647 w 332"/>
              <a:gd name="T85" fmla="*/ 2147483647 h 524"/>
              <a:gd name="T86" fmla="*/ 2147483647 w 332"/>
              <a:gd name="T87" fmla="*/ 2147483647 h 524"/>
              <a:gd name="T88" fmla="*/ 2147483647 w 332"/>
              <a:gd name="T89" fmla="*/ 2147483647 h 524"/>
              <a:gd name="T90" fmla="*/ 2147483647 w 332"/>
              <a:gd name="T91" fmla="*/ 2147483647 h 524"/>
              <a:gd name="T92" fmla="*/ 2147483647 w 332"/>
              <a:gd name="T93" fmla="*/ 2147483647 h 524"/>
              <a:gd name="T94" fmla="*/ 2147483647 w 332"/>
              <a:gd name="T95" fmla="*/ 2147483647 h 524"/>
              <a:gd name="T96" fmla="*/ 2147483647 w 332"/>
              <a:gd name="T97" fmla="*/ 2147483647 h 524"/>
              <a:gd name="T98" fmla="*/ 2147483647 w 332"/>
              <a:gd name="T99" fmla="*/ 2147483647 h 524"/>
              <a:gd name="T100" fmla="*/ 2147483647 w 332"/>
              <a:gd name="T101" fmla="*/ 2147483647 h 524"/>
              <a:gd name="T102" fmla="*/ 2147483647 w 332"/>
              <a:gd name="T103" fmla="*/ 2147483647 h 524"/>
              <a:gd name="T104" fmla="*/ 2147483647 w 332"/>
              <a:gd name="T105" fmla="*/ 2147483647 h 524"/>
              <a:gd name="T106" fmla="*/ 2147483647 w 332"/>
              <a:gd name="T107" fmla="*/ 2147483647 h 524"/>
              <a:gd name="T108" fmla="*/ 2147483647 w 332"/>
              <a:gd name="T109" fmla="*/ 2147483647 h 524"/>
              <a:gd name="T110" fmla="*/ 2147483647 w 332"/>
              <a:gd name="T111" fmla="*/ 2147483647 h 524"/>
              <a:gd name="T112" fmla="*/ 2147483647 w 332"/>
              <a:gd name="T113" fmla="*/ 2147483647 h 524"/>
              <a:gd name="T114" fmla="*/ 2147483647 w 332"/>
              <a:gd name="T115" fmla="*/ 2147483647 h 524"/>
              <a:gd name="T116" fmla="*/ 2147483647 w 332"/>
              <a:gd name="T117" fmla="*/ 2147483647 h 524"/>
              <a:gd name="T118" fmla="*/ 2147483647 w 332"/>
              <a:gd name="T119" fmla="*/ 2147483647 h 524"/>
              <a:gd name="T120" fmla="*/ 0 w 332"/>
              <a:gd name="T121" fmla="*/ 2147483647 h 524"/>
              <a:gd name="T122" fmla="*/ 0 w 332"/>
              <a:gd name="T123" fmla="*/ 2147483647 h 52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2"/>
              <a:gd name="T187" fmla="*/ 0 h 524"/>
              <a:gd name="T188" fmla="*/ 332 w 332"/>
              <a:gd name="T189" fmla="*/ 524 h 52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2" h="524">
                <a:moveTo>
                  <a:pt x="0" y="285"/>
                </a:moveTo>
                <a:lnTo>
                  <a:pt x="0" y="285"/>
                </a:lnTo>
                <a:lnTo>
                  <a:pt x="20" y="285"/>
                </a:lnTo>
                <a:lnTo>
                  <a:pt x="21" y="252"/>
                </a:lnTo>
                <a:lnTo>
                  <a:pt x="45" y="205"/>
                </a:lnTo>
                <a:lnTo>
                  <a:pt x="34" y="172"/>
                </a:lnTo>
                <a:lnTo>
                  <a:pt x="44" y="127"/>
                </a:lnTo>
                <a:lnTo>
                  <a:pt x="43" y="109"/>
                </a:lnTo>
                <a:lnTo>
                  <a:pt x="81" y="10"/>
                </a:lnTo>
                <a:lnTo>
                  <a:pt x="91" y="10"/>
                </a:lnTo>
                <a:lnTo>
                  <a:pt x="96" y="29"/>
                </a:lnTo>
                <a:lnTo>
                  <a:pt x="143" y="11"/>
                </a:lnTo>
                <a:lnTo>
                  <a:pt x="143" y="5"/>
                </a:lnTo>
                <a:lnTo>
                  <a:pt x="157" y="0"/>
                </a:lnTo>
                <a:lnTo>
                  <a:pt x="182" y="12"/>
                </a:lnTo>
                <a:lnTo>
                  <a:pt x="200" y="29"/>
                </a:lnTo>
                <a:lnTo>
                  <a:pt x="243" y="174"/>
                </a:lnTo>
                <a:lnTo>
                  <a:pt x="272" y="174"/>
                </a:lnTo>
                <a:lnTo>
                  <a:pt x="277" y="183"/>
                </a:lnTo>
                <a:lnTo>
                  <a:pt x="273" y="188"/>
                </a:lnTo>
                <a:lnTo>
                  <a:pt x="294" y="221"/>
                </a:lnTo>
                <a:lnTo>
                  <a:pt x="299" y="213"/>
                </a:lnTo>
                <a:lnTo>
                  <a:pt x="322" y="236"/>
                </a:lnTo>
                <a:lnTo>
                  <a:pt x="313" y="242"/>
                </a:lnTo>
                <a:lnTo>
                  <a:pt x="315" y="247"/>
                </a:lnTo>
                <a:lnTo>
                  <a:pt x="331" y="247"/>
                </a:lnTo>
                <a:lnTo>
                  <a:pt x="319" y="275"/>
                </a:lnTo>
                <a:lnTo>
                  <a:pt x="306" y="271"/>
                </a:lnTo>
                <a:lnTo>
                  <a:pt x="294" y="281"/>
                </a:lnTo>
                <a:lnTo>
                  <a:pt x="295" y="293"/>
                </a:lnTo>
                <a:lnTo>
                  <a:pt x="286" y="300"/>
                </a:lnTo>
                <a:lnTo>
                  <a:pt x="274" y="296"/>
                </a:lnTo>
                <a:lnTo>
                  <a:pt x="275" y="313"/>
                </a:lnTo>
                <a:lnTo>
                  <a:pt x="266" y="308"/>
                </a:lnTo>
                <a:lnTo>
                  <a:pt x="263" y="327"/>
                </a:lnTo>
                <a:lnTo>
                  <a:pt x="248" y="310"/>
                </a:lnTo>
                <a:lnTo>
                  <a:pt x="235" y="326"/>
                </a:lnTo>
                <a:lnTo>
                  <a:pt x="222" y="333"/>
                </a:lnTo>
                <a:lnTo>
                  <a:pt x="219" y="349"/>
                </a:lnTo>
                <a:lnTo>
                  <a:pt x="205" y="345"/>
                </a:lnTo>
                <a:lnTo>
                  <a:pt x="211" y="332"/>
                </a:lnTo>
                <a:lnTo>
                  <a:pt x="200" y="319"/>
                </a:lnTo>
                <a:lnTo>
                  <a:pt x="189" y="339"/>
                </a:lnTo>
                <a:lnTo>
                  <a:pt x="194" y="380"/>
                </a:lnTo>
                <a:lnTo>
                  <a:pt x="187" y="392"/>
                </a:lnTo>
                <a:lnTo>
                  <a:pt x="177" y="392"/>
                </a:lnTo>
                <a:lnTo>
                  <a:pt x="169" y="391"/>
                </a:lnTo>
                <a:lnTo>
                  <a:pt x="159" y="415"/>
                </a:lnTo>
                <a:lnTo>
                  <a:pt x="143" y="414"/>
                </a:lnTo>
                <a:lnTo>
                  <a:pt x="146" y="436"/>
                </a:lnTo>
                <a:lnTo>
                  <a:pt x="136" y="420"/>
                </a:lnTo>
                <a:lnTo>
                  <a:pt x="114" y="437"/>
                </a:lnTo>
                <a:lnTo>
                  <a:pt x="111" y="451"/>
                </a:lnTo>
                <a:lnTo>
                  <a:pt x="119" y="459"/>
                </a:lnTo>
                <a:lnTo>
                  <a:pt x="108" y="465"/>
                </a:lnTo>
                <a:lnTo>
                  <a:pt x="111" y="480"/>
                </a:lnTo>
                <a:lnTo>
                  <a:pt x="102" y="491"/>
                </a:lnTo>
                <a:lnTo>
                  <a:pt x="99" y="523"/>
                </a:lnTo>
                <a:lnTo>
                  <a:pt x="92" y="523"/>
                </a:lnTo>
                <a:lnTo>
                  <a:pt x="63" y="481"/>
                </a:lnTo>
                <a:lnTo>
                  <a:pt x="0" y="285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4587" name="Group 16"/>
          <p:cNvGrpSpPr>
            <a:grpSpLocks/>
          </p:cNvGrpSpPr>
          <p:nvPr/>
        </p:nvGrpSpPr>
        <p:grpSpPr bwMode="auto">
          <a:xfrm>
            <a:off x="6932613" y="2508250"/>
            <a:ext cx="436562" cy="265113"/>
            <a:chOff x="4960" y="1778"/>
            <a:chExt cx="315" cy="172"/>
          </a:xfrm>
          <a:solidFill>
            <a:schemeClr val="accent3">
              <a:lumMod val="75000"/>
            </a:schemeClr>
          </a:solidFill>
        </p:grpSpPr>
        <p:sp>
          <p:nvSpPr>
            <p:cNvPr id="14482" name="Freeform 17"/>
            <p:cNvSpPr>
              <a:spLocks/>
            </p:cNvSpPr>
            <p:nvPr/>
          </p:nvSpPr>
          <p:spPr bwMode="auto">
            <a:xfrm>
              <a:off x="4960" y="1778"/>
              <a:ext cx="302" cy="154"/>
            </a:xfrm>
            <a:custGeom>
              <a:avLst/>
              <a:gdLst>
                <a:gd name="T0" fmla="*/ 0 w 302"/>
                <a:gd name="T1" fmla="*/ 62 h 155"/>
                <a:gd name="T2" fmla="*/ 0 w 302"/>
                <a:gd name="T3" fmla="*/ 62 h 155"/>
                <a:gd name="T4" fmla="*/ 1 w 302"/>
                <a:gd name="T5" fmla="*/ 143 h 155"/>
                <a:gd name="T6" fmla="*/ 141 w 302"/>
                <a:gd name="T7" fmla="*/ 114 h 155"/>
                <a:gd name="T8" fmla="*/ 166 w 302"/>
                <a:gd name="T9" fmla="*/ 106 h 155"/>
                <a:gd name="T10" fmla="*/ 175 w 302"/>
                <a:gd name="T11" fmla="*/ 107 h 155"/>
                <a:gd name="T12" fmla="*/ 186 w 302"/>
                <a:gd name="T13" fmla="*/ 131 h 155"/>
                <a:gd name="T14" fmla="*/ 202 w 302"/>
                <a:gd name="T15" fmla="*/ 133 h 155"/>
                <a:gd name="T16" fmla="*/ 210 w 302"/>
                <a:gd name="T17" fmla="*/ 153 h 155"/>
                <a:gd name="T18" fmla="*/ 221 w 302"/>
                <a:gd name="T19" fmla="*/ 154 h 155"/>
                <a:gd name="T20" fmla="*/ 224 w 302"/>
                <a:gd name="T21" fmla="*/ 140 h 155"/>
                <a:gd name="T22" fmla="*/ 233 w 302"/>
                <a:gd name="T23" fmla="*/ 136 h 155"/>
                <a:gd name="T24" fmla="*/ 236 w 302"/>
                <a:gd name="T25" fmla="*/ 121 h 155"/>
                <a:gd name="T26" fmla="*/ 240 w 302"/>
                <a:gd name="T27" fmla="*/ 120 h 155"/>
                <a:gd name="T28" fmla="*/ 246 w 302"/>
                <a:gd name="T29" fmla="*/ 141 h 155"/>
                <a:gd name="T30" fmla="*/ 261 w 302"/>
                <a:gd name="T31" fmla="*/ 136 h 155"/>
                <a:gd name="T32" fmla="*/ 264 w 302"/>
                <a:gd name="T33" fmla="*/ 127 h 155"/>
                <a:gd name="T34" fmla="*/ 282 w 302"/>
                <a:gd name="T35" fmla="*/ 118 h 155"/>
                <a:gd name="T36" fmla="*/ 293 w 302"/>
                <a:gd name="T37" fmla="*/ 115 h 155"/>
                <a:gd name="T38" fmla="*/ 301 w 302"/>
                <a:gd name="T39" fmla="*/ 122 h 155"/>
                <a:gd name="T40" fmla="*/ 299 w 302"/>
                <a:gd name="T41" fmla="*/ 101 h 155"/>
                <a:gd name="T42" fmla="*/ 284 w 302"/>
                <a:gd name="T43" fmla="*/ 76 h 155"/>
                <a:gd name="T44" fmla="*/ 275 w 302"/>
                <a:gd name="T45" fmla="*/ 72 h 155"/>
                <a:gd name="T46" fmla="*/ 266 w 302"/>
                <a:gd name="T47" fmla="*/ 72 h 155"/>
                <a:gd name="T48" fmla="*/ 268 w 302"/>
                <a:gd name="T49" fmla="*/ 78 h 155"/>
                <a:gd name="T50" fmla="*/ 273 w 302"/>
                <a:gd name="T51" fmla="*/ 78 h 155"/>
                <a:gd name="T52" fmla="*/ 280 w 302"/>
                <a:gd name="T53" fmla="*/ 78 h 155"/>
                <a:gd name="T54" fmla="*/ 288 w 302"/>
                <a:gd name="T55" fmla="*/ 86 h 155"/>
                <a:gd name="T56" fmla="*/ 291 w 302"/>
                <a:gd name="T57" fmla="*/ 96 h 155"/>
                <a:gd name="T58" fmla="*/ 286 w 302"/>
                <a:gd name="T59" fmla="*/ 105 h 155"/>
                <a:gd name="T60" fmla="*/ 263 w 302"/>
                <a:gd name="T61" fmla="*/ 115 h 155"/>
                <a:gd name="T62" fmla="*/ 250 w 302"/>
                <a:gd name="T63" fmla="*/ 110 h 155"/>
                <a:gd name="T64" fmla="*/ 244 w 302"/>
                <a:gd name="T65" fmla="*/ 96 h 155"/>
                <a:gd name="T66" fmla="*/ 233 w 302"/>
                <a:gd name="T67" fmla="*/ 94 h 155"/>
                <a:gd name="T68" fmla="*/ 234 w 302"/>
                <a:gd name="T69" fmla="*/ 85 h 155"/>
                <a:gd name="T70" fmla="*/ 223 w 302"/>
                <a:gd name="T71" fmla="*/ 71 h 155"/>
                <a:gd name="T72" fmla="*/ 206 w 302"/>
                <a:gd name="T73" fmla="*/ 64 h 155"/>
                <a:gd name="T74" fmla="*/ 205 w 302"/>
                <a:gd name="T75" fmla="*/ 72 h 155"/>
                <a:gd name="T76" fmla="*/ 195 w 302"/>
                <a:gd name="T77" fmla="*/ 68 h 155"/>
                <a:gd name="T78" fmla="*/ 191 w 302"/>
                <a:gd name="T79" fmla="*/ 59 h 155"/>
                <a:gd name="T80" fmla="*/ 194 w 302"/>
                <a:gd name="T81" fmla="*/ 50 h 155"/>
                <a:gd name="T82" fmla="*/ 204 w 302"/>
                <a:gd name="T83" fmla="*/ 43 h 155"/>
                <a:gd name="T84" fmla="*/ 200 w 302"/>
                <a:gd name="T85" fmla="*/ 36 h 155"/>
                <a:gd name="T86" fmla="*/ 213 w 302"/>
                <a:gd name="T87" fmla="*/ 26 h 155"/>
                <a:gd name="T88" fmla="*/ 200 w 302"/>
                <a:gd name="T89" fmla="*/ 15 h 155"/>
                <a:gd name="T90" fmla="*/ 194 w 302"/>
                <a:gd name="T91" fmla="*/ 0 h 155"/>
                <a:gd name="T92" fmla="*/ 166 w 302"/>
                <a:gd name="T93" fmla="*/ 22 h 155"/>
                <a:gd name="T94" fmla="*/ 65 w 302"/>
                <a:gd name="T95" fmla="*/ 48 h 155"/>
                <a:gd name="T96" fmla="*/ 0 w 302"/>
                <a:gd name="T97" fmla="*/ 62 h 155"/>
                <a:gd name="T98" fmla="*/ 0 w 302"/>
                <a:gd name="T99" fmla="*/ 62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2"/>
                <a:gd name="T151" fmla="*/ 0 h 155"/>
                <a:gd name="T152" fmla="*/ 302 w 302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2" h="155">
                  <a:moveTo>
                    <a:pt x="0" y="62"/>
                  </a:moveTo>
                  <a:lnTo>
                    <a:pt x="0" y="62"/>
                  </a:lnTo>
                  <a:lnTo>
                    <a:pt x="1" y="143"/>
                  </a:lnTo>
                  <a:lnTo>
                    <a:pt x="141" y="114"/>
                  </a:lnTo>
                  <a:lnTo>
                    <a:pt x="166" y="106"/>
                  </a:lnTo>
                  <a:lnTo>
                    <a:pt x="175" y="107"/>
                  </a:lnTo>
                  <a:lnTo>
                    <a:pt x="186" y="131"/>
                  </a:lnTo>
                  <a:lnTo>
                    <a:pt x="202" y="133"/>
                  </a:lnTo>
                  <a:lnTo>
                    <a:pt x="210" y="153"/>
                  </a:lnTo>
                  <a:lnTo>
                    <a:pt x="221" y="154"/>
                  </a:lnTo>
                  <a:lnTo>
                    <a:pt x="224" y="140"/>
                  </a:lnTo>
                  <a:lnTo>
                    <a:pt x="233" y="136"/>
                  </a:lnTo>
                  <a:lnTo>
                    <a:pt x="236" y="121"/>
                  </a:lnTo>
                  <a:lnTo>
                    <a:pt x="240" y="120"/>
                  </a:lnTo>
                  <a:lnTo>
                    <a:pt x="246" y="141"/>
                  </a:lnTo>
                  <a:lnTo>
                    <a:pt x="261" y="136"/>
                  </a:lnTo>
                  <a:lnTo>
                    <a:pt x="264" y="127"/>
                  </a:lnTo>
                  <a:lnTo>
                    <a:pt x="282" y="118"/>
                  </a:lnTo>
                  <a:lnTo>
                    <a:pt x="293" y="115"/>
                  </a:lnTo>
                  <a:lnTo>
                    <a:pt x="301" y="122"/>
                  </a:lnTo>
                  <a:lnTo>
                    <a:pt x="299" y="101"/>
                  </a:lnTo>
                  <a:lnTo>
                    <a:pt x="284" y="76"/>
                  </a:lnTo>
                  <a:lnTo>
                    <a:pt x="275" y="72"/>
                  </a:lnTo>
                  <a:lnTo>
                    <a:pt x="266" y="72"/>
                  </a:lnTo>
                  <a:lnTo>
                    <a:pt x="268" y="78"/>
                  </a:lnTo>
                  <a:lnTo>
                    <a:pt x="273" y="78"/>
                  </a:lnTo>
                  <a:lnTo>
                    <a:pt x="280" y="78"/>
                  </a:lnTo>
                  <a:lnTo>
                    <a:pt x="288" y="86"/>
                  </a:lnTo>
                  <a:lnTo>
                    <a:pt x="291" y="96"/>
                  </a:lnTo>
                  <a:lnTo>
                    <a:pt x="286" y="105"/>
                  </a:lnTo>
                  <a:lnTo>
                    <a:pt x="263" y="115"/>
                  </a:lnTo>
                  <a:lnTo>
                    <a:pt x="250" y="110"/>
                  </a:lnTo>
                  <a:lnTo>
                    <a:pt x="244" y="96"/>
                  </a:lnTo>
                  <a:lnTo>
                    <a:pt x="233" y="94"/>
                  </a:lnTo>
                  <a:lnTo>
                    <a:pt x="234" y="85"/>
                  </a:lnTo>
                  <a:lnTo>
                    <a:pt x="223" y="71"/>
                  </a:lnTo>
                  <a:lnTo>
                    <a:pt x="206" y="64"/>
                  </a:lnTo>
                  <a:lnTo>
                    <a:pt x="205" y="72"/>
                  </a:lnTo>
                  <a:lnTo>
                    <a:pt x="195" y="68"/>
                  </a:lnTo>
                  <a:lnTo>
                    <a:pt x="191" y="59"/>
                  </a:lnTo>
                  <a:lnTo>
                    <a:pt x="194" y="50"/>
                  </a:lnTo>
                  <a:lnTo>
                    <a:pt x="204" y="43"/>
                  </a:lnTo>
                  <a:lnTo>
                    <a:pt x="200" y="36"/>
                  </a:lnTo>
                  <a:lnTo>
                    <a:pt x="213" y="26"/>
                  </a:lnTo>
                  <a:lnTo>
                    <a:pt x="200" y="15"/>
                  </a:lnTo>
                  <a:lnTo>
                    <a:pt x="194" y="0"/>
                  </a:lnTo>
                  <a:lnTo>
                    <a:pt x="166" y="22"/>
                  </a:lnTo>
                  <a:lnTo>
                    <a:pt x="65" y="48"/>
                  </a:lnTo>
                  <a:lnTo>
                    <a:pt x="0" y="62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3" name="Freeform 18"/>
            <p:cNvSpPr>
              <a:spLocks/>
            </p:cNvSpPr>
            <p:nvPr/>
          </p:nvSpPr>
          <p:spPr bwMode="auto">
            <a:xfrm>
              <a:off x="5202" y="1926"/>
              <a:ext cx="27" cy="24"/>
            </a:xfrm>
            <a:custGeom>
              <a:avLst/>
              <a:gdLst>
                <a:gd name="T0" fmla="*/ 0 w 27"/>
                <a:gd name="T1" fmla="*/ 23 h 24"/>
                <a:gd name="T2" fmla="*/ 0 w 27"/>
                <a:gd name="T3" fmla="*/ 23 h 24"/>
                <a:gd name="T4" fmla="*/ 11 w 27"/>
                <a:gd name="T5" fmla="*/ 0 h 24"/>
                <a:gd name="T6" fmla="*/ 26 w 27"/>
                <a:gd name="T7" fmla="*/ 10 h 24"/>
                <a:gd name="T8" fmla="*/ 0 w 27"/>
                <a:gd name="T9" fmla="*/ 23 h 24"/>
                <a:gd name="T10" fmla="*/ 0 w 27"/>
                <a:gd name="T11" fmla="*/ 2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24"/>
                <a:gd name="T20" fmla="*/ 27 w 27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24">
                  <a:moveTo>
                    <a:pt x="0" y="23"/>
                  </a:moveTo>
                  <a:lnTo>
                    <a:pt x="0" y="23"/>
                  </a:lnTo>
                  <a:lnTo>
                    <a:pt x="11" y="0"/>
                  </a:lnTo>
                  <a:lnTo>
                    <a:pt x="26" y="10"/>
                  </a:lnTo>
                  <a:lnTo>
                    <a:pt x="0" y="2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4" name="Freeform 19"/>
            <p:cNvSpPr>
              <a:spLocks/>
            </p:cNvSpPr>
            <p:nvPr/>
          </p:nvSpPr>
          <p:spPr bwMode="auto">
            <a:xfrm>
              <a:off x="5252" y="1922"/>
              <a:ext cx="23" cy="18"/>
            </a:xfrm>
            <a:custGeom>
              <a:avLst/>
              <a:gdLst>
                <a:gd name="T0" fmla="*/ 0 w 23"/>
                <a:gd name="T1" fmla="*/ 17 h 18"/>
                <a:gd name="T2" fmla="*/ 0 w 23"/>
                <a:gd name="T3" fmla="*/ 17 h 18"/>
                <a:gd name="T4" fmla="*/ 12 w 23"/>
                <a:gd name="T5" fmla="*/ 0 h 18"/>
                <a:gd name="T6" fmla="*/ 22 w 23"/>
                <a:gd name="T7" fmla="*/ 14 h 18"/>
                <a:gd name="T8" fmla="*/ 0 w 23"/>
                <a:gd name="T9" fmla="*/ 17 h 18"/>
                <a:gd name="T10" fmla="*/ 0 w 23"/>
                <a:gd name="T11" fmla="*/ 1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8"/>
                <a:gd name="T20" fmla="*/ 23 w 23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8">
                  <a:moveTo>
                    <a:pt x="0" y="17"/>
                  </a:moveTo>
                  <a:lnTo>
                    <a:pt x="0" y="17"/>
                  </a:lnTo>
                  <a:lnTo>
                    <a:pt x="12" y="0"/>
                  </a:lnTo>
                  <a:lnTo>
                    <a:pt x="22" y="14"/>
                  </a:lnTo>
                  <a:lnTo>
                    <a:pt x="0" y="17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350" name="Freeform 20"/>
          <p:cNvSpPr>
            <a:spLocks/>
          </p:cNvSpPr>
          <p:nvPr/>
        </p:nvSpPr>
        <p:spPr bwMode="auto">
          <a:xfrm>
            <a:off x="4902200" y="4175125"/>
            <a:ext cx="447675" cy="803275"/>
          </a:xfrm>
          <a:custGeom>
            <a:avLst/>
            <a:gdLst>
              <a:gd name="T0" fmla="*/ 0 w 321"/>
              <a:gd name="T1" fmla="*/ 2147483647 h 557"/>
              <a:gd name="T2" fmla="*/ 0 w 321"/>
              <a:gd name="T3" fmla="*/ 2147483647 h 557"/>
              <a:gd name="T4" fmla="*/ 2147483647 w 321"/>
              <a:gd name="T5" fmla="*/ 2147483647 h 557"/>
              <a:gd name="T6" fmla="*/ 2147483647 w 321"/>
              <a:gd name="T7" fmla="*/ 2147483647 h 557"/>
              <a:gd name="T8" fmla="*/ 2147483647 w 321"/>
              <a:gd name="T9" fmla="*/ 2147483647 h 557"/>
              <a:gd name="T10" fmla="*/ 2147483647 w 321"/>
              <a:gd name="T11" fmla="*/ 2147483647 h 557"/>
              <a:gd name="T12" fmla="*/ 2147483647 w 321"/>
              <a:gd name="T13" fmla="*/ 2147483647 h 557"/>
              <a:gd name="T14" fmla="*/ 2147483647 w 321"/>
              <a:gd name="T15" fmla="*/ 2147483647 h 557"/>
              <a:gd name="T16" fmla="*/ 2147483647 w 321"/>
              <a:gd name="T17" fmla="*/ 2147483647 h 557"/>
              <a:gd name="T18" fmla="*/ 2147483647 w 321"/>
              <a:gd name="T19" fmla="*/ 2147483647 h 557"/>
              <a:gd name="T20" fmla="*/ 2147483647 w 321"/>
              <a:gd name="T21" fmla="*/ 2147483647 h 557"/>
              <a:gd name="T22" fmla="*/ 2147483647 w 321"/>
              <a:gd name="T23" fmla="*/ 2147483647 h 557"/>
              <a:gd name="T24" fmla="*/ 2147483647 w 321"/>
              <a:gd name="T25" fmla="*/ 2147483647 h 557"/>
              <a:gd name="T26" fmla="*/ 2147483647 w 321"/>
              <a:gd name="T27" fmla="*/ 0 h 557"/>
              <a:gd name="T28" fmla="*/ 2147483647 w 321"/>
              <a:gd name="T29" fmla="*/ 2147483647 h 557"/>
              <a:gd name="T30" fmla="*/ 2147483647 w 321"/>
              <a:gd name="T31" fmla="*/ 2147483647 h 557"/>
              <a:gd name="T32" fmla="*/ 2147483647 w 321"/>
              <a:gd name="T33" fmla="*/ 2147483647 h 557"/>
              <a:gd name="T34" fmla="*/ 2147483647 w 321"/>
              <a:gd name="T35" fmla="*/ 2147483647 h 557"/>
              <a:gd name="T36" fmla="*/ 2147483647 w 321"/>
              <a:gd name="T37" fmla="*/ 2147483647 h 557"/>
              <a:gd name="T38" fmla="*/ 2147483647 w 321"/>
              <a:gd name="T39" fmla="*/ 2147483647 h 557"/>
              <a:gd name="T40" fmla="*/ 2147483647 w 321"/>
              <a:gd name="T41" fmla="*/ 2147483647 h 557"/>
              <a:gd name="T42" fmla="*/ 2147483647 w 321"/>
              <a:gd name="T43" fmla="*/ 2147483647 h 557"/>
              <a:gd name="T44" fmla="*/ 2147483647 w 321"/>
              <a:gd name="T45" fmla="*/ 2147483647 h 557"/>
              <a:gd name="T46" fmla="*/ 2147483647 w 321"/>
              <a:gd name="T47" fmla="*/ 2147483647 h 557"/>
              <a:gd name="T48" fmla="*/ 2147483647 w 321"/>
              <a:gd name="T49" fmla="*/ 2147483647 h 557"/>
              <a:gd name="T50" fmla="*/ 2147483647 w 321"/>
              <a:gd name="T51" fmla="*/ 2147483647 h 557"/>
              <a:gd name="T52" fmla="*/ 2147483647 w 321"/>
              <a:gd name="T53" fmla="*/ 2147483647 h 557"/>
              <a:gd name="T54" fmla="*/ 2147483647 w 321"/>
              <a:gd name="T55" fmla="*/ 2147483647 h 557"/>
              <a:gd name="T56" fmla="*/ 2147483647 w 321"/>
              <a:gd name="T57" fmla="*/ 2147483647 h 557"/>
              <a:gd name="T58" fmla="*/ 0 w 321"/>
              <a:gd name="T59" fmla="*/ 2147483647 h 557"/>
              <a:gd name="T60" fmla="*/ 0 w 321"/>
              <a:gd name="T61" fmla="*/ 2147483647 h 5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21"/>
              <a:gd name="T94" fmla="*/ 0 h 557"/>
              <a:gd name="T95" fmla="*/ 321 w 321"/>
              <a:gd name="T96" fmla="*/ 557 h 55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21" h="557">
                <a:moveTo>
                  <a:pt x="0" y="471"/>
                </a:moveTo>
                <a:lnTo>
                  <a:pt x="0" y="471"/>
                </a:lnTo>
                <a:lnTo>
                  <a:pt x="1" y="451"/>
                </a:lnTo>
                <a:lnTo>
                  <a:pt x="21" y="387"/>
                </a:lnTo>
                <a:lnTo>
                  <a:pt x="53" y="346"/>
                </a:lnTo>
                <a:lnTo>
                  <a:pt x="43" y="333"/>
                </a:lnTo>
                <a:lnTo>
                  <a:pt x="46" y="292"/>
                </a:lnTo>
                <a:lnTo>
                  <a:pt x="30" y="245"/>
                </a:lnTo>
                <a:lnTo>
                  <a:pt x="24" y="182"/>
                </a:lnTo>
                <a:lnTo>
                  <a:pt x="48" y="115"/>
                </a:lnTo>
                <a:lnTo>
                  <a:pt x="81" y="66"/>
                </a:lnTo>
                <a:lnTo>
                  <a:pt x="80" y="54"/>
                </a:lnTo>
                <a:lnTo>
                  <a:pt x="105" y="12"/>
                </a:lnTo>
                <a:lnTo>
                  <a:pt x="299" y="0"/>
                </a:lnTo>
                <a:lnTo>
                  <a:pt x="307" y="10"/>
                </a:lnTo>
                <a:lnTo>
                  <a:pt x="299" y="356"/>
                </a:lnTo>
                <a:lnTo>
                  <a:pt x="320" y="523"/>
                </a:lnTo>
                <a:lnTo>
                  <a:pt x="311" y="530"/>
                </a:lnTo>
                <a:lnTo>
                  <a:pt x="299" y="523"/>
                </a:lnTo>
                <a:lnTo>
                  <a:pt x="284" y="530"/>
                </a:lnTo>
                <a:lnTo>
                  <a:pt x="270" y="521"/>
                </a:lnTo>
                <a:lnTo>
                  <a:pt x="269" y="526"/>
                </a:lnTo>
                <a:lnTo>
                  <a:pt x="254" y="528"/>
                </a:lnTo>
                <a:lnTo>
                  <a:pt x="234" y="538"/>
                </a:lnTo>
                <a:lnTo>
                  <a:pt x="227" y="534"/>
                </a:lnTo>
                <a:lnTo>
                  <a:pt x="217" y="552"/>
                </a:lnTo>
                <a:lnTo>
                  <a:pt x="208" y="556"/>
                </a:lnTo>
                <a:lnTo>
                  <a:pt x="176" y="502"/>
                </a:lnTo>
                <a:lnTo>
                  <a:pt x="182" y="465"/>
                </a:lnTo>
                <a:lnTo>
                  <a:pt x="0" y="471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1" name="Freeform 21"/>
          <p:cNvSpPr>
            <a:spLocks/>
          </p:cNvSpPr>
          <p:nvPr/>
        </p:nvSpPr>
        <p:spPr bwMode="auto">
          <a:xfrm>
            <a:off x="7132638" y="2671763"/>
            <a:ext cx="93662" cy="130175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2147483647 h 89"/>
              <a:gd name="T4" fmla="*/ 2147483647 w 70"/>
              <a:gd name="T5" fmla="*/ 2147483647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2147483647 h 89"/>
              <a:gd name="T12" fmla="*/ 2147483647 w 70"/>
              <a:gd name="T13" fmla="*/ 2147483647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2147483647 w 70"/>
              <a:gd name="T25" fmla="*/ 2147483647 h 89"/>
              <a:gd name="T26" fmla="*/ 2147483647 w 70"/>
              <a:gd name="T27" fmla="*/ 2147483647 h 89"/>
              <a:gd name="T28" fmla="*/ 2147483647 w 70"/>
              <a:gd name="T29" fmla="*/ 0 h 89"/>
              <a:gd name="T30" fmla="*/ 0 w 70"/>
              <a:gd name="T31" fmla="*/ 2147483647 h 89"/>
              <a:gd name="T32" fmla="*/ 0 w 70"/>
              <a:gd name="T33" fmla="*/ 2147483647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0"/>
              <a:gd name="T52" fmla="*/ 0 h 89"/>
              <a:gd name="T53" fmla="*/ 70 w 70"/>
              <a:gd name="T54" fmla="*/ 89 h 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0" h="89">
                <a:moveTo>
                  <a:pt x="0" y="8"/>
                </a:moveTo>
                <a:lnTo>
                  <a:pt x="0" y="8"/>
                </a:lnTo>
                <a:lnTo>
                  <a:pt x="14" y="83"/>
                </a:lnTo>
                <a:lnTo>
                  <a:pt x="17" y="88"/>
                </a:lnTo>
                <a:lnTo>
                  <a:pt x="45" y="71"/>
                </a:lnTo>
                <a:lnTo>
                  <a:pt x="41" y="49"/>
                </a:lnTo>
                <a:lnTo>
                  <a:pt x="46" y="37"/>
                </a:lnTo>
                <a:lnTo>
                  <a:pt x="51" y="47"/>
                </a:lnTo>
                <a:lnTo>
                  <a:pt x="54" y="62"/>
                </a:lnTo>
                <a:lnTo>
                  <a:pt x="61" y="61"/>
                </a:lnTo>
                <a:lnTo>
                  <a:pt x="69" y="47"/>
                </a:lnTo>
                <a:lnTo>
                  <a:pt x="61" y="27"/>
                </a:lnTo>
                <a:lnTo>
                  <a:pt x="45" y="25"/>
                </a:lnTo>
                <a:lnTo>
                  <a:pt x="34" y="1"/>
                </a:lnTo>
                <a:lnTo>
                  <a:pt x="25" y="0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6350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2" name="Freeform 22"/>
          <p:cNvSpPr>
            <a:spLocks/>
          </p:cNvSpPr>
          <p:nvPr/>
        </p:nvSpPr>
        <p:spPr bwMode="auto">
          <a:xfrm>
            <a:off x="2889250" y="3919538"/>
            <a:ext cx="1755775" cy="1770062"/>
          </a:xfrm>
          <a:custGeom>
            <a:avLst/>
            <a:gdLst>
              <a:gd name="T0" fmla="*/ 0 w 1262"/>
              <a:gd name="T1" fmla="*/ 2147483647 h 1224"/>
              <a:gd name="T2" fmla="*/ 2147483647 w 1262"/>
              <a:gd name="T3" fmla="*/ 0 h 1224"/>
              <a:gd name="T4" fmla="*/ 2147483647 w 1262"/>
              <a:gd name="T5" fmla="*/ 2147483647 h 1224"/>
              <a:gd name="T6" fmla="*/ 2147483647 w 1262"/>
              <a:gd name="T7" fmla="*/ 2147483647 h 1224"/>
              <a:gd name="T8" fmla="*/ 2147483647 w 1262"/>
              <a:gd name="T9" fmla="*/ 2147483647 h 1224"/>
              <a:gd name="T10" fmla="*/ 2147483647 w 1262"/>
              <a:gd name="T11" fmla="*/ 2147483647 h 1224"/>
              <a:gd name="T12" fmla="*/ 2147483647 w 1262"/>
              <a:gd name="T13" fmla="*/ 2147483647 h 1224"/>
              <a:gd name="T14" fmla="*/ 2147483647 w 1262"/>
              <a:gd name="T15" fmla="*/ 2147483647 h 1224"/>
              <a:gd name="T16" fmla="*/ 2147483647 w 1262"/>
              <a:gd name="T17" fmla="*/ 2147483647 h 1224"/>
              <a:gd name="T18" fmla="*/ 2147483647 w 1262"/>
              <a:gd name="T19" fmla="*/ 2147483647 h 1224"/>
              <a:gd name="T20" fmla="*/ 2147483647 w 1262"/>
              <a:gd name="T21" fmla="*/ 2147483647 h 1224"/>
              <a:gd name="T22" fmla="*/ 2147483647 w 1262"/>
              <a:gd name="T23" fmla="*/ 2147483647 h 1224"/>
              <a:gd name="T24" fmla="*/ 2147483647 w 1262"/>
              <a:gd name="T25" fmla="*/ 2147483647 h 1224"/>
              <a:gd name="T26" fmla="*/ 2147483647 w 1262"/>
              <a:gd name="T27" fmla="*/ 2147483647 h 1224"/>
              <a:gd name="T28" fmla="*/ 2147483647 w 1262"/>
              <a:gd name="T29" fmla="*/ 2147483647 h 1224"/>
              <a:gd name="T30" fmla="*/ 2147483647 w 1262"/>
              <a:gd name="T31" fmla="*/ 2147483647 h 1224"/>
              <a:gd name="T32" fmla="*/ 2147483647 w 1262"/>
              <a:gd name="T33" fmla="*/ 2147483647 h 1224"/>
              <a:gd name="T34" fmla="*/ 2147483647 w 1262"/>
              <a:gd name="T35" fmla="*/ 2147483647 h 1224"/>
              <a:gd name="T36" fmla="*/ 2147483647 w 1262"/>
              <a:gd name="T37" fmla="*/ 2147483647 h 1224"/>
              <a:gd name="T38" fmla="*/ 2147483647 w 1262"/>
              <a:gd name="T39" fmla="*/ 2147483647 h 1224"/>
              <a:gd name="T40" fmla="*/ 2147483647 w 1262"/>
              <a:gd name="T41" fmla="*/ 2147483647 h 1224"/>
              <a:gd name="T42" fmla="*/ 2147483647 w 1262"/>
              <a:gd name="T43" fmla="*/ 2147483647 h 1224"/>
              <a:gd name="T44" fmla="*/ 2147483647 w 1262"/>
              <a:gd name="T45" fmla="*/ 2147483647 h 1224"/>
              <a:gd name="T46" fmla="*/ 2147483647 w 1262"/>
              <a:gd name="T47" fmla="*/ 2147483647 h 1224"/>
              <a:gd name="T48" fmla="*/ 2147483647 w 1262"/>
              <a:gd name="T49" fmla="*/ 2147483647 h 1224"/>
              <a:gd name="T50" fmla="*/ 2147483647 w 1262"/>
              <a:gd name="T51" fmla="*/ 2147483647 h 1224"/>
              <a:gd name="T52" fmla="*/ 2147483647 w 1262"/>
              <a:gd name="T53" fmla="*/ 2147483647 h 1224"/>
              <a:gd name="T54" fmla="*/ 2147483647 w 1262"/>
              <a:gd name="T55" fmla="*/ 2147483647 h 1224"/>
              <a:gd name="T56" fmla="*/ 2147483647 w 1262"/>
              <a:gd name="T57" fmla="*/ 2147483647 h 1224"/>
              <a:gd name="T58" fmla="*/ 2147483647 w 1262"/>
              <a:gd name="T59" fmla="*/ 2147483647 h 1224"/>
              <a:gd name="T60" fmla="*/ 2147483647 w 1262"/>
              <a:gd name="T61" fmla="*/ 2147483647 h 1224"/>
              <a:gd name="T62" fmla="*/ 2147483647 w 1262"/>
              <a:gd name="T63" fmla="*/ 2147483647 h 1224"/>
              <a:gd name="T64" fmla="*/ 2147483647 w 1262"/>
              <a:gd name="T65" fmla="*/ 2147483647 h 1224"/>
              <a:gd name="T66" fmla="*/ 2147483647 w 1262"/>
              <a:gd name="T67" fmla="*/ 2147483647 h 1224"/>
              <a:gd name="T68" fmla="*/ 2147483647 w 1262"/>
              <a:gd name="T69" fmla="*/ 2147483647 h 1224"/>
              <a:gd name="T70" fmla="*/ 2147483647 w 1262"/>
              <a:gd name="T71" fmla="*/ 2147483647 h 1224"/>
              <a:gd name="T72" fmla="*/ 2147483647 w 1262"/>
              <a:gd name="T73" fmla="*/ 2147483647 h 1224"/>
              <a:gd name="T74" fmla="*/ 2147483647 w 1262"/>
              <a:gd name="T75" fmla="*/ 2147483647 h 1224"/>
              <a:gd name="T76" fmla="*/ 2147483647 w 1262"/>
              <a:gd name="T77" fmla="*/ 2147483647 h 1224"/>
              <a:gd name="T78" fmla="*/ 2147483647 w 1262"/>
              <a:gd name="T79" fmla="*/ 2147483647 h 1224"/>
              <a:gd name="T80" fmla="*/ 2147483647 w 1262"/>
              <a:gd name="T81" fmla="*/ 2147483647 h 1224"/>
              <a:gd name="T82" fmla="*/ 2147483647 w 1262"/>
              <a:gd name="T83" fmla="*/ 2147483647 h 1224"/>
              <a:gd name="T84" fmla="*/ 2147483647 w 1262"/>
              <a:gd name="T85" fmla="*/ 2147483647 h 12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62"/>
              <a:gd name="T130" fmla="*/ 0 h 1224"/>
              <a:gd name="T131" fmla="*/ 1262 w 1262"/>
              <a:gd name="T132" fmla="*/ 1224 h 12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62" h="1224">
                <a:moveTo>
                  <a:pt x="7" y="502"/>
                </a:moveTo>
                <a:lnTo>
                  <a:pt x="7" y="502"/>
                </a:lnTo>
                <a:lnTo>
                  <a:pt x="0" y="479"/>
                </a:lnTo>
                <a:lnTo>
                  <a:pt x="25" y="480"/>
                </a:lnTo>
                <a:lnTo>
                  <a:pt x="343" y="512"/>
                </a:lnTo>
                <a:lnTo>
                  <a:pt x="389" y="0"/>
                </a:lnTo>
                <a:lnTo>
                  <a:pt x="661" y="16"/>
                </a:lnTo>
                <a:lnTo>
                  <a:pt x="653" y="236"/>
                </a:lnTo>
                <a:lnTo>
                  <a:pt x="679" y="258"/>
                </a:lnTo>
                <a:lnTo>
                  <a:pt x="706" y="259"/>
                </a:lnTo>
                <a:lnTo>
                  <a:pt x="712" y="251"/>
                </a:lnTo>
                <a:lnTo>
                  <a:pt x="725" y="264"/>
                </a:lnTo>
                <a:lnTo>
                  <a:pt x="725" y="279"/>
                </a:lnTo>
                <a:lnTo>
                  <a:pt x="748" y="282"/>
                </a:lnTo>
                <a:lnTo>
                  <a:pt x="767" y="290"/>
                </a:lnTo>
                <a:lnTo>
                  <a:pt x="780" y="286"/>
                </a:lnTo>
                <a:lnTo>
                  <a:pt x="796" y="295"/>
                </a:lnTo>
                <a:lnTo>
                  <a:pt x="800" y="288"/>
                </a:lnTo>
                <a:lnTo>
                  <a:pt x="825" y="290"/>
                </a:lnTo>
                <a:lnTo>
                  <a:pt x="839" y="317"/>
                </a:lnTo>
                <a:lnTo>
                  <a:pt x="849" y="327"/>
                </a:lnTo>
                <a:lnTo>
                  <a:pt x="864" y="310"/>
                </a:lnTo>
                <a:lnTo>
                  <a:pt x="893" y="333"/>
                </a:lnTo>
                <a:lnTo>
                  <a:pt x="911" y="321"/>
                </a:lnTo>
                <a:lnTo>
                  <a:pt x="916" y="342"/>
                </a:lnTo>
                <a:lnTo>
                  <a:pt x="919" y="327"/>
                </a:lnTo>
                <a:lnTo>
                  <a:pt x="937" y="314"/>
                </a:lnTo>
                <a:lnTo>
                  <a:pt x="942" y="328"/>
                </a:lnTo>
                <a:lnTo>
                  <a:pt x="968" y="323"/>
                </a:lnTo>
                <a:lnTo>
                  <a:pt x="987" y="341"/>
                </a:lnTo>
                <a:lnTo>
                  <a:pt x="1037" y="325"/>
                </a:lnTo>
                <a:lnTo>
                  <a:pt x="1087" y="321"/>
                </a:lnTo>
                <a:lnTo>
                  <a:pt x="1103" y="313"/>
                </a:lnTo>
                <a:lnTo>
                  <a:pt x="1142" y="340"/>
                </a:lnTo>
                <a:lnTo>
                  <a:pt x="1166" y="348"/>
                </a:lnTo>
                <a:lnTo>
                  <a:pt x="1176" y="359"/>
                </a:lnTo>
                <a:lnTo>
                  <a:pt x="1207" y="359"/>
                </a:lnTo>
                <a:lnTo>
                  <a:pt x="1209" y="420"/>
                </a:lnTo>
                <a:lnTo>
                  <a:pt x="1214" y="540"/>
                </a:lnTo>
                <a:lnTo>
                  <a:pt x="1229" y="554"/>
                </a:lnTo>
                <a:lnTo>
                  <a:pt x="1233" y="585"/>
                </a:lnTo>
                <a:lnTo>
                  <a:pt x="1261" y="628"/>
                </a:lnTo>
                <a:lnTo>
                  <a:pt x="1260" y="664"/>
                </a:lnTo>
                <a:lnTo>
                  <a:pt x="1244" y="698"/>
                </a:lnTo>
                <a:lnTo>
                  <a:pt x="1245" y="718"/>
                </a:lnTo>
                <a:lnTo>
                  <a:pt x="1250" y="737"/>
                </a:lnTo>
                <a:lnTo>
                  <a:pt x="1248" y="756"/>
                </a:lnTo>
                <a:lnTo>
                  <a:pt x="1238" y="770"/>
                </a:lnTo>
                <a:lnTo>
                  <a:pt x="1226" y="785"/>
                </a:lnTo>
                <a:lnTo>
                  <a:pt x="1234" y="794"/>
                </a:lnTo>
                <a:lnTo>
                  <a:pt x="1184" y="811"/>
                </a:lnTo>
                <a:lnTo>
                  <a:pt x="1143" y="834"/>
                </a:lnTo>
                <a:lnTo>
                  <a:pt x="1168" y="815"/>
                </a:lnTo>
                <a:lnTo>
                  <a:pt x="1142" y="815"/>
                </a:lnTo>
                <a:lnTo>
                  <a:pt x="1149" y="784"/>
                </a:lnTo>
                <a:lnTo>
                  <a:pt x="1127" y="802"/>
                </a:lnTo>
                <a:lnTo>
                  <a:pt x="1117" y="796"/>
                </a:lnTo>
                <a:lnTo>
                  <a:pt x="1118" y="817"/>
                </a:lnTo>
                <a:lnTo>
                  <a:pt x="1126" y="821"/>
                </a:lnTo>
                <a:lnTo>
                  <a:pt x="1128" y="840"/>
                </a:lnTo>
                <a:lnTo>
                  <a:pt x="1114" y="854"/>
                </a:lnTo>
                <a:lnTo>
                  <a:pt x="1103" y="853"/>
                </a:lnTo>
                <a:lnTo>
                  <a:pt x="1101" y="875"/>
                </a:lnTo>
                <a:lnTo>
                  <a:pt x="983" y="946"/>
                </a:lnTo>
                <a:lnTo>
                  <a:pt x="986" y="939"/>
                </a:lnTo>
                <a:lnTo>
                  <a:pt x="1039" y="905"/>
                </a:lnTo>
                <a:lnTo>
                  <a:pt x="998" y="926"/>
                </a:lnTo>
                <a:lnTo>
                  <a:pt x="1000" y="906"/>
                </a:lnTo>
                <a:lnTo>
                  <a:pt x="989" y="917"/>
                </a:lnTo>
                <a:lnTo>
                  <a:pt x="977" y="910"/>
                </a:lnTo>
                <a:lnTo>
                  <a:pt x="971" y="926"/>
                </a:lnTo>
                <a:lnTo>
                  <a:pt x="954" y="910"/>
                </a:lnTo>
                <a:lnTo>
                  <a:pt x="955" y="925"/>
                </a:lnTo>
                <a:lnTo>
                  <a:pt x="977" y="940"/>
                </a:lnTo>
                <a:lnTo>
                  <a:pt x="952" y="954"/>
                </a:lnTo>
                <a:lnTo>
                  <a:pt x="941" y="935"/>
                </a:lnTo>
                <a:lnTo>
                  <a:pt x="932" y="983"/>
                </a:lnTo>
                <a:lnTo>
                  <a:pt x="921" y="964"/>
                </a:lnTo>
                <a:lnTo>
                  <a:pt x="899" y="971"/>
                </a:lnTo>
                <a:lnTo>
                  <a:pt x="894" y="984"/>
                </a:lnTo>
                <a:lnTo>
                  <a:pt x="905" y="1004"/>
                </a:lnTo>
                <a:lnTo>
                  <a:pt x="863" y="1007"/>
                </a:lnTo>
                <a:lnTo>
                  <a:pt x="878" y="1010"/>
                </a:lnTo>
                <a:lnTo>
                  <a:pt x="879" y="1031"/>
                </a:lnTo>
                <a:lnTo>
                  <a:pt x="888" y="1026"/>
                </a:lnTo>
                <a:lnTo>
                  <a:pt x="883" y="1041"/>
                </a:lnTo>
                <a:lnTo>
                  <a:pt x="865" y="1071"/>
                </a:lnTo>
                <a:lnTo>
                  <a:pt x="866" y="1056"/>
                </a:lnTo>
                <a:lnTo>
                  <a:pt x="854" y="1069"/>
                </a:lnTo>
                <a:lnTo>
                  <a:pt x="837" y="1051"/>
                </a:lnTo>
                <a:lnTo>
                  <a:pt x="841" y="1073"/>
                </a:lnTo>
                <a:lnTo>
                  <a:pt x="873" y="1076"/>
                </a:lnTo>
                <a:lnTo>
                  <a:pt x="859" y="1107"/>
                </a:lnTo>
                <a:lnTo>
                  <a:pt x="870" y="1169"/>
                </a:lnTo>
                <a:lnTo>
                  <a:pt x="898" y="1221"/>
                </a:lnTo>
                <a:lnTo>
                  <a:pt x="863" y="1223"/>
                </a:lnTo>
                <a:lnTo>
                  <a:pt x="826" y="1208"/>
                </a:lnTo>
                <a:lnTo>
                  <a:pt x="796" y="1209"/>
                </a:lnTo>
                <a:lnTo>
                  <a:pt x="753" y="1184"/>
                </a:lnTo>
                <a:lnTo>
                  <a:pt x="701" y="1165"/>
                </a:lnTo>
                <a:lnTo>
                  <a:pt x="696" y="1145"/>
                </a:lnTo>
                <a:lnTo>
                  <a:pt x="684" y="1115"/>
                </a:lnTo>
                <a:lnTo>
                  <a:pt x="667" y="1094"/>
                </a:lnTo>
                <a:lnTo>
                  <a:pt x="669" y="1071"/>
                </a:lnTo>
                <a:lnTo>
                  <a:pt x="660" y="1063"/>
                </a:lnTo>
                <a:lnTo>
                  <a:pt x="660" y="1031"/>
                </a:lnTo>
                <a:lnTo>
                  <a:pt x="630" y="1007"/>
                </a:lnTo>
                <a:lnTo>
                  <a:pt x="598" y="959"/>
                </a:lnTo>
                <a:lnTo>
                  <a:pt x="543" y="838"/>
                </a:lnTo>
                <a:lnTo>
                  <a:pt x="501" y="806"/>
                </a:lnTo>
                <a:lnTo>
                  <a:pt x="489" y="777"/>
                </a:lnTo>
                <a:lnTo>
                  <a:pt x="453" y="773"/>
                </a:lnTo>
                <a:lnTo>
                  <a:pt x="423" y="770"/>
                </a:lnTo>
                <a:lnTo>
                  <a:pt x="397" y="757"/>
                </a:lnTo>
                <a:lnTo>
                  <a:pt x="389" y="770"/>
                </a:lnTo>
                <a:lnTo>
                  <a:pt x="362" y="770"/>
                </a:lnTo>
                <a:lnTo>
                  <a:pt x="337" y="828"/>
                </a:lnTo>
                <a:lnTo>
                  <a:pt x="310" y="852"/>
                </a:lnTo>
                <a:lnTo>
                  <a:pt x="293" y="851"/>
                </a:lnTo>
                <a:lnTo>
                  <a:pt x="246" y="814"/>
                </a:lnTo>
                <a:lnTo>
                  <a:pt x="226" y="809"/>
                </a:lnTo>
                <a:lnTo>
                  <a:pt x="179" y="767"/>
                </a:lnTo>
                <a:lnTo>
                  <a:pt x="167" y="733"/>
                </a:lnTo>
                <a:lnTo>
                  <a:pt x="167" y="698"/>
                </a:lnTo>
                <a:lnTo>
                  <a:pt x="145" y="651"/>
                </a:lnTo>
                <a:lnTo>
                  <a:pt x="106" y="619"/>
                </a:lnTo>
                <a:lnTo>
                  <a:pt x="53" y="553"/>
                </a:lnTo>
                <a:lnTo>
                  <a:pt x="35" y="543"/>
                </a:lnTo>
                <a:lnTo>
                  <a:pt x="22" y="508"/>
                </a:lnTo>
                <a:lnTo>
                  <a:pt x="7" y="502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3" name="Freeform 23"/>
          <p:cNvSpPr>
            <a:spLocks/>
          </p:cNvSpPr>
          <p:nvPr/>
        </p:nvSpPr>
        <p:spPr bwMode="auto">
          <a:xfrm>
            <a:off x="4479925" y="3935413"/>
            <a:ext cx="644525" cy="595312"/>
          </a:xfrm>
          <a:custGeom>
            <a:avLst/>
            <a:gdLst>
              <a:gd name="T0" fmla="*/ 0 w 456"/>
              <a:gd name="T1" fmla="*/ 2147483647 h 411"/>
              <a:gd name="T2" fmla="*/ 0 w 456"/>
              <a:gd name="T3" fmla="*/ 2147483647 h 411"/>
              <a:gd name="T4" fmla="*/ 2147483647 w 456"/>
              <a:gd name="T5" fmla="*/ 2147483647 h 411"/>
              <a:gd name="T6" fmla="*/ 2147483647 w 456"/>
              <a:gd name="T7" fmla="*/ 2147483647 h 411"/>
              <a:gd name="T8" fmla="*/ 2147483647 w 456"/>
              <a:gd name="T9" fmla="*/ 2147483647 h 411"/>
              <a:gd name="T10" fmla="*/ 2147483647 w 456"/>
              <a:gd name="T11" fmla="*/ 2147483647 h 411"/>
              <a:gd name="T12" fmla="*/ 2147483647 w 456"/>
              <a:gd name="T13" fmla="*/ 2147483647 h 411"/>
              <a:gd name="T14" fmla="*/ 2147483647 w 456"/>
              <a:gd name="T15" fmla="*/ 2147483647 h 411"/>
              <a:gd name="T16" fmla="*/ 2147483647 w 456"/>
              <a:gd name="T17" fmla="*/ 2147483647 h 411"/>
              <a:gd name="T18" fmla="*/ 2147483647 w 456"/>
              <a:gd name="T19" fmla="*/ 2147483647 h 411"/>
              <a:gd name="T20" fmla="*/ 2147483647 w 456"/>
              <a:gd name="T21" fmla="*/ 2147483647 h 411"/>
              <a:gd name="T22" fmla="*/ 2147483647 w 456"/>
              <a:gd name="T23" fmla="*/ 2147483647 h 411"/>
              <a:gd name="T24" fmla="*/ 2147483647 w 456"/>
              <a:gd name="T25" fmla="*/ 2147483647 h 411"/>
              <a:gd name="T26" fmla="*/ 2147483647 w 456"/>
              <a:gd name="T27" fmla="*/ 2147483647 h 411"/>
              <a:gd name="T28" fmla="*/ 2147483647 w 456"/>
              <a:gd name="T29" fmla="*/ 2147483647 h 411"/>
              <a:gd name="T30" fmla="*/ 2147483647 w 456"/>
              <a:gd name="T31" fmla="*/ 2147483647 h 411"/>
              <a:gd name="T32" fmla="*/ 2147483647 w 456"/>
              <a:gd name="T33" fmla="*/ 2147483647 h 411"/>
              <a:gd name="T34" fmla="*/ 2147483647 w 456"/>
              <a:gd name="T35" fmla="*/ 2147483647 h 411"/>
              <a:gd name="T36" fmla="*/ 2147483647 w 456"/>
              <a:gd name="T37" fmla="*/ 2147483647 h 411"/>
              <a:gd name="T38" fmla="*/ 2147483647 w 456"/>
              <a:gd name="T39" fmla="*/ 2147483647 h 411"/>
              <a:gd name="T40" fmla="*/ 2147483647 w 456"/>
              <a:gd name="T41" fmla="*/ 0 h 411"/>
              <a:gd name="T42" fmla="*/ 0 w 456"/>
              <a:gd name="T43" fmla="*/ 2147483647 h 411"/>
              <a:gd name="T44" fmla="*/ 0 w 456"/>
              <a:gd name="T45" fmla="*/ 2147483647 h 41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56"/>
              <a:gd name="T70" fmla="*/ 0 h 411"/>
              <a:gd name="T71" fmla="*/ 456 w 456"/>
              <a:gd name="T72" fmla="*/ 411 h 41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56" h="411">
                <a:moveTo>
                  <a:pt x="0" y="13"/>
                </a:moveTo>
                <a:lnTo>
                  <a:pt x="0" y="13"/>
                </a:lnTo>
                <a:lnTo>
                  <a:pt x="18" y="139"/>
                </a:lnTo>
                <a:lnTo>
                  <a:pt x="15" y="338"/>
                </a:lnTo>
                <a:lnTo>
                  <a:pt x="25" y="349"/>
                </a:lnTo>
                <a:lnTo>
                  <a:pt x="56" y="349"/>
                </a:lnTo>
                <a:lnTo>
                  <a:pt x="58" y="410"/>
                </a:lnTo>
                <a:lnTo>
                  <a:pt x="328" y="406"/>
                </a:lnTo>
                <a:lnTo>
                  <a:pt x="322" y="343"/>
                </a:lnTo>
                <a:lnTo>
                  <a:pt x="346" y="276"/>
                </a:lnTo>
                <a:lnTo>
                  <a:pt x="379" y="227"/>
                </a:lnTo>
                <a:lnTo>
                  <a:pt x="378" y="215"/>
                </a:lnTo>
                <a:lnTo>
                  <a:pt x="403" y="173"/>
                </a:lnTo>
                <a:lnTo>
                  <a:pt x="416" y="127"/>
                </a:lnTo>
                <a:lnTo>
                  <a:pt x="411" y="123"/>
                </a:lnTo>
                <a:lnTo>
                  <a:pt x="433" y="104"/>
                </a:lnTo>
                <a:lnTo>
                  <a:pt x="455" y="63"/>
                </a:lnTo>
                <a:lnTo>
                  <a:pt x="448" y="55"/>
                </a:lnTo>
                <a:lnTo>
                  <a:pt x="387" y="58"/>
                </a:lnTo>
                <a:lnTo>
                  <a:pt x="404" y="35"/>
                </a:lnTo>
                <a:lnTo>
                  <a:pt x="398" y="0"/>
                </a:lnTo>
                <a:lnTo>
                  <a:pt x="0" y="13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4" name="Freeform 24"/>
          <p:cNvSpPr>
            <a:spLocks/>
          </p:cNvSpPr>
          <p:nvPr/>
        </p:nvSpPr>
        <p:spPr bwMode="auto">
          <a:xfrm>
            <a:off x="4573588" y="4522788"/>
            <a:ext cx="701675" cy="649287"/>
          </a:xfrm>
          <a:custGeom>
            <a:avLst/>
            <a:gdLst>
              <a:gd name="T0" fmla="*/ 0 w 507"/>
              <a:gd name="T1" fmla="*/ 2147483647 h 449"/>
              <a:gd name="T2" fmla="*/ 2147483647 w 507"/>
              <a:gd name="T3" fmla="*/ 2147483647 h 449"/>
              <a:gd name="T4" fmla="*/ 2147483647 w 507"/>
              <a:gd name="T5" fmla="*/ 2147483647 h 449"/>
              <a:gd name="T6" fmla="*/ 2147483647 w 507"/>
              <a:gd name="T7" fmla="*/ 2147483647 h 449"/>
              <a:gd name="T8" fmla="*/ 2147483647 w 507"/>
              <a:gd name="T9" fmla="*/ 2147483647 h 449"/>
              <a:gd name="T10" fmla="*/ 2147483647 w 507"/>
              <a:gd name="T11" fmla="*/ 2147483647 h 449"/>
              <a:gd name="T12" fmla="*/ 2147483647 w 507"/>
              <a:gd name="T13" fmla="*/ 2147483647 h 449"/>
              <a:gd name="T14" fmla="*/ 2147483647 w 507"/>
              <a:gd name="T15" fmla="*/ 2147483647 h 449"/>
              <a:gd name="T16" fmla="*/ 2147483647 w 507"/>
              <a:gd name="T17" fmla="*/ 2147483647 h 449"/>
              <a:gd name="T18" fmla="*/ 2147483647 w 507"/>
              <a:gd name="T19" fmla="*/ 2147483647 h 449"/>
              <a:gd name="T20" fmla="*/ 2147483647 w 507"/>
              <a:gd name="T21" fmla="*/ 2147483647 h 449"/>
              <a:gd name="T22" fmla="*/ 2147483647 w 507"/>
              <a:gd name="T23" fmla="*/ 2147483647 h 449"/>
              <a:gd name="T24" fmla="*/ 2147483647 w 507"/>
              <a:gd name="T25" fmla="*/ 2147483647 h 449"/>
              <a:gd name="T26" fmla="*/ 2147483647 w 507"/>
              <a:gd name="T27" fmla="*/ 2147483647 h 449"/>
              <a:gd name="T28" fmla="*/ 2147483647 w 507"/>
              <a:gd name="T29" fmla="*/ 2147483647 h 449"/>
              <a:gd name="T30" fmla="*/ 2147483647 w 507"/>
              <a:gd name="T31" fmla="*/ 2147483647 h 449"/>
              <a:gd name="T32" fmla="*/ 2147483647 w 507"/>
              <a:gd name="T33" fmla="*/ 2147483647 h 449"/>
              <a:gd name="T34" fmla="*/ 2147483647 w 507"/>
              <a:gd name="T35" fmla="*/ 2147483647 h 449"/>
              <a:gd name="T36" fmla="*/ 2147483647 w 507"/>
              <a:gd name="T37" fmla="*/ 2147483647 h 449"/>
              <a:gd name="T38" fmla="*/ 2147483647 w 507"/>
              <a:gd name="T39" fmla="*/ 2147483647 h 449"/>
              <a:gd name="T40" fmla="*/ 2147483647 w 507"/>
              <a:gd name="T41" fmla="*/ 2147483647 h 449"/>
              <a:gd name="T42" fmla="*/ 2147483647 w 507"/>
              <a:gd name="T43" fmla="*/ 2147483647 h 449"/>
              <a:gd name="T44" fmla="*/ 2147483647 w 507"/>
              <a:gd name="T45" fmla="*/ 2147483647 h 449"/>
              <a:gd name="T46" fmla="*/ 2147483647 w 507"/>
              <a:gd name="T47" fmla="*/ 2147483647 h 449"/>
              <a:gd name="T48" fmla="*/ 2147483647 w 507"/>
              <a:gd name="T49" fmla="*/ 2147483647 h 449"/>
              <a:gd name="T50" fmla="*/ 2147483647 w 507"/>
              <a:gd name="T51" fmla="*/ 2147483647 h 449"/>
              <a:gd name="T52" fmla="*/ 2147483647 w 507"/>
              <a:gd name="T53" fmla="*/ 2147483647 h 449"/>
              <a:gd name="T54" fmla="*/ 2147483647 w 507"/>
              <a:gd name="T55" fmla="*/ 2147483647 h 449"/>
              <a:gd name="T56" fmla="*/ 2147483647 w 507"/>
              <a:gd name="T57" fmla="*/ 2147483647 h 449"/>
              <a:gd name="T58" fmla="*/ 2147483647 w 507"/>
              <a:gd name="T59" fmla="*/ 2147483647 h 449"/>
              <a:gd name="T60" fmla="*/ 2147483647 w 507"/>
              <a:gd name="T61" fmla="*/ 2147483647 h 449"/>
              <a:gd name="T62" fmla="*/ 2147483647 w 507"/>
              <a:gd name="T63" fmla="*/ 2147483647 h 449"/>
              <a:gd name="T64" fmla="*/ 2147483647 w 507"/>
              <a:gd name="T65" fmla="*/ 2147483647 h 449"/>
              <a:gd name="T66" fmla="*/ 2147483647 w 507"/>
              <a:gd name="T67" fmla="*/ 2147483647 h 449"/>
              <a:gd name="T68" fmla="*/ 2147483647 w 507"/>
              <a:gd name="T69" fmla="*/ 2147483647 h 449"/>
              <a:gd name="T70" fmla="*/ 2147483647 w 507"/>
              <a:gd name="T71" fmla="*/ 2147483647 h 449"/>
              <a:gd name="T72" fmla="*/ 2147483647 w 507"/>
              <a:gd name="T73" fmla="*/ 2147483647 h 449"/>
              <a:gd name="T74" fmla="*/ 2147483647 w 507"/>
              <a:gd name="T75" fmla="*/ 2147483647 h 449"/>
              <a:gd name="T76" fmla="*/ 2147483647 w 507"/>
              <a:gd name="T77" fmla="*/ 2147483647 h 449"/>
              <a:gd name="T78" fmla="*/ 2147483647 w 507"/>
              <a:gd name="T79" fmla="*/ 2147483647 h 449"/>
              <a:gd name="T80" fmla="*/ 2147483647 w 507"/>
              <a:gd name="T81" fmla="*/ 2147483647 h 449"/>
              <a:gd name="T82" fmla="*/ 2147483647 w 507"/>
              <a:gd name="T83" fmla="*/ 2147483647 h 449"/>
              <a:gd name="T84" fmla="*/ 2147483647 w 507"/>
              <a:gd name="T85" fmla="*/ 2147483647 h 449"/>
              <a:gd name="T86" fmla="*/ 2147483647 w 507"/>
              <a:gd name="T87" fmla="*/ 2147483647 h 449"/>
              <a:gd name="T88" fmla="*/ 2147483647 w 507"/>
              <a:gd name="T89" fmla="*/ 2147483647 h 449"/>
              <a:gd name="T90" fmla="*/ 2147483647 w 507"/>
              <a:gd name="T91" fmla="*/ 2147483647 h 449"/>
              <a:gd name="T92" fmla="*/ 0 w 507"/>
              <a:gd name="T93" fmla="*/ 2147483647 h 4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07"/>
              <a:gd name="T142" fmla="*/ 0 h 449"/>
              <a:gd name="T143" fmla="*/ 507 w 507"/>
              <a:gd name="T144" fmla="*/ 449 h 44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07" h="449">
                <a:moveTo>
                  <a:pt x="0" y="4"/>
                </a:moveTo>
                <a:lnTo>
                  <a:pt x="0" y="4"/>
                </a:lnTo>
                <a:lnTo>
                  <a:pt x="5" y="124"/>
                </a:lnTo>
                <a:lnTo>
                  <a:pt x="20" y="138"/>
                </a:lnTo>
                <a:lnTo>
                  <a:pt x="24" y="169"/>
                </a:lnTo>
                <a:lnTo>
                  <a:pt x="52" y="212"/>
                </a:lnTo>
                <a:lnTo>
                  <a:pt x="51" y="248"/>
                </a:lnTo>
                <a:lnTo>
                  <a:pt x="35" y="282"/>
                </a:lnTo>
                <a:lnTo>
                  <a:pt x="36" y="302"/>
                </a:lnTo>
                <a:lnTo>
                  <a:pt x="41" y="321"/>
                </a:lnTo>
                <a:lnTo>
                  <a:pt x="39" y="340"/>
                </a:lnTo>
                <a:lnTo>
                  <a:pt x="29" y="354"/>
                </a:lnTo>
                <a:lnTo>
                  <a:pt x="17" y="369"/>
                </a:lnTo>
                <a:lnTo>
                  <a:pt x="25" y="378"/>
                </a:lnTo>
                <a:lnTo>
                  <a:pt x="94" y="370"/>
                </a:lnTo>
                <a:lnTo>
                  <a:pt x="148" y="393"/>
                </a:lnTo>
                <a:lnTo>
                  <a:pt x="200" y="390"/>
                </a:lnTo>
                <a:lnTo>
                  <a:pt x="195" y="374"/>
                </a:lnTo>
                <a:lnTo>
                  <a:pt x="211" y="361"/>
                </a:lnTo>
                <a:lnTo>
                  <a:pt x="248" y="369"/>
                </a:lnTo>
                <a:lnTo>
                  <a:pt x="254" y="395"/>
                </a:lnTo>
                <a:lnTo>
                  <a:pt x="264" y="391"/>
                </a:lnTo>
                <a:lnTo>
                  <a:pt x="280" y="397"/>
                </a:lnTo>
                <a:lnTo>
                  <a:pt x="295" y="413"/>
                </a:lnTo>
                <a:lnTo>
                  <a:pt x="299" y="428"/>
                </a:lnTo>
                <a:lnTo>
                  <a:pt x="315" y="430"/>
                </a:lnTo>
                <a:lnTo>
                  <a:pt x="329" y="440"/>
                </a:lnTo>
                <a:lnTo>
                  <a:pt x="341" y="436"/>
                </a:lnTo>
                <a:lnTo>
                  <a:pt x="353" y="424"/>
                </a:lnTo>
                <a:lnTo>
                  <a:pt x="351" y="413"/>
                </a:lnTo>
                <a:lnTo>
                  <a:pt x="367" y="427"/>
                </a:lnTo>
                <a:lnTo>
                  <a:pt x="374" y="415"/>
                </a:lnTo>
                <a:lnTo>
                  <a:pt x="386" y="438"/>
                </a:lnTo>
                <a:lnTo>
                  <a:pt x="403" y="427"/>
                </a:lnTo>
                <a:lnTo>
                  <a:pt x="408" y="420"/>
                </a:lnTo>
                <a:lnTo>
                  <a:pt x="403" y="413"/>
                </a:lnTo>
                <a:lnTo>
                  <a:pt x="404" y="393"/>
                </a:lnTo>
                <a:lnTo>
                  <a:pt x="408" y="393"/>
                </a:lnTo>
                <a:lnTo>
                  <a:pt x="422" y="395"/>
                </a:lnTo>
                <a:lnTo>
                  <a:pt x="426" y="409"/>
                </a:lnTo>
                <a:lnTo>
                  <a:pt x="442" y="408"/>
                </a:lnTo>
                <a:lnTo>
                  <a:pt x="456" y="417"/>
                </a:lnTo>
                <a:lnTo>
                  <a:pt x="460" y="415"/>
                </a:lnTo>
                <a:lnTo>
                  <a:pt x="465" y="426"/>
                </a:lnTo>
                <a:lnTo>
                  <a:pt x="476" y="431"/>
                </a:lnTo>
                <a:lnTo>
                  <a:pt x="470" y="448"/>
                </a:lnTo>
                <a:lnTo>
                  <a:pt x="484" y="432"/>
                </a:lnTo>
                <a:lnTo>
                  <a:pt x="494" y="442"/>
                </a:lnTo>
                <a:lnTo>
                  <a:pt x="494" y="430"/>
                </a:lnTo>
                <a:lnTo>
                  <a:pt x="506" y="427"/>
                </a:lnTo>
                <a:lnTo>
                  <a:pt x="506" y="419"/>
                </a:lnTo>
                <a:lnTo>
                  <a:pt x="494" y="417"/>
                </a:lnTo>
                <a:lnTo>
                  <a:pt x="486" y="409"/>
                </a:lnTo>
                <a:lnTo>
                  <a:pt x="474" y="410"/>
                </a:lnTo>
                <a:lnTo>
                  <a:pt x="469" y="399"/>
                </a:lnTo>
                <a:lnTo>
                  <a:pt x="456" y="399"/>
                </a:lnTo>
                <a:lnTo>
                  <a:pt x="444" y="376"/>
                </a:lnTo>
                <a:lnTo>
                  <a:pt x="451" y="371"/>
                </a:lnTo>
                <a:lnTo>
                  <a:pt x="462" y="365"/>
                </a:lnTo>
                <a:lnTo>
                  <a:pt x="464" y="354"/>
                </a:lnTo>
                <a:lnTo>
                  <a:pt x="473" y="352"/>
                </a:lnTo>
                <a:lnTo>
                  <a:pt x="486" y="339"/>
                </a:lnTo>
                <a:lnTo>
                  <a:pt x="482" y="335"/>
                </a:lnTo>
                <a:lnTo>
                  <a:pt x="482" y="312"/>
                </a:lnTo>
                <a:lnTo>
                  <a:pt x="467" y="323"/>
                </a:lnTo>
                <a:lnTo>
                  <a:pt x="452" y="326"/>
                </a:lnTo>
                <a:lnTo>
                  <a:pt x="440" y="345"/>
                </a:lnTo>
                <a:lnTo>
                  <a:pt x="419" y="335"/>
                </a:lnTo>
                <a:lnTo>
                  <a:pt x="422" y="327"/>
                </a:lnTo>
                <a:lnTo>
                  <a:pt x="431" y="323"/>
                </a:lnTo>
                <a:lnTo>
                  <a:pt x="432" y="327"/>
                </a:lnTo>
                <a:lnTo>
                  <a:pt x="438" y="315"/>
                </a:lnTo>
                <a:lnTo>
                  <a:pt x="429" y="319"/>
                </a:lnTo>
                <a:lnTo>
                  <a:pt x="426" y="314"/>
                </a:lnTo>
                <a:lnTo>
                  <a:pt x="424" y="320"/>
                </a:lnTo>
                <a:lnTo>
                  <a:pt x="414" y="315"/>
                </a:lnTo>
                <a:lnTo>
                  <a:pt x="406" y="327"/>
                </a:lnTo>
                <a:lnTo>
                  <a:pt x="390" y="331"/>
                </a:lnTo>
                <a:lnTo>
                  <a:pt x="361" y="323"/>
                </a:lnTo>
                <a:lnTo>
                  <a:pt x="360" y="316"/>
                </a:lnTo>
                <a:lnTo>
                  <a:pt x="377" y="292"/>
                </a:lnTo>
                <a:lnTo>
                  <a:pt x="393" y="292"/>
                </a:lnTo>
                <a:lnTo>
                  <a:pt x="405" y="303"/>
                </a:lnTo>
                <a:lnTo>
                  <a:pt x="448" y="311"/>
                </a:lnTo>
                <a:lnTo>
                  <a:pt x="416" y="257"/>
                </a:lnTo>
                <a:lnTo>
                  <a:pt x="422" y="220"/>
                </a:lnTo>
                <a:lnTo>
                  <a:pt x="240" y="226"/>
                </a:lnTo>
                <a:lnTo>
                  <a:pt x="241" y="206"/>
                </a:lnTo>
                <a:lnTo>
                  <a:pt x="261" y="142"/>
                </a:lnTo>
                <a:lnTo>
                  <a:pt x="293" y="101"/>
                </a:lnTo>
                <a:lnTo>
                  <a:pt x="283" y="88"/>
                </a:lnTo>
                <a:lnTo>
                  <a:pt x="286" y="47"/>
                </a:lnTo>
                <a:lnTo>
                  <a:pt x="270" y="0"/>
                </a:lnTo>
                <a:lnTo>
                  <a:pt x="0" y="4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5" name="Freeform 25"/>
          <p:cNvSpPr>
            <a:spLocks/>
          </p:cNvSpPr>
          <p:nvPr/>
        </p:nvSpPr>
        <p:spPr bwMode="auto">
          <a:xfrm>
            <a:off x="3390900" y="2330450"/>
            <a:ext cx="884238" cy="649288"/>
          </a:xfrm>
          <a:custGeom>
            <a:avLst/>
            <a:gdLst>
              <a:gd name="T0" fmla="*/ 0 w 634"/>
              <a:gd name="T1" fmla="*/ 2147483647 h 427"/>
              <a:gd name="T2" fmla="*/ 0 w 634"/>
              <a:gd name="T3" fmla="*/ 2147483647 h 427"/>
              <a:gd name="T4" fmla="*/ 2147483647 w 634"/>
              <a:gd name="T5" fmla="*/ 2147483647 h 427"/>
              <a:gd name="T6" fmla="*/ 2147483647 w 634"/>
              <a:gd name="T7" fmla="*/ 0 h 427"/>
              <a:gd name="T8" fmla="*/ 2147483647 w 634"/>
              <a:gd name="T9" fmla="*/ 2147483647 h 427"/>
              <a:gd name="T10" fmla="*/ 2147483647 w 634"/>
              <a:gd name="T11" fmla="*/ 2147483647 h 427"/>
              <a:gd name="T12" fmla="*/ 2147483647 w 634"/>
              <a:gd name="T13" fmla="*/ 2147483647 h 427"/>
              <a:gd name="T14" fmla="*/ 2147483647 w 634"/>
              <a:gd name="T15" fmla="*/ 2147483647 h 427"/>
              <a:gd name="T16" fmla="*/ 2147483647 w 634"/>
              <a:gd name="T17" fmla="*/ 2147483647 h 427"/>
              <a:gd name="T18" fmla="*/ 2147483647 w 634"/>
              <a:gd name="T19" fmla="*/ 2147483647 h 427"/>
              <a:gd name="T20" fmla="*/ 2147483647 w 634"/>
              <a:gd name="T21" fmla="*/ 2147483647 h 427"/>
              <a:gd name="T22" fmla="*/ 2147483647 w 634"/>
              <a:gd name="T23" fmla="*/ 2147483647 h 427"/>
              <a:gd name="T24" fmla="*/ 2147483647 w 634"/>
              <a:gd name="T25" fmla="*/ 2147483647 h 427"/>
              <a:gd name="T26" fmla="*/ 2147483647 w 634"/>
              <a:gd name="T27" fmla="*/ 2147483647 h 427"/>
              <a:gd name="T28" fmla="*/ 2147483647 w 634"/>
              <a:gd name="T29" fmla="*/ 2147483647 h 427"/>
              <a:gd name="T30" fmla="*/ 2147483647 w 634"/>
              <a:gd name="T31" fmla="*/ 2147483647 h 427"/>
              <a:gd name="T32" fmla="*/ 2147483647 w 634"/>
              <a:gd name="T33" fmla="*/ 2147483647 h 427"/>
              <a:gd name="T34" fmla="*/ 2147483647 w 634"/>
              <a:gd name="T35" fmla="*/ 2147483647 h 427"/>
              <a:gd name="T36" fmla="*/ 2147483647 w 634"/>
              <a:gd name="T37" fmla="*/ 2147483647 h 427"/>
              <a:gd name="T38" fmla="*/ 2147483647 w 634"/>
              <a:gd name="T39" fmla="*/ 2147483647 h 427"/>
              <a:gd name="T40" fmla="*/ 0 w 634"/>
              <a:gd name="T41" fmla="*/ 2147483647 h 427"/>
              <a:gd name="T42" fmla="*/ 0 w 634"/>
              <a:gd name="T43" fmla="*/ 2147483647 h 42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34"/>
              <a:gd name="T67" fmla="*/ 0 h 427"/>
              <a:gd name="T68" fmla="*/ 634 w 634"/>
              <a:gd name="T69" fmla="*/ 427 h 42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34" h="427">
                <a:moveTo>
                  <a:pt x="0" y="334"/>
                </a:moveTo>
                <a:lnTo>
                  <a:pt x="0" y="334"/>
                </a:lnTo>
                <a:lnTo>
                  <a:pt x="21" y="106"/>
                </a:lnTo>
                <a:lnTo>
                  <a:pt x="30" y="0"/>
                </a:lnTo>
                <a:lnTo>
                  <a:pt x="312" y="21"/>
                </a:lnTo>
                <a:lnTo>
                  <a:pt x="625" y="31"/>
                </a:lnTo>
                <a:lnTo>
                  <a:pt x="604" y="71"/>
                </a:lnTo>
                <a:lnTo>
                  <a:pt x="633" y="101"/>
                </a:lnTo>
                <a:lnTo>
                  <a:pt x="632" y="310"/>
                </a:lnTo>
                <a:lnTo>
                  <a:pt x="620" y="308"/>
                </a:lnTo>
                <a:lnTo>
                  <a:pt x="621" y="336"/>
                </a:lnTo>
                <a:lnTo>
                  <a:pt x="631" y="357"/>
                </a:lnTo>
                <a:lnTo>
                  <a:pt x="625" y="377"/>
                </a:lnTo>
                <a:lnTo>
                  <a:pt x="630" y="426"/>
                </a:lnTo>
                <a:lnTo>
                  <a:pt x="616" y="423"/>
                </a:lnTo>
                <a:lnTo>
                  <a:pt x="602" y="402"/>
                </a:lnTo>
                <a:lnTo>
                  <a:pt x="570" y="389"/>
                </a:lnTo>
                <a:lnTo>
                  <a:pt x="545" y="383"/>
                </a:lnTo>
                <a:lnTo>
                  <a:pt x="490" y="385"/>
                </a:lnTo>
                <a:lnTo>
                  <a:pt x="459" y="362"/>
                </a:lnTo>
                <a:lnTo>
                  <a:pt x="0" y="334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6" name="Freeform 35"/>
          <p:cNvSpPr>
            <a:spLocks/>
          </p:cNvSpPr>
          <p:nvPr/>
        </p:nvSpPr>
        <p:spPr bwMode="auto">
          <a:xfrm>
            <a:off x="6934200" y="2684463"/>
            <a:ext cx="215900" cy="215900"/>
          </a:xfrm>
          <a:custGeom>
            <a:avLst/>
            <a:gdLst>
              <a:gd name="T0" fmla="*/ 0 w 155"/>
              <a:gd name="T1" fmla="*/ 2147483647 h 148"/>
              <a:gd name="T2" fmla="*/ 0 w 155"/>
              <a:gd name="T3" fmla="*/ 2147483647 h 148"/>
              <a:gd name="T4" fmla="*/ 2147483647 w 155"/>
              <a:gd name="T5" fmla="*/ 2147483647 h 148"/>
              <a:gd name="T6" fmla="*/ 2147483647 w 155"/>
              <a:gd name="T7" fmla="*/ 2147483647 h 148"/>
              <a:gd name="T8" fmla="*/ 2147483647 w 155"/>
              <a:gd name="T9" fmla="*/ 2147483647 h 148"/>
              <a:gd name="T10" fmla="*/ 2147483647 w 155"/>
              <a:gd name="T11" fmla="*/ 2147483647 h 148"/>
              <a:gd name="T12" fmla="*/ 2147483647 w 155"/>
              <a:gd name="T13" fmla="*/ 2147483647 h 148"/>
              <a:gd name="T14" fmla="*/ 2147483647 w 155"/>
              <a:gd name="T15" fmla="*/ 2147483647 h 148"/>
              <a:gd name="T16" fmla="*/ 2147483647 w 155"/>
              <a:gd name="T17" fmla="*/ 2147483647 h 148"/>
              <a:gd name="T18" fmla="*/ 2147483647 w 155"/>
              <a:gd name="T19" fmla="*/ 2147483647 h 148"/>
              <a:gd name="T20" fmla="*/ 2147483647 w 155"/>
              <a:gd name="T21" fmla="*/ 2147483647 h 148"/>
              <a:gd name="T22" fmla="*/ 2147483647 w 155"/>
              <a:gd name="T23" fmla="*/ 2147483647 h 148"/>
              <a:gd name="T24" fmla="*/ 2147483647 w 155"/>
              <a:gd name="T25" fmla="*/ 2147483647 h 148"/>
              <a:gd name="T26" fmla="*/ 2147483647 w 155"/>
              <a:gd name="T27" fmla="*/ 2147483647 h 148"/>
              <a:gd name="T28" fmla="*/ 2147483647 w 155"/>
              <a:gd name="T29" fmla="*/ 2147483647 h 148"/>
              <a:gd name="T30" fmla="*/ 2147483647 w 155"/>
              <a:gd name="T31" fmla="*/ 2147483647 h 148"/>
              <a:gd name="T32" fmla="*/ 2147483647 w 155"/>
              <a:gd name="T33" fmla="*/ 0 h 148"/>
              <a:gd name="T34" fmla="*/ 0 w 155"/>
              <a:gd name="T35" fmla="*/ 2147483647 h 148"/>
              <a:gd name="T36" fmla="*/ 0 w 155"/>
              <a:gd name="T37" fmla="*/ 2147483647 h 1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5"/>
              <a:gd name="T58" fmla="*/ 0 h 148"/>
              <a:gd name="T59" fmla="*/ 155 w 155"/>
              <a:gd name="T60" fmla="*/ 148 h 14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5" h="148">
                <a:moveTo>
                  <a:pt x="0" y="29"/>
                </a:moveTo>
                <a:lnTo>
                  <a:pt x="0" y="29"/>
                </a:lnTo>
                <a:lnTo>
                  <a:pt x="12" y="107"/>
                </a:lnTo>
                <a:lnTo>
                  <a:pt x="12" y="147"/>
                </a:lnTo>
                <a:lnTo>
                  <a:pt x="24" y="143"/>
                </a:lnTo>
                <a:lnTo>
                  <a:pt x="32" y="133"/>
                </a:lnTo>
                <a:lnTo>
                  <a:pt x="54" y="123"/>
                </a:lnTo>
                <a:lnTo>
                  <a:pt x="64" y="103"/>
                </a:lnTo>
                <a:lnTo>
                  <a:pt x="70" y="107"/>
                </a:lnTo>
                <a:lnTo>
                  <a:pt x="88" y="99"/>
                </a:lnTo>
                <a:lnTo>
                  <a:pt x="112" y="95"/>
                </a:lnTo>
                <a:lnTo>
                  <a:pt x="112" y="87"/>
                </a:lnTo>
                <a:lnTo>
                  <a:pt x="119" y="92"/>
                </a:lnTo>
                <a:lnTo>
                  <a:pt x="126" y="85"/>
                </a:lnTo>
                <a:lnTo>
                  <a:pt x="139" y="82"/>
                </a:lnTo>
                <a:lnTo>
                  <a:pt x="154" y="75"/>
                </a:lnTo>
                <a:lnTo>
                  <a:pt x="140" y="0"/>
                </a:lnTo>
                <a:lnTo>
                  <a:pt x="0" y="29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7D3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7" name="Freeform 36"/>
          <p:cNvSpPr>
            <a:spLocks/>
          </p:cNvSpPr>
          <p:nvPr/>
        </p:nvSpPr>
        <p:spPr bwMode="auto">
          <a:xfrm>
            <a:off x="6750050" y="3140075"/>
            <a:ext cx="133350" cy="230188"/>
          </a:xfrm>
          <a:custGeom>
            <a:avLst/>
            <a:gdLst>
              <a:gd name="T0" fmla="*/ 0 w 96"/>
              <a:gd name="T1" fmla="*/ 2147483647 h 157"/>
              <a:gd name="T2" fmla="*/ 0 w 96"/>
              <a:gd name="T3" fmla="*/ 2147483647 h 157"/>
              <a:gd name="T4" fmla="*/ 2147483647 w 96"/>
              <a:gd name="T5" fmla="*/ 0 h 157"/>
              <a:gd name="T6" fmla="*/ 2147483647 w 96"/>
              <a:gd name="T7" fmla="*/ 0 h 157"/>
              <a:gd name="T8" fmla="*/ 2147483647 w 96"/>
              <a:gd name="T9" fmla="*/ 2147483647 h 157"/>
              <a:gd name="T10" fmla="*/ 2147483647 w 96"/>
              <a:gd name="T11" fmla="*/ 2147483647 h 157"/>
              <a:gd name="T12" fmla="*/ 2147483647 w 96"/>
              <a:gd name="T13" fmla="*/ 2147483647 h 157"/>
              <a:gd name="T14" fmla="*/ 2147483647 w 96"/>
              <a:gd name="T15" fmla="*/ 2147483647 h 157"/>
              <a:gd name="T16" fmla="*/ 2147483647 w 96"/>
              <a:gd name="T17" fmla="*/ 2147483647 h 157"/>
              <a:gd name="T18" fmla="*/ 2147483647 w 96"/>
              <a:gd name="T19" fmla="*/ 2147483647 h 157"/>
              <a:gd name="T20" fmla="*/ 2147483647 w 96"/>
              <a:gd name="T21" fmla="*/ 2147483647 h 157"/>
              <a:gd name="T22" fmla="*/ 2147483647 w 96"/>
              <a:gd name="T23" fmla="*/ 2147483647 h 157"/>
              <a:gd name="T24" fmla="*/ 2147483647 w 96"/>
              <a:gd name="T25" fmla="*/ 2147483647 h 157"/>
              <a:gd name="T26" fmla="*/ 2147483647 w 96"/>
              <a:gd name="T27" fmla="*/ 2147483647 h 157"/>
              <a:gd name="T28" fmla="*/ 2147483647 w 96"/>
              <a:gd name="T29" fmla="*/ 2147483647 h 157"/>
              <a:gd name="T30" fmla="*/ 2147483647 w 96"/>
              <a:gd name="T31" fmla="*/ 2147483647 h 157"/>
              <a:gd name="T32" fmla="*/ 2147483647 w 96"/>
              <a:gd name="T33" fmla="*/ 2147483647 h 157"/>
              <a:gd name="T34" fmla="*/ 2147483647 w 96"/>
              <a:gd name="T35" fmla="*/ 2147483647 h 157"/>
              <a:gd name="T36" fmla="*/ 2147483647 w 96"/>
              <a:gd name="T37" fmla="*/ 2147483647 h 157"/>
              <a:gd name="T38" fmla="*/ 2147483647 w 96"/>
              <a:gd name="T39" fmla="*/ 2147483647 h 157"/>
              <a:gd name="T40" fmla="*/ 0 w 96"/>
              <a:gd name="T41" fmla="*/ 2147483647 h 157"/>
              <a:gd name="T42" fmla="*/ 0 w 96"/>
              <a:gd name="T43" fmla="*/ 2147483647 h 1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6"/>
              <a:gd name="T67" fmla="*/ 0 h 157"/>
              <a:gd name="T68" fmla="*/ 96 w 96"/>
              <a:gd name="T69" fmla="*/ 157 h 1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6" h="157">
                <a:moveTo>
                  <a:pt x="0" y="16"/>
                </a:moveTo>
                <a:lnTo>
                  <a:pt x="0" y="16"/>
                </a:lnTo>
                <a:lnTo>
                  <a:pt x="12" y="0"/>
                </a:lnTo>
                <a:lnTo>
                  <a:pt x="31" y="0"/>
                </a:lnTo>
                <a:lnTo>
                  <a:pt x="24" y="16"/>
                </a:lnTo>
                <a:lnTo>
                  <a:pt x="20" y="22"/>
                </a:lnTo>
                <a:lnTo>
                  <a:pt x="23" y="40"/>
                </a:lnTo>
                <a:lnTo>
                  <a:pt x="33" y="51"/>
                </a:lnTo>
                <a:lnTo>
                  <a:pt x="47" y="64"/>
                </a:lnTo>
                <a:lnTo>
                  <a:pt x="51" y="82"/>
                </a:lnTo>
                <a:lnTo>
                  <a:pt x="60" y="95"/>
                </a:lnTo>
                <a:lnTo>
                  <a:pt x="69" y="105"/>
                </a:lnTo>
                <a:lnTo>
                  <a:pt x="84" y="110"/>
                </a:lnTo>
                <a:lnTo>
                  <a:pt x="91" y="124"/>
                </a:lnTo>
                <a:lnTo>
                  <a:pt x="78" y="136"/>
                </a:lnTo>
                <a:lnTo>
                  <a:pt x="91" y="133"/>
                </a:lnTo>
                <a:lnTo>
                  <a:pt x="95" y="146"/>
                </a:lnTo>
                <a:lnTo>
                  <a:pt x="70" y="150"/>
                </a:lnTo>
                <a:lnTo>
                  <a:pt x="38" y="156"/>
                </a:lnTo>
                <a:lnTo>
                  <a:pt x="35" y="146"/>
                </a:lnTo>
                <a:lnTo>
                  <a:pt x="0" y="16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8" name="Freeform 37"/>
          <p:cNvSpPr>
            <a:spLocks/>
          </p:cNvSpPr>
          <p:nvPr/>
        </p:nvSpPr>
        <p:spPr bwMode="auto">
          <a:xfrm>
            <a:off x="5656263" y="4100513"/>
            <a:ext cx="681037" cy="735012"/>
          </a:xfrm>
          <a:custGeom>
            <a:avLst/>
            <a:gdLst>
              <a:gd name="T0" fmla="*/ 0 w 491"/>
              <a:gd name="T1" fmla="*/ 2147483647 h 510"/>
              <a:gd name="T2" fmla="*/ 0 w 491"/>
              <a:gd name="T3" fmla="*/ 2147483647 h 510"/>
              <a:gd name="T4" fmla="*/ 2147483647 w 491"/>
              <a:gd name="T5" fmla="*/ 2147483647 h 510"/>
              <a:gd name="T6" fmla="*/ 2147483647 w 491"/>
              <a:gd name="T7" fmla="*/ 2147483647 h 510"/>
              <a:gd name="T8" fmla="*/ 2147483647 w 491"/>
              <a:gd name="T9" fmla="*/ 2147483647 h 510"/>
              <a:gd name="T10" fmla="*/ 2147483647 w 491"/>
              <a:gd name="T11" fmla="*/ 2147483647 h 510"/>
              <a:gd name="T12" fmla="*/ 2147483647 w 491"/>
              <a:gd name="T13" fmla="*/ 2147483647 h 510"/>
              <a:gd name="T14" fmla="*/ 2147483647 w 491"/>
              <a:gd name="T15" fmla="*/ 2147483647 h 510"/>
              <a:gd name="T16" fmla="*/ 2147483647 w 491"/>
              <a:gd name="T17" fmla="*/ 2147483647 h 510"/>
              <a:gd name="T18" fmla="*/ 2147483647 w 491"/>
              <a:gd name="T19" fmla="*/ 2147483647 h 510"/>
              <a:gd name="T20" fmla="*/ 2147483647 w 491"/>
              <a:gd name="T21" fmla="*/ 2147483647 h 510"/>
              <a:gd name="T22" fmla="*/ 2147483647 w 491"/>
              <a:gd name="T23" fmla="*/ 2147483647 h 510"/>
              <a:gd name="T24" fmla="*/ 2147483647 w 491"/>
              <a:gd name="T25" fmla="*/ 2147483647 h 510"/>
              <a:gd name="T26" fmla="*/ 2147483647 w 491"/>
              <a:gd name="T27" fmla="*/ 2147483647 h 510"/>
              <a:gd name="T28" fmla="*/ 2147483647 w 491"/>
              <a:gd name="T29" fmla="*/ 2147483647 h 510"/>
              <a:gd name="T30" fmla="*/ 2147483647 w 491"/>
              <a:gd name="T31" fmla="*/ 2147483647 h 510"/>
              <a:gd name="T32" fmla="*/ 2147483647 w 491"/>
              <a:gd name="T33" fmla="*/ 2147483647 h 510"/>
              <a:gd name="T34" fmla="*/ 2147483647 w 491"/>
              <a:gd name="T35" fmla="*/ 2147483647 h 510"/>
              <a:gd name="T36" fmla="*/ 2147483647 w 491"/>
              <a:gd name="T37" fmla="*/ 2147483647 h 510"/>
              <a:gd name="T38" fmla="*/ 2147483647 w 491"/>
              <a:gd name="T39" fmla="*/ 2147483647 h 510"/>
              <a:gd name="T40" fmla="*/ 2147483647 w 491"/>
              <a:gd name="T41" fmla="*/ 2147483647 h 510"/>
              <a:gd name="T42" fmla="*/ 2147483647 w 491"/>
              <a:gd name="T43" fmla="*/ 2147483647 h 510"/>
              <a:gd name="T44" fmla="*/ 2147483647 w 491"/>
              <a:gd name="T45" fmla="*/ 2147483647 h 510"/>
              <a:gd name="T46" fmla="*/ 2147483647 w 491"/>
              <a:gd name="T47" fmla="*/ 2147483647 h 510"/>
              <a:gd name="T48" fmla="*/ 2147483647 w 491"/>
              <a:gd name="T49" fmla="*/ 2147483647 h 510"/>
              <a:gd name="T50" fmla="*/ 2147483647 w 491"/>
              <a:gd name="T51" fmla="*/ 2147483647 h 510"/>
              <a:gd name="T52" fmla="*/ 2147483647 w 491"/>
              <a:gd name="T53" fmla="*/ 2147483647 h 510"/>
              <a:gd name="T54" fmla="*/ 2147483647 w 491"/>
              <a:gd name="T55" fmla="*/ 2147483647 h 510"/>
              <a:gd name="T56" fmla="*/ 2147483647 w 491"/>
              <a:gd name="T57" fmla="*/ 2147483647 h 510"/>
              <a:gd name="T58" fmla="*/ 2147483647 w 491"/>
              <a:gd name="T59" fmla="*/ 2147483647 h 510"/>
              <a:gd name="T60" fmla="*/ 2147483647 w 491"/>
              <a:gd name="T61" fmla="*/ 2147483647 h 510"/>
              <a:gd name="T62" fmla="*/ 2147483647 w 491"/>
              <a:gd name="T63" fmla="*/ 2147483647 h 510"/>
              <a:gd name="T64" fmla="*/ 2147483647 w 491"/>
              <a:gd name="T65" fmla="*/ 2147483647 h 510"/>
              <a:gd name="T66" fmla="*/ 2147483647 w 491"/>
              <a:gd name="T67" fmla="*/ 2147483647 h 510"/>
              <a:gd name="T68" fmla="*/ 2147483647 w 491"/>
              <a:gd name="T69" fmla="*/ 2147483647 h 510"/>
              <a:gd name="T70" fmla="*/ 2147483647 w 491"/>
              <a:gd name="T71" fmla="*/ 2147483647 h 510"/>
              <a:gd name="T72" fmla="*/ 2147483647 w 491"/>
              <a:gd name="T73" fmla="*/ 2147483647 h 510"/>
              <a:gd name="T74" fmla="*/ 2147483647 w 491"/>
              <a:gd name="T75" fmla="*/ 2147483647 h 510"/>
              <a:gd name="T76" fmla="*/ 2147483647 w 491"/>
              <a:gd name="T77" fmla="*/ 2147483647 h 510"/>
              <a:gd name="T78" fmla="*/ 2147483647 w 491"/>
              <a:gd name="T79" fmla="*/ 2147483647 h 510"/>
              <a:gd name="T80" fmla="*/ 2147483647 w 491"/>
              <a:gd name="T81" fmla="*/ 2147483647 h 510"/>
              <a:gd name="T82" fmla="*/ 2147483647 w 491"/>
              <a:gd name="T83" fmla="*/ 0 h 510"/>
              <a:gd name="T84" fmla="*/ 2147483647 w 491"/>
              <a:gd name="T85" fmla="*/ 2147483647 h 510"/>
              <a:gd name="T86" fmla="*/ 0 w 491"/>
              <a:gd name="T87" fmla="*/ 2147483647 h 510"/>
              <a:gd name="T88" fmla="*/ 0 w 491"/>
              <a:gd name="T89" fmla="*/ 2147483647 h 51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91"/>
              <a:gd name="T136" fmla="*/ 0 h 510"/>
              <a:gd name="T137" fmla="*/ 491 w 491"/>
              <a:gd name="T138" fmla="*/ 510 h 51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91" h="510">
                <a:moveTo>
                  <a:pt x="0" y="27"/>
                </a:moveTo>
                <a:lnTo>
                  <a:pt x="0" y="27"/>
                </a:lnTo>
                <a:lnTo>
                  <a:pt x="65" y="263"/>
                </a:lnTo>
                <a:lnTo>
                  <a:pt x="89" y="303"/>
                </a:lnTo>
                <a:lnTo>
                  <a:pt x="97" y="334"/>
                </a:lnTo>
                <a:lnTo>
                  <a:pt x="88" y="353"/>
                </a:lnTo>
                <a:lnTo>
                  <a:pt x="83" y="385"/>
                </a:lnTo>
                <a:lnTo>
                  <a:pt x="105" y="474"/>
                </a:lnTo>
                <a:lnTo>
                  <a:pt x="123" y="504"/>
                </a:lnTo>
                <a:lnTo>
                  <a:pt x="383" y="488"/>
                </a:lnTo>
                <a:lnTo>
                  <a:pt x="386" y="508"/>
                </a:lnTo>
                <a:lnTo>
                  <a:pt x="402" y="509"/>
                </a:lnTo>
                <a:lnTo>
                  <a:pt x="395" y="467"/>
                </a:lnTo>
                <a:lnTo>
                  <a:pt x="406" y="456"/>
                </a:lnTo>
                <a:lnTo>
                  <a:pt x="444" y="462"/>
                </a:lnTo>
                <a:lnTo>
                  <a:pt x="450" y="433"/>
                </a:lnTo>
                <a:lnTo>
                  <a:pt x="444" y="430"/>
                </a:lnTo>
                <a:lnTo>
                  <a:pt x="453" y="424"/>
                </a:lnTo>
                <a:lnTo>
                  <a:pt x="439" y="416"/>
                </a:lnTo>
                <a:lnTo>
                  <a:pt x="446" y="406"/>
                </a:lnTo>
                <a:lnTo>
                  <a:pt x="445" y="392"/>
                </a:lnTo>
                <a:lnTo>
                  <a:pt x="461" y="380"/>
                </a:lnTo>
                <a:lnTo>
                  <a:pt x="456" y="366"/>
                </a:lnTo>
                <a:lnTo>
                  <a:pt x="463" y="361"/>
                </a:lnTo>
                <a:lnTo>
                  <a:pt x="469" y="347"/>
                </a:lnTo>
                <a:lnTo>
                  <a:pt x="461" y="342"/>
                </a:lnTo>
                <a:lnTo>
                  <a:pt x="474" y="334"/>
                </a:lnTo>
                <a:lnTo>
                  <a:pt x="467" y="323"/>
                </a:lnTo>
                <a:lnTo>
                  <a:pt x="479" y="323"/>
                </a:lnTo>
                <a:lnTo>
                  <a:pt x="490" y="308"/>
                </a:lnTo>
                <a:lnTo>
                  <a:pt x="485" y="303"/>
                </a:lnTo>
                <a:lnTo>
                  <a:pt x="469" y="301"/>
                </a:lnTo>
                <a:lnTo>
                  <a:pt x="457" y="285"/>
                </a:lnTo>
                <a:lnTo>
                  <a:pt x="438" y="251"/>
                </a:lnTo>
                <a:lnTo>
                  <a:pt x="427" y="247"/>
                </a:lnTo>
                <a:lnTo>
                  <a:pt x="405" y="201"/>
                </a:lnTo>
                <a:lnTo>
                  <a:pt x="373" y="181"/>
                </a:lnTo>
                <a:lnTo>
                  <a:pt x="351" y="149"/>
                </a:lnTo>
                <a:lnTo>
                  <a:pt x="297" y="109"/>
                </a:lnTo>
                <a:lnTo>
                  <a:pt x="269" y="73"/>
                </a:lnTo>
                <a:lnTo>
                  <a:pt x="211" y="36"/>
                </a:lnTo>
                <a:lnTo>
                  <a:pt x="228" y="0"/>
                </a:lnTo>
                <a:lnTo>
                  <a:pt x="118" y="13"/>
                </a:lnTo>
                <a:lnTo>
                  <a:pt x="0" y="27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59" name="Freeform 38"/>
          <p:cNvSpPr>
            <a:spLocks/>
          </p:cNvSpPr>
          <p:nvPr/>
        </p:nvSpPr>
        <p:spPr bwMode="auto">
          <a:xfrm>
            <a:off x="4857750" y="2924175"/>
            <a:ext cx="511175" cy="922338"/>
          </a:xfrm>
          <a:custGeom>
            <a:avLst/>
            <a:gdLst>
              <a:gd name="T0" fmla="*/ 0 w 356"/>
              <a:gd name="T1" fmla="*/ 2147483647 h 639"/>
              <a:gd name="T2" fmla="*/ 0 w 356"/>
              <a:gd name="T3" fmla="*/ 2147483647 h 639"/>
              <a:gd name="T4" fmla="*/ 2147483647 w 356"/>
              <a:gd name="T5" fmla="*/ 2147483647 h 639"/>
              <a:gd name="T6" fmla="*/ 2147483647 w 356"/>
              <a:gd name="T7" fmla="*/ 2147483647 h 639"/>
              <a:gd name="T8" fmla="*/ 2147483647 w 356"/>
              <a:gd name="T9" fmla="*/ 2147483647 h 639"/>
              <a:gd name="T10" fmla="*/ 2147483647 w 356"/>
              <a:gd name="T11" fmla="*/ 2147483647 h 639"/>
              <a:gd name="T12" fmla="*/ 2147483647 w 356"/>
              <a:gd name="T13" fmla="*/ 2147483647 h 639"/>
              <a:gd name="T14" fmla="*/ 2147483647 w 356"/>
              <a:gd name="T15" fmla="*/ 2147483647 h 639"/>
              <a:gd name="T16" fmla="*/ 2147483647 w 356"/>
              <a:gd name="T17" fmla="*/ 2147483647 h 639"/>
              <a:gd name="T18" fmla="*/ 2147483647 w 356"/>
              <a:gd name="T19" fmla="*/ 2147483647 h 639"/>
              <a:gd name="T20" fmla="*/ 2147483647 w 356"/>
              <a:gd name="T21" fmla="*/ 0 h 639"/>
              <a:gd name="T22" fmla="*/ 2147483647 w 356"/>
              <a:gd name="T23" fmla="*/ 2147483647 h 639"/>
              <a:gd name="T24" fmla="*/ 2147483647 w 356"/>
              <a:gd name="T25" fmla="*/ 2147483647 h 639"/>
              <a:gd name="T26" fmla="*/ 2147483647 w 356"/>
              <a:gd name="T27" fmla="*/ 2147483647 h 639"/>
              <a:gd name="T28" fmla="*/ 2147483647 w 356"/>
              <a:gd name="T29" fmla="*/ 2147483647 h 639"/>
              <a:gd name="T30" fmla="*/ 2147483647 w 356"/>
              <a:gd name="T31" fmla="*/ 2147483647 h 639"/>
              <a:gd name="T32" fmla="*/ 2147483647 w 356"/>
              <a:gd name="T33" fmla="*/ 2147483647 h 639"/>
              <a:gd name="T34" fmla="*/ 2147483647 w 356"/>
              <a:gd name="T35" fmla="*/ 2147483647 h 639"/>
              <a:gd name="T36" fmla="*/ 2147483647 w 356"/>
              <a:gd name="T37" fmla="*/ 2147483647 h 639"/>
              <a:gd name="T38" fmla="*/ 2147483647 w 356"/>
              <a:gd name="T39" fmla="*/ 2147483647 h 639"/>
              <a:gd name="T40" fmla="*/ 2147483647 w 356"/>
              <a:gd name="T41" fmla="*/ 2147483647 h 639"/>
              <a:gd name="T42" fmla="*/ 2147483647 w 356"/>
              <a:gd name="T43" fmla="*/ 2147483647 h 639"/>
              <a:gd name="T44" fmla="*/ 2147483647 w 356"/>
              <a:gd name="T45" fmla="*/ 2147483647 h 639"/>
              <a:gd name="T46" fmla="*/ 2147483647 w 356"/>
              <a:gd name="T47" fmla="*/ 2147483647 h 639"/>
              <a:gd name="T48" fmla="*/ 2147483647 w 356"/>
              <a:gd name="T49" fmla="*/ 2147483647 h 639"/>
              <a:gd name="T50" fmla="*/ 2147483647 w 356"/>
              <a:gd name="T51" fmla="*/ 2147483647 h 639"/>
              <a:gd name="T52" fmla="*/ 2147483647 w 356"/>
              <a:gd name="T53" fmla="*/ 2147483647 h 639"/>
              <a:gd name="T54" fmla="*/ 2147483647 w 356"/>
              <a:gd name="T55" fmla="*/ 2147483647 h 639"/>
              <a:gd name="T56" fmla="*/ 2147483647 w 356"/>
              <a:gd name="T57" fmla="*/ 2147483647 h 639"/>
              <a:gd name="T58" fmla="*/ 2147483647 w 356"/>
              <a:gd name="T59" fmla="*/ 2147483647 h 639"/>
              <a:gd name="T60" fmla="*/ 2147483647 w 356"/>
              <a:gd name="T61" fmla="*/ 2147483647 h 639"/>
              <a:gd name="T62" fmla="*/ 2147483647 w 356"/>
              <a:gd name="T63" fmla="*/ 2147483647 h 639"/>
              <a:gd name="T64" fmla="*/ 2147483647 w 356"/>
              <a:gd name="T65" fmla="*/ 2147483647 h 639"/>
              <a:gd name="T66" fmla="*/ 2147483647 w 356"/>
              <a:gd name="T67" fmla="*/ 2147483647 h 639"/>
              <a:gd name="T68" fmla="*/ 2147483647 w 356"/>
              <a:gd name="T69" fmla="*/ 2147483647 h 639"/>
              <a:gd name="T70" fmla="*/ 2147483647 w 356"/>
              <a:gd name="T71" fmla="*/ 2147483647 h 639"/>
              <a:gd name="T72" fmla="*/ 2147483647 w 356"/>
              <a:gd name="T73" fmla="*/ 2147483647 h 639"/>
              <a:gd name="T74" fmla="*/ 2147483647 w 356"/>
              <a:gd name="T75" fmla="*/ 2147483647 h 639"/>
              <a:gd name="T76" fmla="*/ 2147483647 w 356"/>
              <a:gd name="T77" fmla="*/ 2147483647 h 639"/>
              <a:gd name="T78" fmla="*/ 0 w 356"/>
              <a:gd name="T79" fmla="*/ 2147483647 h 639"/>
              <a:gd name="T80" fmla="*/ 0 w 356"/>
              <a:gd name="T81" fmla="*/ 2147483647 h 6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56"/>
              <a:gd name="T124" fmla="*/ 0 h 639"/>
              <a:gd name="T125" fmla="*/ 356 w 356"/>
              <a:gd name="T126" fmla="*/ 639 h 63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56" h="639">
                <a:moveTo>
                  <a:pt x="0" y="282"/>
                </a:moveTo>
                <a:lnTo>
                  <a:pt x="0" y="282"/>
                </a:lnTo>
                <a:lnTo>
                  <a:pt x="9" y="263"/>
                </a:lnTo>
                <a:lnTo>
                  <a:pt x="32" y="223"/>
                </a:lnTo>
                <a:lnTo>
                  <a:pt x="45" y="180"/>
                </a:lnTo>
                <a:lnTo>
                  <a:pt x="32" y="150"/>
                </a:lnTo>
                <a:lnTo>
                  <a:pt x="93" y="103"/>
                </a:lnTo>
                <a:lnTo>
                  <a:pt x="106" y="78"/>
                </a:lnTo>
                <a:lnTo>
                  <a:pt x="106" y="67"/>
                </a:lnTo>
                <a:lnTo>
                  <a:pt x="62" y="15"/>
                </a:lnTo>
                <a:lnTo>
                  <a:pt x="299" y="0"/>
                </a:lnTo>
                <a:lnTo>
                  <a:pt x="304" y="39"/>
                </a:lnTo>
                <a:lnTo>
                  <a:pt x="328" y="85"/>
                </a:lnTo>
                <a:lnTo>
                  <a:pt x="349" y="329"/>
                </a:lnTo>
                <a:lnTo>
                  <a:pt x="344" y="379"/>
                </a:lnTo>
                <a:lnTo>
                  <a:pt x="355" y="409"/>
                </a:lnTo>
                <a:lnTo>
                  <a:pt x="343" y="464"/>
                </a:lnTo>
                <a:lnTo>
                  <a:pt x="324" y="489"/>
                </a:lnTo>
                <a:lnTo>
                  <a:pt x="314" y="528"/>
                </a:lnTo>
                <a:lnTo>
                  <a:pt x="323" y="539"/>
                </a:lnTo>
                <a:lnTo>
                  <a:pt x="316" y="564"/>
                </a:lnTo>
                <a:lnTo>
                  <a:pt x="321" y="573"/>
                </a:lnTo>
                <a:lnTo>
                  <a:pt x="292" y="584"/>
                </a:lnTo>
                <a:lnTo>
                  <a:pt x="287" y="624"/>
                </a:lnTo>
                <a:lnTo>
                  <a:pt x="246" y="610"/>
                </a:lnTo>
                <a:lnTo>
                  <a:pt x="225" y="630"/>
                </a:lnTo>
                <a:lnTo>
                  <a:pt x="226" y="638"/>
                </a:lnTo>
                <a:lnTo>
                  <a:pt x="212" y="637"/>
                </a:lnTo>
                <a:lnTo>
                  <a:pt x="198" y="610"/>
                </a:lnTo>
                <a:lnTo>
                  <a:pt x="191" y="573"/>
                </a:lnTo>
                <a:lnTo>
                  <a:pt x="175" y="549"/>
                </a:lnTo>
                <a:lnTo>
                  <a:pt x="151" y="539"/>
                </a:lnTo>
                <a:lnTo>
                  <a:pt x="122" y="515"/>
                </a:lnTo>
                <a:lnTo>
                  <a:pt x="112" y="483"/>
                </a:lnTo>
                <a:lnTo>
                  <a:pt x="129" y="434"/>
                </a:lnTo>
                <a:lnTo>
                  <a:pt x="114" y="424"/>
                </a:lnTo>
                <a:lnTo>
                  <a:pt x="79" y="424"/>
                </a:lnTo>
                <a:lnTo>
                  <a:pt x="74" y="392"/>
                </a:lnTo>
                <a:lnTo>
                  <a:pt x="15" y="333"/>
                </a:lnTo>
                <a:lnTo>
                  <a:pt x="0" y="282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0" name="Freeform 39"/>
          <p:cNvSpPr>
            <a:spLocks/>
          </p:cNvSpPr>
          <p:nvPr/>
        </p:nvSpPr>
        <p:spPr bwMode="auto">
          <a:xfrm>
            <a:off x="4256088" y="2784475"/>
            <a:ext cx="754062" cy="527050"/>
          </a:xfrm>
          <a:custGeom>
            <a:avLst/>
            <a:gdLst>
              <a:gd name="T0" fmla="*/ 0 w 540"/>
              <a:gd name="T1" fmla="*/ 2147483647 h 360"/>
              <a:gd name="T2" fmla="*/ 0 w 540"/>
              <a:gd name="T3" fmla="*/ 2147483647 h 360"/>
              <a:gd name="T4" fmla="*/ 2147483647 w 540"/>
              <a:gd name="T5" fmla="*/ 2147483647 h 360"/>
              <a:gd name="T6" fmla="*/ 2147483647 w 540"/>
              <a:gd name="T7" fmla="*/ 2147483647 h 360"/>
              <a:gd name="T8" fmla="*/ 2147483647 w 540"/>
              <a:gd name="T9" fmla="*/ 2147483647 h 360"/>
              <a:gd name="T10" fmla="*/ 2147483647 w 540"/>
              <a:gd name="T11" fmla="*/ 2147483647 h 360"/>
              <a:gd name="T12" fmla="*/ 2147483647 w 540"/>
              <a:gd name="T13" fmla="*/ 2147483647 h 360"/>
              <a:gd name="T14" fmla="*/ 2147483647 w 540"/>
              <a:gd name="T15" fmla="*/ 2147483647 h 360"/>
              <a:gd name="T16" fmla="*/ 2147483647 w 540"/>
              <a:gd name="T17" fmla="*/ 2147483647 h 360"/>
              <a:gd name="T18" fmla="*/ 2147483647 w 540"/>
              <a:gd name="T19" fmla="*/ 2147483647 h 360"/>
              <a:gd name="T20" fmla="*/ 2147483647 w 540"/>
              <a:gd name="T21" fmla="*/ 2147483647 h 360"/>
              <a:gd name="T22" fmla="*/ 2147483647 w 540"/>
              <a:gd name="T23" fmla="*/ 2147483647 h 360"/>
              <a:gd name="T24" fmla="*/ 2147483647 w 540"/>
              <a:gd name="T25" fmla="*/ 2147483647 h 360"/>
              <a:gd name="T26" fmla="*/ 2147483647 w 540"/>
              <a:gd name="T27" fmla="*/ 2147483647 h 360"/>
              <a:gd name="T28" fmla="*/ 2147483647 w 540"/>
              <a:gd name="T29" fmla="*/ 2147483647 h 360"/>
              <a:gd name="T30" fmla="*/ 2147483647 w 540"/>
              <a:gd name="T31" fmla="*/ 2147483647 h 360"/>
              <a:gd name="T32" fmla="*/ 2147483647 w 540"/>
              <a:gd name="T33" fmla="*/ 2147483647 h 360"/>
              <a:gd name="T34" fmla="*/ 2147483647 w 540"/>
              <a:gd name="T35" fmla="*/ 2147483647 h 360"/>
              <a:gd name="T36" fmla="*/ 2147483647 w 540"/>
              <a:gd name="T37" fmla="*/ 2147483647 h 360"/>
              <a:gd name="T38" fmla="*/ 2147483647 w 540"/>
              <a:gd name="T39" fmla="*/ 2147483647 h 360"/>
              <a:gd name="T40" fmla="*/ 2147483647 w 540"/>
              <a:gd name="T41" fmla="*/ 2147483647 h 360"/>
              <a:gd name="T42" fmla="*/ 2147483647 w 540"/>
              <a:gd name="T43" fmla="*/ 2147483647 h 360"/>
              <a:gd name="T44" fmla="*/ 2147483647 w 540"/>
              <a:gd name="T45" fmla="*/ 0 h 360"/>
              <a:gd name="T46" fmla="*/ 2147483647 w 540"/>
              <a:gd name="T47" fmla="*/ 2147483647 h 360"/>
              <a:gd name="T48" fmla="*/ 0 w 540"/>
              <a:gd name="T49" fmla="*/ 2147483647 h 360"/>
              <a:gd name="T50" fmla="*/ 0 w 540"/>
              <a:gd name="T51" fmla="*/ 2147483647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0"/>
              <a:gd name="T79" fmla="*/ 0 h 360"/>
              <a:gd name="T80" fmla="*/ 540 w 540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0" h="360">
                <a:moveTo>
                  <a:pt x="0" y="7"/>
                </a:moveTo>
                <a:lnTo>
                  <a:pt x="0" y="7"/>
                </a:lnTo>
                <a:lnTo>
                  <a:pt x="1" y="35"/>
                </a:lnTo>
                <a:lnTo>
                  <a:pt x="11" y="56"/>
                </a:lnTo>
                <a:lnTo>
                  <a:pt x="5" y="76"/>
                </a:lnTo>
                <a:lnTo>
                  <a:pt x="10" y="125"/>
                </a:lnTo>
                <a:lnTo>
                  <a:pt x="37" y="195"/>
                </a:lnTo>
                <a:lnTo>
                  <a:pt x="37" y="218"/>
                </a:lnTo>
                <a:lnTo>
                  <a:pt x="53" y="250"/>
                </a:lnTo>
                <a:lnTo>
                  <a:pt x="62" y="305"/>
                </a:lnTo>
                <a:lnTo>
                  <a:pt x="57" y="321"/>
                </a:lnTo>
                <a:lnTo>
                  <a:pt x="67" y="339"/>
                </a:lnTo>
                <a:lnTo>
                  <a:pt x="415" y="331"/>
                </a:lnTo>
                <a:lnTo>
                  <a:pt x="442" y="359"/>
                </a:lnTo>
                <a:lnTo>
                  <a:pt x="465" y="319"/>
                </a:lnTo>
                <a:lnTo>
                  <a:pt x="478" y="276"/>
                </a:lnTo>
                <a:lnTo>
                  <a:pt x="465" y="246"/>
                </a:lnTo>
                <a:lnTo>
                  <a:pt x="526" y="199"/>
                </a:lnTo>
                <a:lnTo>
                  <a:pt x="539" y="174"/>
                </a:lnTo>
                <a:lnTo>
                  <a:pt x="539" y="163"/>
                </a:lnTo>
                <a:lnTo>
                  <a:pt x="495" y="111"/>
                </a:lnTo>
                <a:lnTo>
                  <a:pt x="451" y="58"/>
                </a:lnTo>
                <a:lnTo>
                  <a:pt x="442" y="0"/>
                </a:lnTo>
                <a:lnTo>
                  <a:pt x="12" y="9"/>
                </a:lnTo>
                <a:lnTo>
                  <a:pt x="0" y="7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1" name="Freeform 40"/>
          <p:cNvSpPr>
            <a:spLocks/>
          </p:cNvSpPr>
          <p:nvPr/>
        </p:nvSpPr>
        <p:spPr bwMode="auto">
          <a:xfrm>
            <a:off x="3360738" y="2833688"/>
            <a:ext cx="1038225" cy="541337"/>
          </a:xfrm>
          <a:custGeom>
            <a:avLst/>
            <a:gdLst>
              <a:gd name="T0" fmla="*/ 0 w 746"/>
              <a:gd name="T1" fmla="*/ 2147483647 h 375"/>
              <a:gd name="T2" fmla="*/ 0 w 746"/>
              <a:gd name="T3" fmla="*/ 2147483647 h 375"/>
              <a:gd name="T4" fmla="*/ 2147483647 w 746"/>
              <a:gd name="T5" fmla="*/ 0 h 375"/>
              <a:gd name="T6" fmla="*/ 2147483647 w 746"/>
              <a:gd name="T7" fmla="*/ 2147483647 h 375"/>
              <a:gd name="T8" fmla="*/ 2147483647 w 746"/>
              <a:gd name="T9" fmla="*/ 2147483647 h 375"/>
              <a:gd name="T10" fmla="*/ 2147483647 w 746"/>
              <a:gd name="T11" fmla="*/ 2147483647 h 375"/>
              <a:gd name="T12" fmla="*/ 2147483647 w 746"/>
              <a:gd name="T13" fmla="*/ 2147483647 h 375"/>
              <a:gd name="T14" fmla="*/ 2147483647 w 746"/>
              <a:gd name="T15" fmla="*/ 2147483647 h 375"/>
              <a:gd name="T16" fmla="*/ 2147483647 w 746"/>
              <a:gd name="T17" fmla="*/ 2147483647 h 375"/>
              <a:gd name="T18" fmla="*/ 2147483647 w 746"/>
              <a:gd name="T19" fmla="*/ 2147483647 h 375"/>
              <a:gd name="T20" fmla="*/ 2147483647 w 746"/>
              <a:gd name="T21" fmla="*/ 2147483647 h 375"/>
              <a:gd name="T22" fmla="*/ 2147483647 w 746"/>
              <a:gd name="T23" fmla="*/ 2147483647 h 375"/>
              <a:gd name="T24" fmla="*/ 2147483647 w 746"/>
              <a:gd name="T25" fmla="*/ 2147483647 h 375"/>
              <a:gd name="T26" fmla="*/ 2147483647 w 746"/>
              <a:gd name="T27" fmla="*/ 2147483647 h 375"/>
              <a:gd name="T28" fmla="*/ 2147483647 w 746"/>
              <a:gd name="T29" fmla="*/ 2147483647 h 375"/>
              <a:gd name="T30" fmla="*/ 2147483647 w 746"/>
              <a:gd name="T31" fmla="*/ 2147483647 h 375"/>
              <a:gd name="T32" fmla="*/ 2147483647 w 746"/>
              <a:gd name="T33" fmla="*/ 2147483647 h 375"/>
              <a:gd name="T34" fmla="*/ 2147483647 w 746"/>
              <a:gd name="T35" fmla="*/ 2147483647 h 375"/>
              <a:gd name="T36" fmla="*/ 2147483647 w 746"/>
              <a:gd name="T37" fmla="*/ 2147483647 h 375"/>
              <a:gd name="T38" fmla="*/ 2147483647 w 746"/>
              <a:gd name="T39" fmla="*/ 2147483647 h 375"/>
              <a:gd name="T40" fmla="*/ 0 w 746"/>
              <a:gd name="T41" fmla="*/ 2147483647 h 375"/>
              <a:gd name="T42" fmla="*/ 0 w 746"/>
              <a:gd name="T43" fmla="*/ 2147483647 h 37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46"/>
              <a:gd name="T67" fmla="*/ 0 h 375"/>
              <a:gd name="T68" fmla="*/ 746 w 746"/>
              <a:gd name="T69" fmla="*/ 375 h 37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46" h="375">
                <a:moveTo>
                  <a:pt x="0" y="228"/>
                </a:moveTo>
                <a:lnTo>
                  <a:pt x="0" y="228"/>
                </a:lnTo>
                <a:lnTo>
                  <a:pt x="22" y="0"/>
                </a:lnTo>
                <a:lnTo>
                  <a:pt x="481" y="28"/>
                </a:lnTo>
                <a:lnTo>
                  <a:pt x="512" y="51"/>
                </a:lnTo>
                <a:lnTo>
                  <a:pt x="567" y="49"/>
                </a:lnTo>
                <a:lnTo>
                  <a:pt x="592" y="55"/>
                </a:lnTo>
                <a:lnTo>
                  <a:pt x="624" y="68"/>
                </a:lnTo>
                <a:lnTo>
                  <a:pt x="638" y="89"/>
                </a:lnTo>
                <a:lnTo>
                  <a:pt x="652" y="92"/>
                </a:lnTo>
                <a:lnTo>
                  <a:pt x="679" y="162"/>
                </a:lnTo>
                <a:lnTo>
                  <a:pt x="679" y="185"/>
                </a:lnTo>
                <a:lnTo>
                  <a:pt x="695" y="217"/>
                </a:lnTo>
                <a:lnTo>
                  <a:pt x="704" y="272"/>
                </a:lnTo>
                <a:lnTo>
                  <a:pt x="699" y="288"/>
                </a:lnTo>
                <a:lnTo>
                  <a:pt x="709" y="306"/>
                </a:lnTo>
                <a:lnTo>
                  <a:pt x="745" y="374"/>
                </a:lnTo>
                <a:lnTo>
                  <a:pt x="414" y="369"/>
                </a:lnTo>
                <a:lnTo>
                  <a:pt x="164" y="356"/>
                </a:lnTo>
                <a:lnTo>
                  <a:pt x="170" y="242"/>
                </a:lnTo>
                <a:lnTo>
                  <a:pt x="0" y="228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2" name="Freeform 41"/>
          <p:cNvSpPr>
            <a:spLocks/>
          </p:cNvSpPr>
          <p:nvPr/>
        </p:nvSpPr>
        <p:spPr bwMode="auto">
          <a:xfrm>
            <a:off x="1417638" y="2660650"/>
            <a:ext cx="801687" cy="1287463"/>
          </a:xfrm>
          <a:custGeom>
            <a:avLst/>
            <a:gdLst>
              <a:gd name="T0" fmla="*/ 0 w 575"/>
              <a:gd name="T1" fmla="*/ 2147483647 h 890"/>
              <a:gd name="T2" fmla="*/ 0 w 575"/>
              <a:gd name="T3" fmla="*/ 2147483647 h 890"/>
              <a:gd name="T4" fmla="*/ 2147483647 w 575"/>
              <a:gd name="T5" fmla="*/ 2147483647 h 890"/>
              <a:gd name="T6" fmla="*/ 2147483647 w 575"/>
              <a:gd name="T7" fmla="*/ 2147483647 h 890"/>
              <a:gd name="T8" fmla="*/ 2147483647 w 575"/>
              <a:gd name="T9" fmla="*/ 2147483647 h 890"/>
              <a:gd name="T10" fmla="*/ 2147483647 w 575"/>
              <a:gd name="T11" fmla="*/ 2147483647 h 890"/>
              <a:gd name="T12" fmla="*/ 2147483647 w 575"/>
              <a:gd name="T13" fmla="*/ 2147483647 h 890"/>
              <a:gd name="T14" fmla="*/ 2147483647 w 575"/>
              <a:gd name="T15" fmla="*/ 2147483647 h 890"/>
              <a:gd name="T16" fmla="*/ 2147483647 w 575"/>
              <a:gd name="T17" fmla="*/ 2147483647 h 890"/>
              <a:gd name="T18" fmla="*/ 2147483647 w 575"/>
              <a:gd name="T19" fmla="*/ 2147483647 h 890"/>
              <a:gd name="T20" fmla="*/ 2147483647 w 575"/>
              <a:gd name="T21" fmla="*/ 0 h 890"/>
              <a:gd name="T22" fmla="*/ 0 w 575"/>
              <a:gd name="T23" fmla="*/ 2147483647 h 890"/>
              <a:gd name="T24" fmla="*/ 0 w 575"/>
              <a:gd name="T25" fmla="*/ 2147483647 h 8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5"/>
              <a:gd name="T40" fmla="*/ 0 h 890"/>
              <a:gd name="T41" fmla="*/ 575 w 575"/>
              <a:gd name="T42" fmla="*/ 890 h 8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5" h="890">
                <a:moveTo>
                  <a:pt x="0" y="327"/>
                </a:moveTo>
                <a:lnTo>
                  <a:pt x="0" y="327"/>
                </a:lnTo>
                <a:lnTo>
                  <a:pt x="26" y="378"/>
                </a:lnTo>
                <a:lnTo>
                  <a:pt x="366" y="889"/>
                </a:lnTo>
                <a:lnTo>
                  <a:pt x="378" y="770"/>
                </a:lnTo>
                <a:lnTo>
                  <a:pt x="399" y="763"/>
                </a:lnTo>
                <a:lnTo>
                  <a:pt x="434" y="783"/>
                </a:lnTo>
                <a:lnTo>
                  <a:pt x="463" y="677"/>
                </a:lnTo>
                <a:lnTo>
                  <a:pt x="574" y="115"/>
                </a:lnTo>
                <a:lnTo>
                  <a:pt x="329" y="62"/>
                </a:lnTo>
                <a:lnTo>
                  <a:pt x="85" y="0"/>
                </a:lnTo>
                <a:lnTo>
                  <a:pt x="0" y="327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3" name="Freeform 42"/>
          <p:cNvSpPr>
            <a:spLocks/>
          </p:cNvSpPr>
          <p:nvPr/>
        </p:nvSpPr>
        <p:spPr bwMode="auto">
          <a:xfrm>
            <a:off x="7010400" y="2133600"/>
            <a:ext cx="209550" cy="454025"/>
          </a:xfrm>
          <a:custGeom>
            <a:avLst/>
            <a:gdLst>
              <a:gd name="T0" fmla="*/ 0 w 146"/>
              <a:gd name="T1" fmla="*/ 2147483647 h 315"/>
              <a:gd name="T2" fmla="*/ 0 w 146"/>
              <a:gd name="T3" fmla="*/ 2147483647 h 315"/>
              <a:gd name="T4" fmla="*/ 2147483647 w 146"/>
              <a:gd name="T5" fmla="*/ 2147483647 h 315"/>
              <a:gd name="T6" fmla="*/ 2147483647 w 146"/>
              <a:gd name="T7" fmla="*/ 2147483647 h 315"/>
              <a:gd name="T8" fmla="*/ 2147483647 w 146"/>
              <a:gd name="T9" fmla="*/ 2147483647 h 315"/>
              <a:gd name="T10" fmla="*/ 2147483647 w 146"/>
              <a:gd name="T11" fmla="*/ 2147483647 h 315"/>
              <a:gd name="T12" fmla="*/ 2147483647 w 146"/>
              <a:gd name="T13" fmla="*/ 0 h 315"/>
              <a:gd name="T14" fmla="*/ 2147483647 w 146"/>
              <a:gd name="T15" fmla="*/ 2147483647 h 315"/>
              <a:gd name="T16" fmla="*/ 2147483647 w 146"/>
              <a:gd name="T17" fmla="*/ 2147483647 h 315"/>
              <a:gd name="T18" fmla="*/ 2147483647 w 146"/>
              <a:gd name="T19" fmla="*/ 2147483647 h 315"/>
              <a:gd name="T20" fmla="*/ 2147483647 w 146"/>
              <a:gd name="T21" fmla="*/ 2147483647 h 315"/>
              <a:gd name="T22" fmla="*/ 2147483647 w 146"/>
              <a:gd name="T23" fmla="*/ 2147483647 h 315"/>
              <a:gd name="T24" fmla="*/ 2147483647 w 146"/>
              <a:gd name="T25" fmla="*/ 2147483647 h 315"/>
              <a:gd name="T26" fmla="*/ 0 w 146"/>
              <a:gd name="T27" fmla="*/ 2147483647 h 315"/>
              <a:gd name="T28" fmla="*/ 0 w 146"/>
              <a:gd name="T29" fmla="*/ 2147483647 h 3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6"/>
              <a:gd name="T46" fmla="*/ 0 h 315"/>
              <a:gd name="T47" fmla="*/ 146 w 146"/>
              <a:gd name="T48" fmla="*/ 315 h 31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6" h="315">
                <a:moveTo>
                  <a:pt x="0" y="215"/>
                </a:moveTo>
                <a:lnTo>
                  <a:pt x="0" y="215"/>
                </a:lnTo>
                <a:lnTo>
                  <a:pt x="7" y="147"/>
                </a:lnTo>
                <a:lnTo>
                  <a:pt x="24" y="114"/>
                </a:lnTo>
                <a:lnTo>
                  <a:pt x="26" y="41"/>
                </a:lnTo>
                <a:lnTo>
                  <a:pt x="25" y="15"/>
                </a:lnTo>
                <a:lnTo>
                  <a:pt x="50" y="0"/>
                </a:lnTo>
                <a:lnTo>
                  <a:pt x="113" y="196"/>
                </a:lnTo>
                <a:lnTo>
                  <a:pt x="142" y="238"/>
                </a:lnTo>
                <a:lnTo>
                  <a:pt x="145" y="248"/>
                </a:lnTo>
                <a:lnTo>
                  <a:pt x="141" y="266"/>
                </a:lnTo>
                <a:lnTo>
                  <a:pt x="113" y="288"/>
                </a:lnTo>
                <a:lnTo>
                  <a:pt x="12" y="314"/>
                </a:lnTo>
                <a:lnTo>
                  <a:pt x="0" y="215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4" name="Freeform 43"/>
          <p:cNvSpPr>
            <a:spLocks/>
          </p:cNvSpPr>
          <p:nvPr/>
        </p:nvSpPr>
        <p:spPr bwMode="auto">
          <a:xfrm>
            <a:off x="6780213" y="2868613"/>
            <a:ext cx="168275" cy="401637"/>
          </a:xfrm>
          <a:custGeom>
            <a:avLst/>
            <a:gdLst>
              <a:gd name="T0" fmla="*/ 0 w 122"/>
              <a:gd name="T1" fmla="*/ 2147483647 h 277"/>
              <a:gd name="T2" fmla="*/ 0 w 122"/>
              <a:gd name="T3" fmla="*/ 2147483647 h 277"/>
              <a:gd name="T4" fmla="*/ 2147483647 w 122"/>
              <a:gd name="T5" fmla="*/ 2147483647 h 277"/>
              <a:gd name="T6" fmla="*/ 2147483647 w 122"/>
              <a:gd name="T7" fmla="*/ 2147483647 h 277"/>
              <a:gd name="T8" fmla="*/ 2147483647 w 122"/>
              <a:gd name="T9" fmla="*/ 2147483647 h 277"/>
              <a:gd name="T10" fmla="*/ 2147483647 w 122"/>
              <a:gd name="T11" fmla="*/ 2147483647 h 277"/>
              <a:gd name="T12" fmla="*/ 2147483647 w 122"/>
              <a:gd name="T13" fmla="*/ 2147483647 h 277"/>
              <a:gd name="T14" fmla="*/ 2147483647 w 122"/>
              <a:gd name="T15" fmla="*/ 2147483647 h 277"/>
              <a:gd name="T16" fmla="*/ 2147483647 w 122"/>
              <a:gd name="T17" fmla="*/ 0 h 277"/>
              <a:gd name="T18" fmla="*/ 2147483647 w 122"/>
              <a:gd name="T19" fmla="*/ 2147483647 h 277"/>
              <a:gd name="T20" fmla="*/ 2147483647 w 122"/>
              <a:gd name="T21" fmla="*/ 2147483647 h 277"/>
              <a:gd name="T22" fmla="*/ 2147483647 w 122"/>
              <a:gd name="T23" fmla="*/ 2147483647 h 277"/>
              <a:gd name="T24" fmla="*/ 2147483647 w 122"/>
              <a:gd name="T25" fmla="*/ 2147483647 h 277"/>
              <a:gd name="T26" fmla="*/ 2147483647 w 122"/>
              <a:gd name="T27" fmla="*/ 2147483647 h 277"/>
              <a:gd name="T28" fmla="*/ 2147483647 w 122"/>
              <a:gd name="T29" fmla="*/ 2147483647 h 277"/>
              <a:gd name="T30" fmla="*/ 2147483647 w 122"/>
              <a:gd name="T31" fmla="*/ 2147483647 h 277"/>
              <a:gd name="T32" fmla="*/ 2147483647 w 122"/>
              <a:gd name="T33" fmla="*/ 2147483647 h 277"/>
              <a:gd name="T34" fmla="*/ 2147483647 w 122"/>
              <a:gd name="T35" fmla="*/ 2147483647 h 277"/>
              <a:gd name="T36" fmla="*/ 2147483647 w 122"/>
              <a:gd name="T37" fmla="*/ 2147483647 h 277"/>
              <a:gd name="T38" fmla="*/ 2147483647 w 122"/>
              <a:gd name="T39" fmla="*/ 2147483647 h 277"/>
              <a:gd name="T40" fmla="*/ 2147483647 w 122"/>
              <a:gd name="T41" fmla="*/ 2147483647 h 277"/>
              <a:gd name="T42" fmla="*/ 2147483647 w 122"/>
              <a:gd name="T43" fmla="*/ 2147483647 h 277"/>
              <a:gd name="T44" fmla="*/ 2147483647 w 122"/>
              <a:gd name="T45" fmla="*/ 2147483647 h 277"/>
              <a:gd name="T46" fmla="*/ 2147483647 w 122"/>
              <a:gd name="T47" fmla="*/ 2147483647 h 277"/>
              <a:gd name="T48" fmla="*/ 2147483647 w 122"/>
              <a:gd name="T49" fmla="*/ 2147483647 h 277"/>
              <a:gd name="T50" fmla="*/ 2147483647 w 122"/>
              <a:gd name="T51" fmla="*/ 2147483647 h 277"/>
              <a:gd name="T52" fmla="*/ 2147483647 w 122"/>
              <a:gd name="T53" fmla="*/ 2147483647 h 277"/>
              <a:gd name="T54" fmla="*/ 2147483647 w 122"/>
              <a:gd name="T55" fmla="*/ 2147483647 h 277"/>
              <a:gd name="T56" fmla="*/ 2147483647 w 122"/>
              <a:gd name="T57" fmla="*/ 2147483647 h 277"/>
              <a:gd name="T58" fmla="*/ 2147483647 w 122"/>
              <a:gd name="T59" fmla="*/ 2147483647 h 277"/>
              <a:gd name="T60" fmla="*/ 2147483647 w 122"/>
              <a:gd name="T61" fmla="*/ 2147483647 h 277"/>
              <a:gd name="T62" fmla="*/ 2147483647 w 122"/>
              <a:gd name="T63" fmla="*/ 2147483647 h 277"/>
              <a:gd name="T64" fmla="*/ 2147483647 w 122"/>
              <a:gd name="T65" fmla="*/ 2147483647 h 277"/>
              <a:gd name="T66" fmla="*/ 2147483647 w 122"/>
              <a:gd name="T67" fmla="*/ 2147483647 h 277"/>
              <a:gd name="T68" fmla="*/ 2147483647 w 122"/>
              <a:gd name="T69" fmla="*/ 2147483647 h 277"/>
              <a:gd name="T70" fmla="*/ 2147483647 w 122"/>
              <a:gd name="T71" fmla="*/ 2147483647 h 277"/>
              <a:gd name="T72" fmla="*/ 2147483647 w 122"/>
              <a:gd name="T73" fmla="*/ 2147483647 h 277"/>
              <a:gd name="T74" fmla="*/ 2147483647 w 122"/>
              <a:gd name="T75" fmla="*/ 2147483647 h 277"/>
              <a:gd name="T76" fmla="*/ 0 w 122"/>
              <a:gd name="T77" fmla="*/ 2147483647 h 277"/>
              <a:gd name="T78" fmla="*/ 0 w 122"/>
              <a:gd name="T79" fmla="*/ 2147483647 h 27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2"/>
              <a:gd name="T121" fmla="*/ 0 h 277"/>
              <a:gd name="T122" fmla="*/ 122 w 122"/>
              <a:gd name="T123" fmla="*/ 277 h 27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2" h="277">
                <a:moveTo>
                  <a:pt x="0" y="204"/>
                </a:moveTo>
                <a:lnTo>
                  <a:pt x="0" y="204"/>
                </a:lnTo>
                <a:lnTo>
                  <a:pt x="7" y="188"/>
                </a:lnTo>
                <a:lnTo>
                  <a:pt x="28" y="174"/>
                </a:lnTo>
                <a:lnTo>
                  <a:pt x="39" y="152"/>
                </a:lnTo>
                <a:lnTo>
                  <a:pt x="56" y="135"/>
                </a:lnTo>
                <a:lnTo>
                  <a:pt x="5" y="94"/>
                </a:lnTo>
                <a:lnTo>
                  <a:pt x="3" y="54"/>
                </a:lnTo>
                <a:lnTo>
                  <a:pt x="28" y="0"/>
                </a:lnTo>
                <a:lnTo>
                  <a:pt x="105" y="26"/>
                </a:lnTo>
                <a:lnTo>
                  <a:pt x="106" y="37"/>
                </a:lnTo>
                <a:lnTo>
                  <a:pt x="97" y="68"/>
                </a:lnTo>
                <a:lnTo>
                  <a:pt x="88" y="76"/>
                </a:lnTo>
                <a:lnTo>
                  <a:pt x="87" y="91"/>
                </a:lnTo>
                <a:lnTo>
                  <a:pt x="95" y="94"/>
                </a:lnTo>
                <a:lnTo>
                  <a:pt x="104" y="94"/>
                </a:lnTo>
                <a:lnTo>
                  <a:pt x="111" y="94"/>
                </a:lnTo>
                <a:lnTo>
                  <a:pt x="110" y="88"/>
                </a:lnTo>
                <a:lnTo>
                  <a:pt x="113" y="91"/>
                </a:lnTo>
                <a:lnTo>
                  <a:pt x="120" y="109"/>
                </a:lnTo>
                <a:lnTo>
                  <a:pt x="121" y="167"/>
                </a:lnTo>
                <a:lnTo>
                  <a:pt x="118" y="152"/>
                </a:lnTo>
                <a:lnTo>
                  <a:pt x="114" y="138"/>
                </a:lnTo>
                <a:lnTo>
                  <a:pt x="113" y="146"/>
                </a:lnTo>
                <a:lnTo>
                  <a:pt x="115" y="159"/>
                </a:lnTo>
                <a:lnTo>
                  <a:pt x="113" y="167"/>
                </a:lnTo>
                <a:lnTo>
                  <a:pt x="114" y="182"/>
                </a:lnTo>
                <a:lnTo>
                  <a:pt x="108" y="199"/>
                </a:lnTo>
                <a:lnTo>
                  <a:pt x="101" y="199"/>
                </a:lnTo>
                <a:lnTo>
                  <a:pt x="104" y="212"/>
                </a:lnTo>
                <a:lnTo>
                  <a:pt x="91" y="232"/>
                </a:lnTo>
                <a:lnTo>
                  <a:pt x="75" y="276"/>
                </a:lnTo>
                <a:lnTo>
                  <a:pt x="67" y="276"/>
                </a:lnTo>
                <a:lnTo>
                  <a:pt x="69" y="259"/>
                </a:lnTo>
                <a:lnTo>
                  <a:pt x="65" y="251"/>
                </a:lnTo>
                <a:lnTo>
                  <a:pt x="45" y="252"/>
                </a:lnTo>
                <a:lnTo>
                  <a:pt x="17" y="235"/>
                </a:lnTo>
                <a:lnTo>
                  <a:pt x="6" y="227"/>
                </a:lnTo>
                <a:lnTo>
                  <a:pt x="0" y="204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5" name="Freeform 44"/>
          <p:cNvSpPr>
            <a:spLocks/>
          </p:cNvSpPr>
          <p:nvPr/>
        </p:nvSpPr>
        <p:spPr bwMode="auto">
          <a:xfrm>
            <a:off x="2554288" y="3746500"/>
            <a:ext cx="884237" cy="946150"/>
          </a:xfrm>
          <a:custGeom>
            <a:avLst/>
            <a:gdLst>
              <a:gd name="T0" fmla="*/ 0 w 636"/>
              <a:gd name="T1" fmla="*/ 2147483647 h 652"/>
              <a:gd name="T2" fmla="*/ 0 w 636"/>
              <a:gd name="T3" fmla="*/ 2147483647 h 652"/>
              <a:gd name="T4" fmla="*/ 2147483647 w 636"/>
              <a:gd name="T5" fmla="*/ 2147483647 h 652"/>
              <a:gd name="T6" fmla="*/ 2147483647 w 636"/>
              <a:gd name="T7" fmla="*/ 2147483647 h 652"/>
              <a:gd name="T8" fmla="*/ 2147483647 w 636"/>
              <a:gd name="T9" fmla="*/ 2147483647 h 652"/>
              <a:gd name="T10" fmla="*/ 2147483647 w 636"/>
              <a:gd name="T11" fmla="*/ 2147483647 h 652"/>
              <a:gd name="T12" fmla="*/ 2147483647 w 636"/>
              <a:gd name="T13" fmla="*/ 2147483647 h 652"/>
              <a:gd name="T14" fmla="*/ 2147483647 w 636"/>
              <a:gd name="T15" fmla="*/ 2147483647 h 652"/>
              <a:gd name="T16" fmla="*/ 2147483647 w 636"/>
              <a:gd name="T17" fmla="*/ 2147483647 h 652"/>
              <a:gd name="T18" fmla="*/ 2147483647 w 636"/>
              <a:gd name="T19" fmla="*/ 2147483647 h 652"/>
              <a:gd name="T20" fmla="*/ 2147483647 w 636"/>
              <a:gd name="T21" fmla="*/ 2147483647 h 652"/>
              <a:gd name="T22" fmla="*/ 2147483647 w 636"/>
              <a:gd name="T23" fmla="*/ 0 h 652"/>
              <a:gd name="T24" fmla="*/ 0 w 636"/>
              <a:gd name="T25" fmla="*/ 2147483647 h 652"/>
              <a:gd name="T26" fmla="*/ 0 w 636"/>
              <a:gd name="T27" fmla="*/ 2147483647 h 6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6"/>
              <a:gd name="T43" fmla="*/ 0 h 652"/>
              <a:gd name="T44" fmla="*/ 636 w 636"/>
              <a:gd name="T45" fmla="*/ 652 h 6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6" h="652">
                <a:moveTo>
                  <a:pt x="0" y="639"/>
                </a:moveTo>
                <a:lnTo>
                  <a:pt x="0" y="639"/>
                </a:lnTo>
                <a:lnTo>
                  <a:pt x="79" y="651"/>
                </a:lnTo>
                <a:lnTo>
                  <a:pt x="88" y="601"/>
                </a:lnTo>
                <a:lnTo>
                  <a:pt x="247" y="622"/>
                </a:lnTo>
                <a:lnTo>
                  <a:pt x="240" y="599"/>
                </a:lnTo>
                <a:lnTo>
                  <a:pt x="265" y="600"/>
                </a:lnTo>
                <a:lnTo>
                  <a:pt x="583" y="632"/>
                </a:lnTo>
                <a:lnTo>
                  <a:pt x="629" y="120"/>
                </a:lnTo>
                <a:lnTo>
                  <a:pt x="635" y="60"/>
                </a:lnTo>
                <a:lnTo>
                  <a:pt x="365" y="36"/>
                </a:lnTo>
                <a:lnTo>
                  <a:pt x="93" y="0"/>
                </a:lnTo>
                <a:lnTo>
                  <a:pt x="0" y="639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207125" y="2246313"/>
            <a:ext cx="949325" cy="757237"/>
            <a:chOff x="4440" y="1589"/>
            <a:chExt cx="681" cy="523"/>
          </a:xfrm>
          <a:solidFill>
            <a:schemeClr val="accent3">
              <a:lumMod val="75000"/>
            </a:schemeClr>
          </a:solidFill>
        </p:grpSpPr>
        <p:sp>
          <p:nvSpPr>
            <p:cNvPr id="14479" name="Freeform 46"/>
            <p:cNvSpPr>
              <a:spLocks/>
            </p:cNvSpPr>
            <p:nvPr/>
          </p:nvSpPr>
          <p:spPr bwMode="auto">
            <a:xfrm>
              <a:off x="4440" y="1589"/>
              <a:ext cx="534" cy="480"/>
            </a:xfrm>
            <a:custGeom>
              <a:avLst/>
              <a:gdLst>
                <a:gd name="T0" fmla="*/ 0 w 534"/>
                <a:gd name="T1" fmla="*/ 412 h 480"/>
                <a:gd name="T2" fmla="*/ 0 w 534"/>
                <a:gd name="T3" fmla="*/ 412 h 480"/>
                <a:gd name="T4" fmla="*/ 17 w 534"/>
                <a:gd name="T5" fmla="*/ 440 h 480"/>
                <a:gd name="T6" fmla="*/ 366 w 534"/>
                <a:gd name="T7" fmla="*/ 373 h 480"/>
                <a:gd name="T8" fmla="*/ 389 w 534"/>
                <a:gd name="T9" fmla="*/ 385 h 480"/>
                <a:gd name="T10" fmla="*/ 404 w 534"/>
                <a:gd name="T11" fmla="*/ 412 h 480"/>
                <a:gd name="T12" fmla="*/ 438 w 534"/>
                <a:gd name="T13" fmla="*/ 431 h 480"/>
                <a:gd name="T14" fmla="*/ 515 w 534"/>
                <a:gd name="T15" fmla="*/ 457 h 480"/>
                <a:gd name="T16" fmla="*/ 516 w 534"/>
                <a:gd name="T17" fmla="*/ 468 h 480"/>
                <a:gd name="T18" fmla="*/ 521 w 534"/>
                <a:gd name="T19" fmla="*/ 479 h 480"/>
                <a:gd name="T20" fmla="*/ 526 w 534"/>
                <a:gd name="T21" fmla="*/ 473 h 480"/>
                <a:gd name="T22" fmla="*/ 533 w 534"/>
                <a:gd name="T23" fmla="*/ 450 h 480"/>
                <a:gd name="T24" fmla="*/ 533 w 534"/>
                <a:gd name="T25" fmla="*/ 410 h 480"/>
                <a:gd name="T26" fmla="*/ 521 w 534"/>
                <a:gd name="T27" fmla="*/ 332 h 480"/>
                <a:gd name="T28" fmla="*/ 520 w 534"/>
                <a:gd name="T29" fmla="*/ 251 h 480"/>
                <a:gd name="T30" fmla="*/ 507 w 534"/>
                <a:gd name="T31" fmla="*/ 187 h 480"/>
                <a:gd name="T32" fmla="*/ 483 w 534"/>
                <a:gd name="T33" fmla="*/ 135 h 480"/>
                <a:gd name="T34" fmla="*/ 477 w 534"/>
                <a:gd name="T35" fmla="*/ 82 h 480"/>
                <a:gd name="T36" fmla="*/ 454 w 534"/>
                <a:gd name="T37" fmla="*/ 0 h 480"/>
                <a:gd name="T38" fmla="*/ 348 w 534"/>
                <a:gd name="T39" fmla="*/ 28 h 480"/>
                <a:gd name="T40" fmla="*/ 340 w 534"/>
                <a:gd name="T41" fmla="*/ 26 h 480"/>
                <a:gd name="T42" fmla="*/ 307 w 534"/>
                <a:gd name="T43" fmla="*/ 52 h 480"/>
                <a:gd name="T44" fmla="*/ 277 w 534"/>
                <a:gd name="T45" fmla="*/ 95 h 480"/>
                <a:gd name="T46" fmla="*/ 274 w 534"/>
                <a:gd name="T47" fmla="*/ 113 h 480"/>
                <a:gd name="T48" fmla="*/ 261 w 534"/>
                <a:gd name="T49" fmla="*/ 132 h 480"/>
                <a:gd name="T50" fmla="*/ 237 w 534"/>
                <a:gd name="T51" fmla="*/ 154 h 480"/>
                <a:gd name="T52" fmla="*/ 248 w 534"/>
                <a:gd name="T53" fmla="*/ 169 h 480"/>
                <a:gd name="T54" fmla="*/ 250 w 534"/>
                <a:gd name="T55" fmla="*/ 158 h 480"/>
                <a:gd name="T56" fmla="*/ 257 w 534"/>
                <a:gd name="T57" fmla="*/ 161 h 480"/>
                <a:gd name="T58" fmla="*/ 253 w 534"/>
                <a:gd name="T59" fmla="*/ 166 h 480"/>
                <a:gd name="T60" fmla="*/ 259 w 534"/>
                <a:gd name="T61" fmla="*/ 169 h 480"/>
                <a:gd name="T62" fmla="*/ 254 w 534"/>
                <a:gd name="T63" fmla="*/ 179 h 480"/>
                <a:gd name="T64" fmla="*/ 250 w 534"/>
                <a:gd name="T65" fmla="*/ 178 h 480"/>
                <a:gd name="T66" fmla="*/ 249 w 534"/>
                <a:gd name="T67" fmla="*/ 183 h 480"/>
                <a:gd name="T68" fmla="*/ 261 w 534"/>
                <a:gd name="T69" fmla="*/ 199 h 480"/>
                <a:gd name="T70" fmla="*/ 261 w 534"/>
                <a:gd name="T71" fmla="*/ 213 h 480"/>
                <a:gd name="T72" fmla="*/ 245 w 534"/>
                <a:gd name="T73" fmla="*/ 221 h 480"/>
                <a:gd name="T74" fmla="*/ 228 w 534"/>
                <a:gd name="T75" fmla="*/ 246 h 480"/>
                <a:gd name="T76" fmla="*/ 209 w 534"/>
                <a:gd name="T77" fmla="*/ 261 h 480"/>
                <a:gd name="T78" fmla="*/ 175 w 534"/>
                <a:gd name="T79" fmla="*/ 262 h 480"/>
                <a:gd name="T80" fmla="*/ 163 w 534"/>
                <a:gd name="T81" fmla="*/ 272 h 480"/>
                <a:gd name="T82" fmla="*/ 143 w 534"/>
                <a:gd name="T83" fmla="*/ 263 h 480"/>
                <a:gd name="T84" fmla="*/ 85 w 534"/>
                <a:gd name="T85" fmla="*/ 270 h 480"/>
                <a:gd name="T86" fmla="*/ 42 w 534"/>
                <a:gd name="T87" fmla="*/ 287 h 480"/>
                <a:gd name="T88" fmla="*/ 45 w 534"/>
                <a:gd name="T89" fmla="*/ 302 h 480"/>
                <a:gd name="T90" fmla="*/ 42 w 534"/>
                <a:gd name="T91" fmla="*/ 310 h 480"/>
                <a:gd name="T92" fmla="*/ 45 w 534"/>
                <a:gd name="T93" fmla="*/ 310 h 480"/>
                <a:gd name="T94" fmla="*/ 52 w 534"/>
                <a:gd name="T95" fmla="*/ 325 h 480"/>
                <a:gd name="T96" fmla="*/ 58 w 534"/>
                <a:gd name="T97" fmla="*/ 324 h 480"/>
                <a:gd name="T98" fmla="*/ 64 w 534"/>
                <a:gd name="T99" fmla="*/ 338 h 480"/>
                <a:gd name="T100" fmla="*/ 63 w 534"/>
                <a:gd name="T101" fmla="*/ 343 h 480"/>
                <a:gd name="T102" fmla="*/ 52 w 534"/>
                <a:gd name="T103" fmla="*/ 351 h 480"/>
                <a:gd name="T104" fmla="*/ 46 w 534"/>
                <a:gd name="T105" fmla="*/ 367 h 480"/>
                <a:gd name="T106" fmla="*/ 0 w 534"/>
                <a:gd name="T107" fmla="*/ 412 h 480"/>
                <a:gd name="T108" fmla="*/ 0 w 534"/>
                <a:gd name="T109" fmla="*/ 412 h 4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34"/>
                <a:gd name="T166" fmla="*/ 0 h 480"/>
                <a:gd name="T167" fmla="*/ 534 w 534"/>
                <a:gd name="T168" fmla="*/ 480 h 4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34" h="480">
                  <a:moveTo>
                    <a:pt x="0" y="412"/>
                  </a:moveTo>
                  <a:lnTo>
                    <a:pt x="0" y="412"/>
                  </a:lnTo>
                  <a:lnTo>
                    <a:pt x="17" y="440"/>
                  </a:lnTo>
                  <a:lnTo>
                    <a:pt x="366" y="373"/>
                  </a:lnTo>
                  <a:lnTo>
                    <a:pt x="389" y="385"/>
                  </a:lnTo>
                  <a:lnTo>
                    <a:pt x="404" y="412"/>
                  </a:lnTo>
                  <a:lnTo>
                    <a:pt x="438" y="431"/>
                  </a:lnTo>
                  <a:lnTo>
                    <a:pt x="515" y="457"/>
                  </a:lnTo>
                  <a:lnTo>
                    <a:pt x="516" y="468"/>
                  </a:lnTo>
                  <a:lnTo>
                    <a:pt x="521" y="479"/>
                  </a:lnTo>
                  <a:lnTo>
                    <a:pt x="526" y="473"/>
                  </a:lnTo>
                  <a:lnTo>
                    <a:pt x="533" y="450"/>
                  </a:lnTo>
                  <a:lnTo>
                    <a:pt x="533" y="410"/>
                  </a:lnTo>
                  <a:lnTo>
                    <a:pt x="521" y="332"/>
                  </a:lnTo>
                  <a:lnTo>
                    <a:pt x="520" y="251"/>
                  </a:lnTo>
                  <a:lnTo>
                    <a:pt x="507" y="187"/>
                  </a:lnTo>
                  <a:lnTo>
                    <a:pt x="483" y="135"/>
                  </a:lnTo>
                  <a:lnTo>
                    <a:pt x="477" y="82"/>
                  </a:lnTo>
                  <a:lnTo>
                    <a:pt x="454" y="0"/>
                  </a:lnTo>
                  <a:lnTo>
                    <a:pt x="348" y="28"/>
                  </a:lnTo>
                  <a:lnTo>
                    <a:pt x="340" y="26"/>
                  </a:lnTo>
                  <a:lnTo>
                    <a:pt x="307" y="52"/>
                  </a:lnTo>
                  <a:lnTo>
                    <a:pt x="277" y="95"/>
                  </a:lnTo>
                  <a:lnTo>
                    <a:pt x="274" y="113"/>
                  </a:lnTo>
                  <a:lnTo>
                    <a:pt x="261" y="132"/>
                  </a:lnTo>
                  <a:lnTo>
                    <a:pt x="237" y="154"/>
                  </a:lnTo>
                  <a:lnTo>
                    <a:pt x="248" y="169"/>
                  </a:lnTo>
                  <a:lnTo>
                    <a:pt x="250" y="158"/>
                  </a:lnTo>
                  <a:lnTo>
                    <a:pt x="257" y="161"/>
                  </a:lnTo>
                  <a:lnTo>
                    <a:pt x="253" y="166"/>
                  </a:lnTo>
                  <a:lnTo>
                    <a:pt x="259" y="169"/>
                  </a:lnTo>
                  <a:lnTo>
                    <a:pt x="254" y="179"/>
                  </a:lnTo>
                  <a:lnTo>
                    <a:pt x="250" y="178"/>
                  </a:lnTo>
                  <a:lnTo>
                    <a:pt x="249" y="183"/>
                  </a:lnTo>
                  <a:lnTo>
                    <a:pt x="261" y="199"/>
                  </a:lnTo>
                  <a:lnTo>
                    <a:pt x="261" y="213"/>
                  </a:lnTo>
                  <a:lnTo>
                    <a:pt x="245" y="221"/>
                  </a:lnTo>
                  <a:lnTo>
                    <a:pt x="228" y="246"/>
                  </a:lnTo>
                  <a:lnTo>
                    <a:pt x="209" y="261"/>
                  </a:lnTo>
                  <a:lnTo>
                    <a:pt x="175" y="262"/>
                  </a:lnTo>
                  <a:lnTo>
                    <a:pt x="163" y="272"/>
                  </a:lnTo>
                  <a:lnTo>
                    <a:pt x="143" y="263"/>
                  </a:lnTo>
                  <a:lnTo>
                    <a:pt x="85" y="270"/>
                  </a:lnTo>
                  <a:lnTo>
                    <a:pt x="42" y="287"/>
                  </a:lnTo>
                  <a:lnTo>
                    <a:pt x="45" y="302"/>
                  </a:lnTo>
                  <a:lnTo>
                    <a:pt x="42" y="310"/>
                  </a:lnTo>
                  <a:lnTo>
                    <a:pt x="45" y="310"/>
                  </a:lnTo>
                  <a:lnTo>
                    <a:pt x="52" y="325"/>
                  </a:lnTo>
                  <a:lnTo>
                    <a:pt x="58" y="324"/>
                  </a:lnTo>
                  <a:lnTo>
                    <a:pt x="64" y="338"/>
                  </a:lnTo>
                  <a:lnTo>
                    <a:pt x="63" y="343"/>
                  </a:lnTo>
                  <a:lnTo>
                    <a:pt x="52" y="351"/>
                  </a:lnTo>
                  <a:lnTo>
                    <a:pt x="46" y="367"/>
                  </a:lnTo>
                  <a:lnTo>
                    <a:pt x="0" y="412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0" name="Freeform 47"/>
            <p:cNvSpPr>
              <a:spLocks/>
            </p:cNvSpPr>
            <p:nvPr/>
          </p:nvSpPr>
          <p:spPr bwMode="auto">
            <a:xfrm>
              <a:off x="4937" y="2088"/>
              <a:ext cx="16" cy="24"/>
            </a:xfrm>
            <a:custGeom>
              <a:avLst/>
              <a:gdLst>
                <a:gd name="T0" fmla="*/ 0 w 16"/>
                <a:gd name="T1" fmla="*/ 23 h 24"/>
                <a:gd name="T2" fmla="*/ 0 w 16"/>
                <a:gd name="T3" fmla="*/ 23 h 24"/>
                <a:gd name="T4" fmla="*/ 1 w 16"/>
                <a:gd name="T5" fmla="*/ 8 h 24"/>
                <a:gd name="T6" fmla="*/ 10 w 16"/>
                <a:gd name="T7" fmla="*/ 0 h 24"/>
                <a:gd name="T8" fmla="*/ 15 w 16"/>
                <a:gd name="T9" fmla="*/ 4 h 24"/>
                <a:gd name="T10" fmla="*/ 7 w 16"/>
                <a:gd name="T11" fmla="*/ 18 h 24"/>
                <a:gd name="T12" fmla="*/ 0 w 16"/>
                <a:gd name="T13" fmla="*/ 23 h 24"/>
                <a:gd name="T14" fmla="*/ 0 w 16"/>
                <a:gd name="T15" fmla="*/ 23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4"/>
                <a:gd name="T26" fmla="*/ 16 w 16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4">
                  <a:moveTo>
                    <a:pt x="0" y="23"/>
                  </a:moveTo>
                  <a:lnTo>
                    <a:pt x="0" y="23"/>
                  </a:lnTo>
                  <a:lnTo>
                    <a:pt x="1" y="8"/>
                  </a:lnTo>
                  <a:lnTo>
                    <a:pt x="10" y="0"/>
                  </a:lnTo>
                  <a:lnTo>
                    <a:pt x="15" y="4"/>
                  </a:lnTo>
                  <a:lnTo>
                    <a:pt x="7" y="18"/>
                  </a:lnTo>
                  <a:lnTo>
                    <a:pt x="0" y="2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81" name="Freeform 48"/>
            <p:cNvSpPr>
              <a:spLocks/>
            </p:cNvSpPr>
            <p:nvPr/>
          </p:nvSpPr>
          <p:spPr bwMode="auto">
            <a:xfrm>
              <a:off x="4954" y="1996"/>
              <a:ext cx="167" cy="101"/>
            </a:xfrm>
            <a:custGeom>
              <a:avLst/>
              <a:gdLst>
                <a:gd name="T0" fmla="*/ 0 w 167"/>
                <a:gd name="T1" fmla="*/ 90 h 101"/>
                <a:gd name="T2" fmla="*/ 0 w 167"/>
                <a:gd name="T3" fmla="*/ 90 h 101"/>
                <a:gd name="T4" fmla="*/ 4 w 167"/>
                <a:gd name="T5" fmla="*/ 99 h 101"/>
                <a:gd name="T6" fmla="*/ 7 w 167"/>
                <a:gd name="T7" fmla="*/ 100 h 101"/>
                <a:gd name="T8" fmla="*/ 13 w 167"/>
                <a:gd name="T9" fmla="*/ 91 h 101"/>
                <a:gd name="T10" fmla="*/ 18 w 167"/>
                <a:gd name="T11" fmla="*/ 89 h 101"/>
                <a:gd name="T12" fmla="*/ 21 w 167"/>
                <a:gd name="T13" fmla="*/ 92 h 101"/>
                <a:gd name="T14" fmla="*/ 11 w 167"/>
                <a:gd name="T15" fmla="*/ 100 h 101"/>
                <a:gd name="T16" fmla="*/ 27 w 167"/>
                <a:gd name="T17" fmla="*/ 94 h 101"/>
                <a:gd name="T18" fmla="*/ 29 w 167"/>
                <a:gd name="T19" fmla="*/ 90 h 101"/>
                <a:gd name="T20" fmla="*/ 51 w 167"/>
                <a:gd name="T21" fmla="*/ 80 h 101"/>
                <a:gd name="T22" fmla="*/ 70 w 167"/>
                <a:gd name="T23" fmla="*/ 66 h 101"/>
                <a:gd name="T24" fmla="*/ 91 w 167"/>
                <a:gd name="T25" fmla="*/ 58 h 101"/>
                <a:gd name="T26" fmla="*/ 109 w 167"/>
                <a:gd name="T27" fmla="*/ 47 h 101"/>
                <a:gd name="T28" fmla="*/ 108 w 167"/>
                <a:gd name="T29" fmla="*/ 49 h 101"/>
                <a:gd name="T30" fmla="*/ 74 w 167"/>
                <a:gd name="T31" fmla="*/ 75 h 101"/>
                <a:gd name="T32" fmla="*/ 68 w 167"/>
                <a:gd name="T33" fmla="*/ 78 h 101"/>
                <a:gd name="T34" fmla="*/ 71 w 167"/>
                <a:gd name="T35" fmla="*/ 78 h 101"/>
                <a:gd name="T36" fmla="*/ 82 w 167"/>
                <a:gd name="T37" fmla="*/ 73 h 101"/>
                <a:gd name="T38" fmla="*/ 133 w 167"/>
                <a:gd name="T39" fmla="*/ 35 h 101"/>
                <a:gd name="T40" fmla="*/ 140 w 167"/>
                <a:gd name="T41" fmla="*/ 28 h 101"/>
                <a:gd name="T42" fmla="*/ 165 w 167"/>
                <a:gd name="T43" fmla="*/ 8 h 101"/>
                <a:gd name="T44" fmla="*/ 166 w 167"/>
                <a:gd name="T45" fmla="*/ 1 h 101"/>
                <a:gd name="T46" fmla="*/ 162 w 167"/>
                <a:gd name="T47" fmla="*/ 2 h 101"/>
                <a:gd name="T48" fmla="*/ 151 w 167"/>
                <a:gd name="T49" fmla="*/ 13 h 101"/>
                <a:gd name="T50" fmla="*/ 143 w 167"/>
                <a:gd name="T51" fmla="*/ 12 h 101"/>
                <a:gd name="T52" fmla="*/ 133 w 167"/>
                <a:gd name="T53" fmla="*/ 17 h 101"/>
                <a:gd name="T54" fmla="*/ 129 w 167"/>
                <a:gd name="T55" fmla="*/ 16 h 101"/>
                <a:gd name="T56" fmla="*/ 121 w 167"/>
                <a:gd name="T57" fmla="*/ 39 h 101"/>
                <a:gd name="T58" fmla="*/ 117 w 167"/>
                <a:gd name="T59" fmla="*/ 35 h 101"/>
                <a:gd name="T60" fmla="*/ 108 w 167"/>
                <a:gd name="T61" fmla="*/ 35 h 101"/>
                <a:gd name="T62" fmla="*/ 124 w 167"/>
                <a:gd name="T63" fmla="*/ 17 h 101"/>
                <a:gd name="T64" fmla="*/ 122 w 167"/>
                <a:gd name="T65" fmla="*/ 13 h 101"/>
                <a:gd name="T66" fmla="*/ 133 w 167"/>
                <a:gd name="T67" fmla="*/ 0 h 101"/>
                <a:gd name="T68" fmla="*/ 128 w 167"/>
                <a:gd name="T69" fmla="*/ 1 h 101"/>
                <a:gd name="T70" fmla="*/ 106 w 167"/>
                <a:gd name="T71" fmla="*/ 27 h 101"/>
                <a:gd name="T72" fmla="*/ 80 w 167"/>
                <a:gd name="T73" fmla="*/ 36 h 101"/>
                <a:gd name="T74" fmla="*/ 65 w 167"/>
                <a:gd name="T75" fmla="*/ 38 h 101"/>
                <a:gd name="T76" fmla="*/ 64 w 167"/>
                <a:gd name="T77" fmla="*/ 46 h 101"/>
                <a:gd name="T78" fmla="*/ 46 w 167"/>
                <a:gd name="T79" fmla="*/ 50 h 101"/>
                <a:gd name="T80" fmla="*/ 39 w 167"/>
                <a:gd name="T81" fmla="*/ 49 h 101"/>
                <a:gd name="T82" fmla="*/ 39 w 167"/>
                <a:gd name="T83" fmla="*/ 54 h 101"/>
                <a:gd name="T84" fmla="*/ 31 w 167"/>
                <a:gd name="T85" fmla="*/ 54 h 101"/>
                <a:gd name="T86" fmla="*/ 27 w 167"/>
                <a:gd name="T87" fmla="*/ 59 h 101"/>
                <a:gd name="T88" fmla="*/ 25 w 167"/>
                <a:gd name="T89" fmla="*/ 66 h 101"/>
                <a:gd name="T90" fmla="*/ 22 w 167"/>
                <a:gd name="T91" fmla="*/ 65 h 101"/>
                <a:gd name="T92" fmla="*/ 18 w 167"/>
                <a:gd name="T93" fmla="*/ 72 h 101"/>
                <a:gd name="T94" fmla="*/ 6 w 167"/>
                <a:gd name="T95" fmla="*/ 76 h 101"/>
                <a:gd name="T96" fmla="*/ 4 w 167"/>
                <a:gd name="T97" fmla="*/ 82 h 101"/>
                <a:gd name="T98" fmla="*/ 0 w 167"/>
                <a:gd name="T99" fmla="*/ 90 h 101"/>
                <a:gd name="T100" fmla="*/ 0 w 167"/>
                <a:gd name="T101" fmla="*/ 90 h 1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7"/>
                <a:gd name="T154" fmla="*/ 0 h 101"/>
                <a:gd name="T155" fmla="*/ 167 w 167"/>
                <a:gd name="T156" fmla="*/ 101 h 1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7" h="101">
                  <a:moveTo>
                    <a:pt x="0" y="90"/>
                  </a:moveTo>
                  <a:lnTo>
                    <a:pt x="0" y="90"/>
                  </a:lnTo>
                  <a:lnTo>
                    <a:pt x="4" y="99"/>
                  </a:lnTo>
                  <a:lnTo>
                    <a:pt x="7" y="100"/>
                  </a:lnTo>
                  <a:lnTo>
                    <a:pt x="13" y="91"/>
                  </a:lnTo>
                  <a:lnTo>
                    <a:pt x="18" y="89"/>
                  </a:lnTo>
                  <a:lnTo>
                    <a:pt x="21" y="92"/>
                  </a:lnTo>
                  <a:lnTo>
                    <a:pt x="11" y="100"/>
                  </a:lnTo>
                  <a:lnTo>
                    <a:pt x="27" y="94"/>
                  </a:lnTo>
                  <a:lnTo>
                    <a:pt x="29" y="90"/>
                  </a:lnTo>
                  <a:lnTo>
                    <a:pt x="51" y="80"/>
                  </a:lnTo>
                  <a:lnTo>
                    <a:pt x="70" y="66"/>
                  </a:lnTo>
                  <a:lnTo>
                    <a:pt x="91" y="58"/>
                  </a:lnTo>
                  <a:lnTo>
                    <a:pt x="109" y="47"/>
                  </a:lnTo>
                  <a:lnTo>
                    <a:pt x="108" y="49"/>
                  </a:lnTo>
                  <a:lnTo>
                    <a:pt x="74" y="75"/>
                  </a:lnTo>
                  <a:lnTo>
                    <a:pt x="68" y="78"/>
                  </a:lnTo>
                  <a:lnTo>
                    <a:pt x="71" y="78"/>
                  </a:lnTo>
                  <a:lnTo>
                    <a:pt x="82" y="73"/>
                  </a:lnTo>
                  <a:lnTo>
                    <a:pt x="133" y="35"/>
                  </a:lnTo>
                  <a:lnTo>
                    <a:pt x="140" y="28"/>
                  </a:lnTo>
                  <a:lnTo>
                    <a:pt x="165" y="8"/>
                  </a:lnTo>
                  <a:lnTo>
                    <a:pt x="166" y="1"/>
                  </a:lnTo>
                  <a:lnTo>
                    <a:pt x="162" y="2"/>
                  </a:lnTo>
                  <a:lnTo>
                    <a:pt x="151" y="13"/>
                  </a:lnTo>
                  <a:lnTo>
                    <a:pt x="143" y="12"/>
                  </a:lnTo>
                  <a:lnTo>
                    <a:pt x="133" y="17"/>
                  </a:lnTo>
                  <a:lnTo>
                    <a:pt x="129" y="16"/>
                  </a:lnTo>
                  <a:lnTo>
                    <a:pt x="121" y="39"/>
                  </a:lnTo>
                  <a:lnTo>
                    <a:pt x="117" y="35"/>
                  </a:lnTo>
                  <a:lnTo>
                    <a:pt x="108" y="35"/>
                  </a:lnTo>
                  <a:lnTo>
                    <a:pt x="124" y="17"/>
                  </a:lnTo>
                  <a:lnTo>
                    <a:pt x="122" y="13"/>
                  </a:lnTo>
                  <a:lnTo>
                    <a:pt x="133" y="0"/>
                  </a:lnTo>
                  <a:lnTo>
                    <a:pt x="128" y="1"/>
                  </a:lnTo>
                  <a:lnTo>
                    <a:pt x="106" y="27"/>
                  </a:lnTo>
                  <a:lnTo>
                    <a:pt x="80" y="36"/>
                  </a:lnTo>
                  <a:lnTo>
                    <a:pt x="65" y="38"/>
                  </a:lnTo>
                  <a:lnTo>
                    <a:pt x="64" y="46"/>
                  </a:lnTo>
                  <a:lnTo>
                    <a:pt x="46" y="50"/>
                  </a:lnTo>
                  <a:lnTo>
                    <a:pt x="39" y="49"/>
                  </a:lnTo>
                  <a:lnTo>
                    <a:pt x="39" y="54"/>
                  </a:lnTo>
                  <a:lnTo>
                    <a:pt x="31" y="54"/>
                  </a:lnTo>
                  <a:lnTo>
                    <a:pt x="27" y="59"/>
                  </a:lnTo>
                  <a:lnTo>
                    <a:pt x="25" y="66"/>
                  </a:lnTo>
                  <a:lnTo>
                    <a:pt x="22" y="65"/>
                  </a:lnTo>
                  <a:lnTo>
                    <a:pt x="18" y="72"/>
                  </a:lnTo>
                  <a:lnTo>
                    <a:pt x="6" y="76"/>
                  </a:lnTo>
                  <a:lnTo>
                    <a:pt x="4" y="82"/>
                  </a:lnTo>
                  <a:lnTo>
                    <a:pt x="0" y="90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367" name="Freeform 49"/>
          <p:cNvSpPr>
            <a:spLocks/>
          </p:cNvSpPr>
          <p:nvPr/>
        </p:nvSpPr>
        <p:spPr bwMode="auto">
          <a:xfrm>
            <a:off x="2066925" y="2825750"/>
            <a:ext cx="708025" cy="925513"/>
          </a:xfrm>
          <a:custGeom>
            <a:avLst/>
            <a:gdLst>
              <a:gd name="T0" fmla="*/ 0 w 510"/>
              <a:gd name="T1" fmla="*/ 2147483647 h 639"/>
              <a:gd name="T2" fmla="*/ 0 w 510"/>
              <a:gd name="T3" fmla="*/ 2147483647 h 639"/>
              <a:gd name="T4" fmla="*/ 2147483647 w 510"/>
              <a:gd name="T5" fmla="*/ 0 h 639"/>
              <a:gd name="T6" fmla="*/ 2147483647 w 510"/>
              <a:gd name="T7" fmla="*/ 2147483647 h 639"/>
              <a:gd name="T8" fmla="*/ 2147483647 w 510"/>
              <a:gd name="T9" fmla="*/ 2147483647 h 639"/>
              <a:gd name="T10" fmla="*/ 2147483647 w 510"/>
              <a:gd name="T11" fmla="*/ 2147483647 h 639"/>
              <a:gd name="T12" fmla="*/ 2147483647 w 510"/>
              <a:gd name="T13" fmla="*/ 2147483647 h 639"/>
              <a:gd name="T14" fmla="*/ 0 w 510"/>
              <a:gd name="T15" fmla="*/ 2147483647 h 639"/>
              <a:gd name="T16" fmla="*/ 0 w 510"/>
              <a:gd name="T17" fmla="*/ 2147483647 h 6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0"/>
              <a:gd name="T28" fmla="*/ 0 h 639"/>
              <a:gd name="T29" fmla="*/ 510 w 510"/>
              <a:gd name="T30" fmla="*/ 639 h 6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0" h="639">
                <a:moveTo>
                  <a:pt x="0" y="562"/>
                </a:moveTo>
                <a:lnTo>
                  <a:pt x="0" y="562"/>
                </a:lnTo>
                <a:lnTo>
                  <a:pt x="111" y="0"/>
                </a:lnTo>
                <a:lnTo>
                  <a:pt x="359" y="44"/>
                </a:lnTo>
                <a:lnTo>
                  <a:pt x="340" y="159"/>
                </a:lnTo>
                <a:lnTo>
                  <a:pt x="509" y="185"/>
                </a:lnTo>
                <a:lnTo>
                  <a:pt x="445" y="638"/>
                </a:lnTo>
                <a:lnTo>
                  <a:pt x="0" y="562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8" name="Freeform 50"/>
          <p:cNvSpPr>
            <a:spLocks/>
          </p:cNvSpPr>
          <p:nvPr/>
        </p:nvSpPr>
        <p:spPr bwMode="auto">
          <a:xfrm>
            <a:off x="6842125" y="2193925"/>
            <a:ext cx="200025" cy="417513"/>
          </a:xfrm>
          <a:custGeom>
            <a:avLst/>
            <a:gdLst>
              <a:gd name="T0" fmla="*/ 0 w 146"/>
              <a:gd name="T1" fmla="*/ 2147483647 h 288"/>
              <a:gd name="T2" fmla="*/ 0 w 146"/>
              <a:gd name="T3" fmla="*/ 2147483647 h 288"/>
              <a:gd name="T4" fmla="*/ 2147483647 w 146"/>
              <a:gd name="T5" fmla="*/ 2147483647 h 288"/>
              <a:gd name="T6" fmla="*/ 2147483647 w 146"/>
              <a:gd name="T7" fmla="*/ 2147483647 h 288"/>
              <a:gd name="T8" fmla="*/ 2147483647 w 146"/>
              <a:gd name="T9" fmla="*/ 2147483647 h 288"/>
              <a:gd name="T10" fmla="*/ 2147483647 w 146"/>
              <a:gd name="T11" fmla="*/ 2147483647 h 288"/>
              <a:gd name="T12" fmla="*/ 2147483647 w 146"/>
              <a:gd name="T13" fmla="*/ 2147483647 h 288"/>
              <a:gd name="T14" fmla="*/ 2147483647 w 146"/>
              <a:gd name="T15" fmla="*/ 2147483647 h 288"/>
              <a:gd name="T16" fmla="*/ 2147483647 w 146"/>
              <a:gd name="T17" fmla="*/ 2147483647 h 288"/>
              <a:gd name="T18" fmla="*/ 2147483647 w 146"/>
              <a:gd name="T19" fmla="*/ 2147483647 h 288"/>
              <a:gd name="T20" fmla="*/ 2147483647 w 146"/>
              <a:gd name="T21" fmla="*/ 0 h 288"/>
              <a:gd name="T22" fmla="*/ 0 w 146"/>
              <a:gd name="T23" fmla="*/ 2147483647 h 288"/>
              <a:gd name="T24" fmla="*/ 0 w 146"/>
              <a:gd name="T25" fmla="*/ 2147483647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6"/>
              <a:gd name="T40" fmla="*/ 0 h 288"/>
              <a:gd name="T41" fmla="*/ 146 w 146"/>
              <a:gd name="T42" fmla="*/ 288 h 2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6" h="288">
                <a:moveTo>
                  <a:pt x="0" y="36"/>
                </a:moveTo>
                <a:lnTo>
                  <a:pt x="0" y="36"/>
                </a:lnTo>
                <a:lnTo>
                  <a:pt x="23" y="118"/>
                </a:lnTo>
                <a:lnTo>
                  <a:pt x="29" y="171"/>
                </a:lnTo>
                <a:lnTo>
                  <a:pt x="53" y="223"/>
                </a:lnTo>
                <a:lnTo>
                  <a:pt x="66" y="287"/>
                </a:lnTo>
                <a:lnTo>
                  <a:pt x="131" y="273"/>
                </a:lnTo>
                <a:lnTo>
                  <a:pt x="119" y="174"/>
                </a:lnTo>
                <a:lnTo>
                  <a:pt x="126" y="106"/>
                </a:lnTo>
                <a:lnTo>
                  <a:pt x="143" y="73"/>
                </a:lnTo>
                <a:lnTo>
                  <a:pt x="145" y="0"/>
                </a:lnTo>
                <a:lnTo>
                  <a:pt x="0" y="36"/>
                </a:lnTo>
              </a:path>
            </a:pathLst>
          </a:custGeom>
          <a:solidFill>
            <a:schemeClr val="accent3">
              <a:lumMod val="50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69" name="Freeform 51"/>
          <p:cNvSpPr>
            <a:spLocks/>
          </p:cNvSpPr>
          <p:nvPr/>
        </p:nvSpPr>
        <p:spPr bwMode="auto">
          <a:xfrm>
            <a:off x="4667250" y="2214563"/>
            <a:ext cx="668338" cy="731837"/>
          </a:xfrm>
          <a:custGeom>
            <a:avLst/>
            <a:gdLst>
              <a:gd name="T0" fmla="*/ 0 w 479"/>
              <a:gd name="T1" fmla="*/ 2147483647 h 504"/>
              <a:gd name="T2" fmla="*/ 0 w 479"/>
              <a:gd name="T3" fmla="*/ 2147483647 h 504"/>
              <a:gd name="T4" fmla="*/ 2147483647 w 479"/>
              <a:gd name="T5" fmla="*/ 2147483647 h 504"/>
              <a:gd name="T6" fmla="*/ 2147483647 w 479"/>
              <a:gd name="T7" fmla="*/ 2147483647 h 504"/>
              <a:gd name="T8" fmla="*/ 2147483647 w 479"/>
              <a:gd name="T9" fmla="*/ 2147483647 h 504"/>
              <a:gd name="T10" fmla="*/ 2147483647 w 479"/>
              <a:gd name="T11" fmla="*/ 2147483647 h 504"/>
              <a:gd name="T12" fmla="*/ 2147483647 w 479"/>
              <a:gd name="T13" fmla="*/ 2147483647 h 504"/>
              <a:gd name="T14" fmla="*/ 2147483647 w 479"/>
              <a:gd name="T15" fmla="*/ 2147483647 h 504"/>
              <a:gd name="T16" fmla="*/ 2147483647 w 479"/>
              <a:gd name="T17" fmla="*/ 2147483647 h 504"/>
              <a:gd name="T18" fmla="*/ 2147483647 w 479"/>
              <a:gd name="T19" fmla="*/ 2147483647 h 504"/>
              <a:gd name="T20" fmla="*/ 2147483647 w 479"/>
              <a:gd name="T21" fmla="*/ 2147483647 h 504"/>
              <a:gd name="T22" fmla="*/ 2147483647 w 479"/>
              <a:gd name="T23" fmla="*/ 2147483647 h 504"/>
              <a:gd name="T24" fmla="*/ 2147483647 w 479"/>
              <a:gd name="T25" fmla="*/ 2147483647 h 504"/>
              <a:gd name="T26" fmla="*/ 2147483647 w 479"/>
              <a:gd name="T27" fmla="*/ 2147483647 h 504"/>
              <a:gd name="T28" fmla="*/ 2147483647 w 479"/>
              <a:gd name="T29" fmla="*/ 2147483647 h 504"/>
              <a:gd name="T30" fmla="*/ 2147483647 w 479"/>
              <a:gd name="T31" fmla="*/ 2147483647 h 504"/>
              <a:gd name="T32" fmla="*/ 2147483647 w 479"/>
              <a:gd name="T33" fmla="*/ 2147483647 h 504"/>
              <a:gd name="T34" fmla="*/ 2147483647 w 479"/>
              <a:gd name="T35" fmla="*/ 2147483647 h 504"/>
              <a:gd name="T36" fmla="*/ 2147483647 w 479"/>
              <a:gd name="T37" fmla="*/ 2147483647 h 504"/>
              <a:gd name="T38" fmla="*/ 2147483647 w 479"/>
              <a:gd name="T39" fmla="*/ 2147483647 h 504"/>
              <a:gd name="T40" fmla="*/ 2147483647 w 479"/>
              <a:gd name="T41" fmla="*/ 2147483647 h 504"/>
              <a:gd name="T42" fmla="*/ 2147483647 w 479"/>
              <a:gd name="T43" fmla="*/ 2147483647 h 504"/>
              <a:gd name="T44" fmla="*/ 2147483647 w 479"/>
              <a:gd name="T45" fmla="*/ 2147483647 h 504"/>
              <a:gd name="T46" fmla="*/ 2147483647 w 479"/>
              <a:gd name="T47" fmla="*/ 2147483647 h 504"/>
              <a:gd name="T48" fmla="*/ 2147483647 w 479"/>
              <a:gd name="T49" fmla="*/ 2147483647 h 504"/>
              <a:gd name="T50" fmla="*/ 2147483647 w 479"/>
              <a:gd name="T51" fmla="*/ 2147483647 h 504"/>
              <a:gd name="T52" fmla="*/ 2147483647 w 479"/>
              <a:gd name="T53" fmla="*/ 2147483647 h 504"/>
              <a:gd name="T54" fmla="*/ 2147483647 w 479"/>
              <a:gd name="T55" fmla="*/ 2147483647 h 504"/>
              <a:gd name="T56" fmla="*/ 2147483647 w 479"/>
              <a:gd name="T57" fmla="*/ 2147483647 h 504"/>
              <a:gd name="T58" fmla="*/ 2147483647 w 479"/>
              <a:gd name="T59" fmla="*/ 2147483647 h 504"/>
              <a:gd name="T60" fmla="*/ 2147483647 w 479"/>
              <a:gd name="T61" fmla="*/ 2147483647 h 504"/>
              <a:gd name="T62" fmla="*/ 2147483647 w 479"/>
              <a:gd name="T63" fmla="*/ 2147483647 h 504"/>
              <a:gd name="T64" fmla="*/ 2147483647 w 479"/>
              <a:gd name="T65" fmla="*/ 2147483647 h 504"/>
              <a:gd name="T66" fmla="*/ 2147483647 w 479"/>
              <a:gd name="T67" fmla="*/ 2147483647 h 504"/>
              <a:gd name="T68" fmla="*/ 2147483647 w 479"/>
              <a:gd name="T69" fmla="*/ 2147483647 h 504"/>
              <a:gd name="T70" fmla="*/ 2147483647 w 479"/>
              <a:gd name="T71" fmla="*/ 2147483647 h 504"/>
              <a:gd name="T72" fmla="*/ 2147483647 w 479"/>
              <a:gd name="T73" fmla="*/ 2147483647 h 504"/>
              <a:gd name="T74" fmla="*/ 2147483647 w 479"/>
              <a:gd name="T75" fmla="*/ 2147483647 h 504"/>
              <a:gd name="T76" fmla="*/ 2147483647 w 479"/>
              <a:gd name="T77" fmla="*/ 2147483647 h 504"/>
              <a:gd name="T78" fmla="*/ 2147483647 w 479"/>
              <a:gd name="T79" fmla="*/ 2147483647 h 504"/>
              <a:gd name="T80" fmla="*/ 2147483647 w 479"/>
              <a:gd name="T81" fmla="*/ 2147483647 h 504"/>
              <a:gd name="T82" fmla="*/ 2147483647 w 479"/>
              <a:gd name="T83" fmla="*/ 0 h 504"/>
              <a:gd name="T84" fmla="*/ 2147483647 w 479"/>
              <a:gd name="T85" fmla="*/ 2147483647 h 504"/>
              <a:gd name="T86" fmla="*/ 2147483647 w 479"/>
              <a:gd name="T87" fmla="*/ 2147483647 h 504"/>
              <a:gd name="T88" fmla="*/ 2147483647 w 479"/>
              <a:gd name="T89" fmla="*/ 2147483647 h 504"/>
              <a:gd name="T90" fmla="*/ 2147483647 w 479"/>
              <a:gd name="T91" fmla="*/ 2147483647 h 504"/>
              <a:gd name="T92" fmla="*/ 2147483647 w 479"/>
              <a:gd name="T93" fmla="*/ 2147483647 h 504"/>
              <a:gd name="T94" fmla="*/ 2147483647 w 479"/>
              <a:gd name="T95" fmla="*/ 2147483647 h 504"/>
              <a:gd name="T96" fmla="*/ 2147483647 w 479"/>
              <a:gd name="T97" fmla="*/ 2147483647 h 504"/>
              <a:gd name="T98" fmla="*/ 2147483647 w 479"/>
              <a:gd name="T99" fmla="*/ 2147483647 h 504"/>
              <a:gd name="T100" fmla="*/ 0 w 479"/>
              <a:gd name="T101" fmla="*/ 2147483647 h 504"/>
              <a:gd name="T102" fmla="*/ 0 w 479"/>
              <a:gd name="T103" fmla="*/ 2147483647 h 5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79"/>
              <a:gd name="T157" fmla="*/ 0 h 504"/>
              <a:gd name="T158" fmla="*/ 479 w 479"/>
              <a:gd name="T159" fmla="*/ 504 h 50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79" h="504">
                <a:moveTo>
                  <a:pt x="0" y="153"/>
                </a:moveTo>
                <a:lnTo>
                  <a:pt x="0" y="153"/>
                </a:lnTo>
                <a:lnTo>
                  <a:pt x="12" y="192"/>
                </a:lnTo>
                <a:lnTo>
                  <a:pt x="11" y="253"/>
                </a:lnTo>
                <a:lnTo>
                  <a:pt x="69" y="290"/>
                </a:lnTo>
                <a:lnTo>
                  <a:pt x="92" y="315"/>
                </a:lnTo>
                <a:lnTo>
                  <a:pt x="126" y="337"/>
                </a:lnTo>
                <a:lnTo>
                  <a:pt x="137" y="351"/>
                </a:lnTo>
                <a:lnTo>
                  <a:pt x="146" y="392"/>
                </a:lnTo>
                <a:lnTo>
                  <a:pt x="155" y="450"/>
                </a:lnTo>
                <a:lnTo>
                  <a:pt x="199" y="503"/>
                </a:lnTo>
                <a:lnTo>
                  <a:pt x="436" y="488"/>
                </a:lnTo>
                <a:lnTo>
                  <a:pt x="422" y="409"/>
                </a:lnTo>
                <a:lnTo>
                  <a:pt x="430" y="330"/>
                </a:lnTo>
                <a:lnTo>
                  <a:pt x="444" y="293"/>
                </a:lnTo>
                <a:lnTo>
                  <a:pt x="443" y="261"/>
                </a:lnTo>
                <a:lnTo>
                  <a:pt x="473" y="188"/>
                </a:lnTo>
                <a:lnTo>
                  <a:pt x="478" y="170"/>
                </a:lnTo>
                <a:lnTo>
                  <a:pt x="469" y="166"/>
                </a:lnTo>
                <a:lnTo>
                  <a:pt x="457" y="181"/>
                </a:lnTo>
                <a:lnTo>
                  <a:pt x="448" y="218"/>
                </a:lnTo>
                <a:lnTo>
                  <a:pt x="428" y="223"/>
                </a:lnTo>
                <a:lnTo>
                  <a:pt x="419" y="244"/>
                </a:lnTo>
                <a:lnTo>
                  <a:pt x="398" y="259"/>
                </a:lnTo>
                <a:lnTo>
                  <a:pt x="401" y="235"/>
                </a:lnTo>
                <a:lnTo>
                  <a:pt x="414" y="210"/>
                </a:lnTo>
                <a:lnTo>
                  <a:pt x="427" y="201"/>
                </a:lnTo>
                <a:lnTo>
                  <a:pt x="429" y="192"/>
                </a:lnTo>
                <a:lnTo>
                  <a:pt x="403" y="122"/>
                </a:lnTo>
                <a:lnTo>
                  <a:pt x="385" y="116"/>
                </a:lnTo>
                <a:lnTo>
                  <a:pt x="378" y="101"/>
                </a:lnTo>
                <a:lnTo>
                  <a:pt x="334" y="95"/>
                </a:lnTo>
                <a:lnTo>
                  <a:pt x="233" y="69"/>
                </a:lnTo>
                <a:lnTo>
                  <a:pt x="193" y="40"/>
                </a:lnTo>
                <a:lnTo>
                  <a:pt x="171" y="32"/>
                </a:lnTo>
                <a:lnTo>
                  <a:pt x="157" y="40"/>
                </a:lnTo>
                <a:lnTo>
                  <a:pt x="152" y="37"/>
                </a:lnTo>
                <a:lnTo>
                  <a:pt x="160" y="32"/>
                </a:lnTo>
                <a:lnTo>
                  <a:pt x="160" y="17"/>
                </a:lnTo>
                <a:lnTo>
                  <a:pt x="164" y="14"/>
                </a:lnTo>
                <a:lnTo>
                  <a:pt x="164" y="4"/>
                </a:lnTo>
                <a:lnTo>
                  <a:pt x="158" y="0"/>
                </a:lnTo>
                <a:lnTo>
                  <a:pt x="102" y="25"/>
                </a:lnTo>
                <a:lnTo>
                  <a:pt x="82" y="33"/>
                </a:lnTo>
                <a:lnTo>
                  <a:pt x="73" y="35"/>
                </a:lnTo>
                <a:lnTo>
                  <a:pt x="59" y="26"/>
                </a:lnTo>
                <a:lnTo>
                  <a:pt x="58" y="33"/>
                </a:lnTo>
                <a:lnTo>
                  <a:pt x="55" y="26"/>
                </a:lnTo>
                <a:lnTo>
                  <a:pt x="45" y="36"/>
                </a:lnTo>
                <a:lnTo>
                  <a:pt x="47" y="94"/>
                </a:lnTo>
                <a:lnTo>
                  <a:pt x="0" y="153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0" name="Freeform 52"/>
          <p:cNvSpPr>
            <a:spLocks/>
          </p:cNvSpPr>
          <p:nvPr/>
        </p:nvSpPr>
        <p:spPr bwMode="auto">
          <a:xfrm>
            <a:off x="3425825" y="3830638"/>
            <a:ext cx="1089025" cy="604837"/>
          </a:xfrm>
          <a:custGeom>
            <a:avLst/>
            <a:gdLst>
              <a:gd name="T0" fmla="*/ 0 w 781"/>
              <a:gd name="T1" fmla="*/ 2147483647 h 409"/>
              <a:gd name="T2" fmla="*/ 0 w 781"/>
              <a:gd name="T3" fmla="*/ 2147483647 h 409"/>
              <a:gd name="T4" fmla="*/ 2147483647 w 781"/>
              <a:gd name="T5" fmla="*/ 0 h 409"/>
              <a:gd name="T6" fmla="*/ 2147483647 w 781"/>
              <a:gd name="T7" fmla="*/ 2147483647 h 409"/>
              <a:gd name="T8" fmla="*/ 2147483647 w 781"/>
              <a:gd name="T9" fmla="*/ 2147483647 h 409"/>
              <a:gd name="T10" fmla="*/ 2147483647 w 781"/>
              <a:gd name="T11" fmla="*/ 2147483647 h 409"/>
              <a:gd name="T12" fmla="*/ 2147483647 w 781"/>
              <a:gd name="T13" fmla="*/ 2147483647 h 409"/>
              <a:gd name="T14" fmla="*/ 2147483647 w 781"/>
              <a:gd name="T15" fmla="*/ 2147483647 h 409"/>
              <a:gd name="T16" fmla="*/ 2147483647 w 781"/>
              <a:gd name="T17" fmla="*/ 2147483647 h 409"/>
              <a:gd name="T18" fmla="*/ 2147483647 w 781"/>
              <a:gd name="T19" fmla="*/ 2147483647 h 409"/>
              <a:gd name="T20" fmla="*/ 2147483647 w 781"/>
              <a:gd name="T21" fmla="*/ 2147483647 h 409"/>
              <a:gd name="T22" fmla="*/ 2147483647 w 781"/>
              <a:gd name="T23" fmla="*/ 2147483647 h 409"/>
              <a:gd name="T24" fmla="*/ 2147483647 w 781"/>
              <a:gd name="T25" fmla="*/ 2147483647 h 409"/>
              <a:gd name="T26" fmla="*/ 2147483647 w 781"/>
              <a:gd name="T27" fmla="*/ 2147483647 h 409"/>
              <a:gd name="T28" fmla="*/ 2147483647 w 781"/>
              <a:gd name="T29" fmla="*/ 2147483647 h 409"/>
              <a:gd name="T30" fmla="*/ 2147483647 w 781"/>
              <a:gd name="T31" fmla="*/ 2147483647 h 409"/>
              <a:gd name="T32" fmla="*/ 2147483647 w 781"/>
              <a:gd name="T33" fmla="*/ 2147483647 h 409"/>
              <a:gd name="T34" fmla="*/ 2147483647 w 781"/>
              <a:gd name="T35" fmla="*/ 2147483647 h 409"/>
              <a:gd name="T36" fmla="*/ 2147483647 w 781"/>
              <a:gd name="T37" fmla="*/ 2147483647 h 409"/>
              <a:gd name="T38" fmla="*/ 2147483647 w 781"/>
              <a:gd name="T39" fmla="*/ 2147483647 h 409"/>
              <a:gd name="T40" fmla="*/ 2147483647 w 781"/>
              <a:gd name="T41" fmla="*/ 2147483647 h 409"/>
              <a:gd name="T42" fmla="*/ 2147483647 w 781"/>
              <a:gd name="T43" fmla="*/ 2147483647 h 409"/>
              <a:gd name="T44" fmla="*/ 2147483647 w 781"/>
              <a:gd name="T45" fmla="*/ 2147483647 h 409"/>
              <a:gd name="T46" fmla="*/ 2147483647 w 781"/>
              <a:gd name="T47" fmla="*/ 2147483647 h 409"/>
              <a:gd name="T48" fmla="*/ 2147483647 w 781"/>
              <a:gd name="T49" fmla="*/ 2147483647 h 409"/>
              <a:gd name="T50" fmla="*/ 2147483647 w 781"/>
              <a:gd name="T51" fmla="*/ 2147483647 h 409"/>
              <a:gd name="T52" fmla="*/ 2147483647 w 781"/>
              <a:gd name="T53" fmla="*/ 2147483647 h 409"/>
              <a:gd name="T54" fmla="*/ 2147483647 w 781"/>
              <a:gd name="T55" fmla="*/ 2147483647 h 409"/>
              <a:gd name="T56" fmla="*/ 2147483647 w 781"/>
              <a:gd name="T57" fmla="*/ 2147483647 h 409"/>
              <a:gd name="T58" fmla="*/ 2147483647 w 781"/>
              <a:gd name="T59" fmla="*/ 2147483647 h 409"/>
              <a:gd name="T60" fmla="*/ 2147483647 w 781"/>
              <a:gd name="T61" fmla="*/ 2147483647 h 409"/>
              <a:gd name="T62" fmla="*/ 2147483647 w 781"/>
              <a:gd name="T63" fmla="*/ 2147483647 h 409"/>
              <a:gd name="T64" fmla="*/ 2147483647 w 781"/>
              <a:gd name="T65" fmla="*/ 2147483647 h 409"/>
              <a:gd name="T66" fmla="*/ 2147483647 w 781"/>
              <a:gd name="T67" fmla="*/ 2147483647 h 409"/>
              <a:gd name="T68" fmla="*/ 2147483647 w 781"/>
              <a:gd name="T69" fmla="*/ 2147483647 h 409"/>
              <a:gd name="T70" fmla="*/ 2147483647 w 781"/>
              <a:gd name="T71" fmla="*/ 2147483647 h 409"/>
              <a:gd name="T72" fmla="*/ 2147483647 w 781"/>
              <a:gd name="T73" fmla="*/ 2147483647 h 409"/>
              <a:gd name="T74" fmla="*/ 0 w 781"/>
              <a:gd name="T75" fmla="*/ 2147483647 h 409"/>
              <a:gd name="T76" fmla="*/ 0 w 781"/>
              <a:gd name="T77" fmla="*/ 2147483647 h 40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1"/>
              <a:gd name="T118" fmla="*/ 0 h 409"/>
              <a:gd name="T119" fmla="*/ 781 w 781"/>
              <a:gd name="T120" fmla="*/ 409 h 40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1" h="409">
                <a:moveTo>
                  <a:pt x="0" y="60"/>
                </a:moveTo>
                <a:lnTo>
                  <a:pt x="0" y="60"/>
                </a:lnTo>
                <a:lnTo>
                  <a:pt x="6" y="0"/>
                </a:lnTo>
                <a:lnTo>
                  <a:pt x="92" y="6"/>
                </a:lnTo>
                <a:lnTo>
                  <a:pt x="474" y="25"/>
                </a:lnTo>
                <a:lnTo>
                  <a:pt x="759" y="23"/>
                </a:lnTo>
                <a:lnTo>
                  <a:pt x="762" y="83"/>
                </a:lnTo>
                <a:lnTo>
                  <a:pt x="780" y="209"/>
                </a:lnTo>
                <a:lnTo>
                  <a:pt x="777" y="408"/>
                </a:lnTo>
                <a:lnTo>
                  <a:pt x="753" y="400"/>
                </a:lnTo>
                <a:lnTo>
                  <a:pt x="714" y="373"/>
                </a:lnTo>
                <a:lnTo>
                  <a:pt x="698" y="381"/>
                </a:lnTo>
                <a:lnTo>
                  <a:pt x="648" y="385"/>
                </a:lnTo>
                <a:lnTo>
                  <a:pt x="598" y="401"/>
                </a:lnTo>
                <a:lnTo>
                  <a:pt x="579" y="383"/>
                </a:lnTo>
                <a:lnTo>
                  <a:pt x="553" y="388"/>
                </a:lnTo>
                <a:lnTo>
                  <a:pt x="548" y="374"/>
                </a:lnTo>
                <a:lnTo>
                  <a:pt x="530" y="387"/>
                </a:lnTo>
                <a:lnTo>
                  <a:pt x="527" y="402"/>
                </a:lnTo>
                <a:lnTo>
                  <a:pt x="522" y="381"/>
                </a:lnTo>
                <a:lnTo>
                  <a:pt x="504" y="393"/>
                </a:lnTo>
                <a:lnTo>
                  <a:pt x="475" y="370"/>
                </a:lnTo>
                <a:lnTo>
                  <a:pt x="460" y="387"/>
                </a:lnTo>
                <a:lnTo>
                  <a:pt x="450" y="377"/>
                </a:lnTo>
                <a:lnTo>
                  <a:pt x="436" y="350"/>
                </a:lnTo>
                <a:lnTo>
                  <a:pt x="411" y="348"/>
                </a:lnTo>
                <a:lnTo>
                  <a:pt x="407" y="355"/>
                </a:lnTo>
                <a:lnTo>
                  <a:pt x="391" y="346"/>
                </a:lnTo>
                <a:lnTo>
                  <a:pt x="378" y="350"/>
                </a:lnTo>
                <a:lnTo>
                  <a:pt x="359" y="342"/>
                </a:lnTo>
                <a:lnTo>
                  <a:pt x="336" y="339"/>
                </a:lnTo>
                <a:lnTo>
                  <a:pt x="336" y="324"/>
                </a:lnTo>
                <a:lnTo>
                  <a:pt x="323" y="311"/>
                </a:lnTo>
                <a:lnTo>
                  <a:pt x="317" y="319"/>
                </a:lnTo>
                <a:lnTo>
                  <a:pt x="290" y="318"/>
                </a:lnTo>
                <a:lnTo>
                  <a:pt x="264" y="296"/>
                </a:lnTo>
                <a:lnTo>
                  <a:pt x="272" y="76"/>
                </a:lnTo>
                <a:lnTo>
                  <a:pt x="0" y="60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1" name="Freeform 53"/>
          <p:cNvSpPr>
            <a:spLocks/>
          </p:cNvSpPr>
          <p:nvPr/>
        </p:nvSpPr>
        <p:spPr bwMode="auto">
          <a:xfrm>
            <a:off x="6122988" y="2786063"/>
            <a:ext cx="736600" cy="488950"/>
          </a:xfrm>
          <a:custGeom>
            <a:avLst/>
            <a:gdLst>
              <a:gd name="T0" fmla="*/ 0 w 526"/>
              <a:gd name="T1" fmla="*/ 2147483647 h 338"/>
              <a:gd name="T2" fmla="*/ 0 w 526"/>
              <a:gd name="T3" fmla="*/ 2147483647 h 338"/>
              <a:gd name="T4" fmla="*/ 2147483647 w 526"/>
              <a:gd name="T5" fmla="*/ 2147483647 h 338"/>
              <a:gd name="T6" fmla="*/ 2147483647 w 526"/>
              <a:gd name="T7" fmla="*/ 2147483647 h 338"/>
              <a:gd name="T8" fmla="*/ 2147483647 w 526"/>
              <a:gd name="T9" fmla="*/ 2147483647 h 338"/>
              <a:gd name="T10" fmla="*/ 2147483647 w 526"/>
              <a:gd name="T11" fmla="*/ 2147483647 h 338"/>
              <a:gd name="T12" fmla="*/ 2147483647 w 526"/>
              <a:gd name="T13" fmla="*/ 2147483647 h 338"/>
              <a:gd name="T14" fmla="*/ 2147483647 w 526"/>
              <a:gd name="T15" fmla="*/ 2147483647 h 338"/>
              <a:gd name="T16" fmla="*/ 2147483647 w 526"/>
              <a:gd name="T17" fmla="*/ 2147483647 h 338"/>
              <a:gd name="T18" fmla="*/ 2147483647 w 526"/>
              <a:gd name="T19" fmla="*/ 2147483647 h 338"/>
              <a:gd name="T20" fmla="*/ 2147483647 w 526"/>
              <a:gd name="T21" fmla="*/ 2147483647 h 338"/>
              <a:gd name="T22" fmla="*/ 2147483647 w 526"/>
              <a:gd name="T23" fmla="*/ 2147483647 h 338"/>
              <a:gd name="T24" fmla="*/ 2147483647 w 526"/>
              <a:gd name="T25" fmla="*/ 2147483647 h 338"/>
              <a:gd name="T26" fmla="*/ 2147483647 w 526"/>
              <a:gd name="T27" fmla="*/ 2147483647 h 338"/>
              <a:gd name="T28" fmla="*/ 2147483647 w 526"/>
              <a:gd name="T29" fmla="*/ 2147483647 h 338"/>
              <a:gd name="T30" fmla="*/ 2147483647 w 526"/>
              <a:gd name="T31" fmla="*/ 2147483647 h 338"/>
              <a:gd name="T32" fmla="*/ 2147483647 w 526"/>
              <a:gd name="T33" fmla="*/ 0 h 338"/>
              <a:gd name="T34" fmla="*/ 2147483647 w 526"/>
              <a:gd name="T35" fmla="*/ 2147483647 h 338"/>
              <a:gd name="T36" fmla="*/ 2147483647 w 526"/>
              <a:gd name="T37" fmla="*/ 2147483647 h 338"/>
              <a:gd name="T38" fmla="*/ 0 w 526"/>
              <a:gd name="T39" fmla="*/ 2147483647 h 338"/>
              <a:gd name="T40" fmla="*/ 0 w 526"/>
              <a:gd name="T41" fmla="*/ 2147483647 h 33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26"/>
              <a:gd name="T64" fmla="*/ 0 h 338"/>
              <a:gd name="T65" fmla="*/ 526 w 526"/>
              <a:gd name="T66" fmla="*/ 338 h 33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26" h="338">
                <a:moveTo>
                  <a:pt x="0" y="83"/>
                </a:moveTo>
                <a:lnTo>
                  <a:pt x="0" y="83"/>
                </a:lnTo>
                <a:lnTo>
                  <a:pt x="26" y="232"/>
                </a:lnTo>
                <a:lnTo>
                  <a:pt x="43" y="337"/>
                </a:lnTo>
                <a:lnTo>
                  <a:pt x="130" y="323"/>
                </a:lnTo>
                <a:lnTo>
                  <a:pt x="445" y="262"/>
                </a:lnTo>
                <a:lnTo>
                  <a:pt x="457" y="246"/>
                </a:lnTo>
                <a:lnTo>
                  <a:pt x="476" y="246"/>
                </a:lnTo>
                <a:lnTo>
                  <a:pt x="497" y="232"/>
                </a:lnTo>
                <a:lnTo>
                  <a:pt x="508" y="210"/>
                </a:lnTo>
                <a:lnTo>
                  <a:pt x="525" y="193"/>
                </a:lnTo>
                <a:lnTo>
                  <a:pt x="474" y="152"/>
                </a:lnTo>
                <a:lnTo>
                  <a:pt x="472" y="112"/>
                </a:lnTo>
                <a:lnTo>
                  <a:pt x="497" y="58"/>
                </a:lnTo>
                <a:lnTo>
                  <a:pt x="463" y="39"/>
                </a:lnTo>
                <a:lnTo>
                  <a:pt x="448" y="12"/>
                </a:lnTo>
                <a:lnTo>
                  <a:pt x="425" y="0"/>
                </a:lnTo>
                <a:lnTo>
                  <a:pt x="76" y="67"/>
                </a:lnTo>
                <a:lnTo>
                  <a:pt x="59" y="39"/>
                </a:lnTo>
                <a:lnTo>
                  <a:pt x="0" y="83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2" name="Freeform 54"/>
          <p:cNvSpPr>
            <a:spLocks/>
          </p:cNvSpPr>
          <p:nvPr/>
        </p:nvSpPr>
        <p:spPr bwMode="auto">
          <a:xfrm>
            <a:off x="5148263" y="3441700"/>
            <a:ext cx="914400" cy="492125"/>
          </a:xfrm>
          <a:custGeom>
            <a:avLst/>
            <a:gdLst>
              <a:gd name="T0" fmla="*/ 0 w 656"/>
              <a:gd name="T1" fmla="*/ 2147483647 h 338"/>
              <a:gd name="T2" fmla="*/ 0 w 656"/>
              <a:gd name="T3" fmla="*/ 2147483647 h 338"/>
              <a:gd name="T4" fmla="*/ 2147483647 w 656"/>
              <a:gd name="T5" fmla="*/ 2147483647 h 338"/>
              <a:gd name="T6" fmla="*/ 2147483647 w 656"/>
              <a:gd name="T7" fmla="*/ 2147483647 h 338"/>
              <a:gd name="T8" fmla="*/ 2147483647 w 656"/>
              <a:gd name="T9" fmla="*/ 2147483647 h 338"/>
              <a:gd name="T10" fmla="*/ 2147483647 w 656"/>
              <a:gd name="T11" fmla="*/ 2147483647 h 338"/>
              <a:gd name="T12" fmla="*/ 2147483647 w 656"/>
              <a:gd name="T13" fmla="*/ 2147483647 h 338"/>
              <a:gd name="T14" fmla="*/ 2147483647 w 656"/>
              <a:gd name="T15" fmla="*/ 2147483647 h 338"/>
              <a:gd name="T16" fmla="*/ 2147483647 w 656"/>
              <a:gd name="T17" fmla="*/ 2147483647 h 338"/>
              <a:gd name="T18" fmla="*/ 2147483647 w 656"/>
              <a:gd name="T19" fmla="*/ 2147483647 h 338"/>
              <a:gd name="T20" fmla="*/ 2147483647 w 656"/>
              <a:gd name="T21" fmla="*/ 2147483647 h 338"/>
              <a:gd name="T22" fmla="*/ 2147483647 w 656"/>
              <a:gd name="T23" fmla="*/ 2147483647 h 338"/>
              <a:gd name="T24" fmla="*/ 2147483647 w 656"/>
              <a:gd name="T25" fmla="*/ 2147483647 h 338"/>
              <a:gd name="T26" fmla="*/ 2147483647 w 656"/>
              <a:gd name="T27" fmla="*/ 2147483647 h 338"/>
              <a:gd name="T28" fmla="*/ 2147483647 w 656"/>
              <a:gd name="T29" fmla="*/ 2147483647 h 338"/>
              <a:gd name="T30" fmla="*/ 2147483647 w 656"/>
              <a:gd name="T31" fmla="*/ 2147483647 h 338"/>
              <a:gd name="T32" fmla="*/ 2147483647 w 656"/>
              <a:gd name="T33" fmla="*/ 2147483647 h 338"/>
              <a:gd name="T34" fmla="*/ 2147483647 w 656"/>
              <a:gd name="T35" fmla="*/ 2147483647 h 338"/>
              <a:gd name="T36" fmla="*/ 2147483647 w 656"/>
              <a:gd name="T37" fmla="*/ 2147483647 h 338"/>
              <a:gd name="T38" fmla="*/ 2147483647 w 656"/>
              <a:gd name="T39" fmla="*/ 2147483647 h 338"/>
              <a:gd name="T40" fmla="*/ 2147483647 w 656"/>
              <a:gd name="T41" fmla="*/ 2147483647 h 338"/>
              <a:gd name="T42" fmla="*/ 2147483647 w 656"/>
              <a:gd name="T43" fmla="*/ 2147483647 h 338"/>
              <a:gd name="T44" fmla="*/ 2147483647 w 656"/>
              <a:gd name="T45" fmla="*/ 2147483647 h 338"/>
              <a:gd name="T46" fmla="*/ 2147483647 w 656"/>
              <a:gd name="T47" fmla="*/ 2147483647 h 338"/>
              <a:gd name="T48" fmla="*/ 2147483647 w 656"/>
              <a:gd name="T49" fmla="*/ 2147483647 h 338"/>
              <a:gd name="T50" fmla="*/ 2147483647 w 656"/>
              <a:gd name="T51" fmla="*/ 2147483647 h 338"/>
              <a:gd name="T52" fmla="*/ 2147483647 w 656"/>
              <a:gd name="T53" fmla="*/ 2147483647 h 338"/>
              <a:gd name="T54" fmla="*/ 2147483647 w 656"/>
              <a:gd name="T55" fmla="*/ 2147483647 h 338"/>
              <a:gd name="T56" fmla="*/ 2147483647 w 656"/>
              <a:gd name="T57" fmla="*/ 0 h 338"/>
              <a:gd name="T58" fmla="*/ 2147483647 w 656"/>
              <a:gd name="T59" fmla="*/ 2147483647 h 338"/>
              <a:gd name="T60" fmla="*/ 2147483647 w 656"/>
              <a:gd name="T61" fmla="*/ 2147483647 h 338"/>
              <a:gd name="T62" fmla="*/ 2147483647 w 656"/>
              <a:gd name="T63" fmla="*/ 2147483647 h 338"/>
              <a:gd name="T64" fmla="*/ 2147483647 w 656"/>
              <a:gd name="T65" fmla="*/ 2147483647 h 338"/>
              <a:gd name="T66" fmla="*/ 2147483647 w 656"/>
              <a:gd name="T67" fmla="*/ 2147483647 h 338"/>
              <a:gd name="T68" fmla="*/ 2147483647 w 656"/>
              <a:gd name="T69" fmla="*/ 2147483647 h 338"/>
              <a:gd name="T70" fmla="*/ 2147483647 w 656"/>
              <a:gd name="T71" fmla="*/ 2147483647 h 338"/>
              <a:gd name="T72" fmla="*/ 2147483647 w 656"/>
              <a:gd name="T73" fmla="*/ 2147483647 h 338"/>
              <a:gd name="T74" fmla="*/ 2147483647 w 656"/>
              <a:gd name="T75" fmla="*/ 2147483647 h 338"/>
              <a:gd name="T76" fmla="*/ 2147483647 w 656"/>
              <a:gd name="T77" fmla="*/ 2147483647 h 338"/>
              <a:gd name="T78" fmla="*/ 2147483647 w 656"/>
              <a:gd name="T79" fmla="*/ 2147483647 h 338"/>
              <a:gd name="T80" fmla="*/ 2147483647 w 656"/>
              <a:gd name="T81" fmla="*/ 2147483647 h 338"/>
              <a:gd name="T82" fmla="*/ 2147483647 w 656"/>
              <a:gd name="T83" fmla="*/ 2147483647 h 338"/>
              <a:gd name="T84" fmla="*/ 2147483647 w 656"/>
              <a:gd name="T85" fmla="*/ 2147483647 h 338"/>
              <a:gd name="T86" fmla="*/ 2147483647 w 656"/>
              <a:gd name="T87" fmla="*/ 2147483647 h 338"/>
              <a:gd name="T88" fmla="*/ 2147483647 w 656"/>
              <a:gd name="T89" fmla="*/ 2147483647 h 338"/>
              <a:gd name="T90" fmla="*/ 2147483647 w 656"/>
              <a:gd name="T91" fmla="*/ 2147483647 h 338"/>
              <a:gd name="T92" fmla="*/ 2147483647 w 656"/>
              <a:gd name="T93" fmla="*/ 2147483647 h 338"/>
              <a:gd name="T94" fmla="*/ 0 w 656"/>
              <a:gd name="T95" fmla="*/ 2147483647 h 338"/>
              <a:gd name="T96" fmla="*/ 0 w 656"/>
              <a:gd name="T97" fmla="*/ 2147483647 h 33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56"/>
              <a:gd name="T148" fmla="*/ 0 h 338"/>
              <a:gd name="T149" fmla="*/ 656 w 656"/>
              <a:gd name="T150" fmla="*/ 338 h 33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56" h="338">
                <a:moveTo>
                  <a:pt x="0" y="337"/>
                </a:moveTo>
                <a:lnTo>
                  <a:pt x="0" y="337"/>
                </a:lnTo>
                <a:lnTo>
                  <a:pt x="7" y="321"/>
                </a:lnTo>
                <a:lnTo>
                  <a:pt x="20" y="319"/>
                </a:lnTo>
                <a:lnTo>
                  <a:pt x="25" y="283"/>
                </a:lnTo>
                <a:lnTo>
                  <a:pt x="17" y="279"/>
                </a:lnTo>
                <a:lnTo>
                  <a:pt x="16" y="271"/>
                </a:lnTo>
                <a:lnTo>
                  <a:pt x="37" y="251"/>
                </a:lnTo>
                <a:lnTo>
                  <a:pt x="78" y="265"/>
                </a:lnTo>
                <a:lnTo>
                  <a:pt x="83" y="225"/>
                </a:lnTo>
                <a:lnTo>
                  <a:pt x="112" y="214"/>
                </a:lnTo>
                <a:lnTo>
                  <a:pt x="107" y="205"/>
                </a:lnTo>
                <a:lnTo>
                  <a:pt x="114" y="180"/>
                </a:lnTo>
                <a:lnTo>
                  <a:pt x="123" y="167"/>
                </a:lnTo>
                <a:lnTo>
                  <a:pt x="163" y="160"/>
                </a:lnTo>
                <a:lnTo>
                  <a:pt x="176" y="163"/>
                </a:lnTo>
                <a:lnTo>
                  <a:pt x="220" y="149"/>
                </a:lnTo>
                <a:lnTo>
                  <a:pt x="236" y="163"/>
                </a:lnTo>
                <a:lnTo>
                  <a:pt x="250" y="130"/>
                </a:lnTo>
                <a:lnTo>
                  <a:pt x="263" y="121"/>
                </a:lnTo>
                <a:lnTo>
                  <a:pt x="295" y="140"/>
                </a:lnTo>
                <a:lnTo>
                  <a:pt x="299" y="119"/>
                </a:lnTo>
                <a:lnTo>
                  <a:pt x="333" y="76"/>
                </a:lnTo>
                <a:lnTo>
                  <a:pt x="341" y="51"/>
                </a:lnTo>
                <a:lnTo>
                  <a:pt x="353" y="54"/>
                </a:lnTo>
                <a:lnTo>
                  <a:pt x="385" y="32"/>
                </a:lnTo>
                <a:lnTo>
                  <a:pt x="376" y="14"/>
                </a:lnTo>
                <a:lnTo>
                  <a:pt x="381" y="2"/>
                </a:lnTo>
                <a:lnTo>
                  <a:pt x="409" y="0"/>
                </a:lnTo>
                <a:lnTo>
                  <a:pt x="428" y="7"/>
                </a:lnTo>
                <a:lnTo>
                  <a:pt x="437" y="28"/>
                </a:lnTo>
                <a:lnTo>
                  <a:pt x="466" y="33"/>
                </a:lnTo>
                <a:lnTo>
                  <a:pt x="485" y="42"/>
                </a:lnTo>
                <a:lnTo>
                  <a:pt x="525" y="40"/>
                </a:lnTo>
                <a:lnTo>
                  <a:pt x="544" y="28"/>
                </a:lnTo>
                <a:lnTo>
                  <a:pt x="587" y="56"/>
                </a:lnTo>
                <a:lnTo>
                  <a:pt x="604" y="111"/>
                </a:lnTo>
                <a:lnTo>
                  <a:pt x="622" y="131"/>
                </a:lnTo>
                <a:lnTo>
                  <a:pt x="655" y="150"/>
                </a:lnTo>
                <a:lnTo>
                  <a:pt x="631" y="180"/>
                </a:lnTo>
                <a:lnTo>
                  <a:pt x="608" y="196"/>
                </a:lnTo>
                <a:lnTo>
                  <a:pt x="585" y="224"/>
                </a:lnTo>
                <a:lnTo>
                  <a:pt x="585" y="234"/>
                </a:lnTo>
                <a:lnTo>
                  <a:pt x="520" y="276"/>
                </a:lnTo>
                <a:lnTo>
                  <a:pt x="158" y="310"/>
                </a:lnTo>
                <a:lnTo>
                  <a:pt x="121" y="309"/>
                </a:lnTo>
                <a:lnTo>
                  <a:pt x="122" y="328"/>
                </a:lnTo>
                <a:lnTo>
                  <a:pt x="0" y="337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40000"/>
                  <a:lumOff val="60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3" name="Freeform 55"/>
          <p:cNvSpPr>
            <a:spLocks/>
          </p:cNvSpPr>
          <p:nvPr/>
        </p:nvSpPr>
        <p:spPr bwMode="auto">
          <a:xfrm>
            <a:off x="6305550" y="3163888"/>
            <a:ext cx="576263" cy="298450"/>
          </a:xfrm>
          <a:custGeom>
            <a:avLst/>
            <a:gdLst>
              <a:gd name="T0" fmla="*/ 0 w 411"/>
              <a:gd name="T1" fmla="*/ 2147483647 h 205"/>
              <a:gd name="T2" fmla="*/ 2147483647 w 411"/>
              <a:gd name="T3" fmla="*/ 2147483647 h 205"/>
              <a:gd name="T4" fmla="*/ 2147483647 w 411"/>
              <a:gd name="T5" fmla="*/ 2147483647 h 205"/>
              <a:gd name="T6" fmla="*/ 2147483647 w 411"/>
              <a:gd name="T7" fmla="*/ 2147483647 h 205"/>
              <a:gd name="T8" fmla="*/ 2147483647 w 411"/>
              <a:gd name="T9" fmla="*/ 2147483647 h 205"/>
              <a:gd name="T10" fmla="*/ 2147483647 w 411"/>
              <a:gd name="T11" fmla="*/ 2147483647 h 205"/>
              <a:gd name="T12" fmla="*/ 2147483647 w 411"/>
              <a:gd name="T13" fmla="*/ 2147483647 h 205"/>
              <a:gd name="T14" fmla="*/ 2147483647 w 411"/>
              <a:gd name="T15" fmla="*/ 2147483647 h 205"/>
              <a:gd name="T16" fmla="*/ 2147483647 w 411"/>
              <a:gd name="T17" fmla="*/ 2147483647 h 205"/>
              <a:gd name="T18" fmla="*/ 2147483647 w 411"/>
              <a:gd name="T19" fmla="*/ 2147483647 h 205"/>
              <a:gd name="T20" fmla="*/ 2147483647 w 411"/>
              <a:gd name="T21" fmla="*/ 2147483647 h 205"/>
              <a:gd name="T22" fmla="*/ 2147483647 w 411"/>
              <a:gd name="T23" fmla="*/ 2147483647 h 205"/>
              <a:gd name="T24" fmla="*/ 2147483647 w 411"/>
              <a:gd name="T25" fmla="*/ 2147483647 h 205"/>
              <a:gd name="T26" fmla="*/ 2147483647 w 411"/>
              <a:gd name="T27" fmla="*/ 2147483647 h 205"/>
              <a:gd name="T28" fmla="*/ 2147483647 w 411"/>
              <a:gd name="T29" fmla="*/ 2147483647 h 205"/>
              <a:gd name="T30" fmla="*/ 2147483647 w 411"/>
              <a:gd name="T31" fmla="*/ 2147483647 h 205"/>
              <a:gd name="T32" fmla="*/ 2147483647 w 411"/>
              <a:gd name="T33" fmla="*/ 2147483647 h 205"/>
              <a:gd name="T34" fmla="*/ 2147483647 w 411"/>
              <a:gd name="T35" fmla="*/ 2147483647 h 205"/>
              <a:gd name="T36" fmla="*/ 2147483647 w 411"/>
              <a:gd name="T37" fmla="*/ 2147483647 h 205"/>
              <a:gd name="T38" fmla="*/ 2147483647 w 411"/>
              <a:gd name="T39" fmla="*/ 2147483647 h 205"/>
              <a:gd name="T40" fmla="*/ 2147483647 w 411"/>
              <a:gd name="T41" fmla="*/ 2147483647 h 205"/>
              <a:gd name="T42" fmla="*/ 2147483647 w 411"/>
              <a:gd name="T43" fmla="*/ 2147483647 h 205"/>
              <a:gd name="T44" fmla="*/ 2147483647 w 411"/>
              <a:gd name="T45" fmla="*/ 2147483647 h 205"/>
              <a:gd name="T46" fmla="*/ 2147483647 w 411"/>
              <a:gd name="T47" fmla="*/ 2147483647 h 205"/>
              <a:gd name="T48" fmla="*/ 2147483647 w 411"/>
              <a:gd name="T49" fmla="*/ 2147483647 h 205"/>
              <a:gd name="T50" fmla="*/ 2147483647 w 411"/>
              <a:gd name="T51" fmla="*/ 2147483647 h 205"/>
              <a:gd name="T52" fmla="*/ 2147483647 w 411"/>
              <a:gd name="T53" fmla="*/ 2147483647 h 205"/>
              <a:gd name="T54" fmla="*/ 2147483647 w 411"/>
              <a:gd name="T55" fmla="*/ 2147483647 h 205"/>
              <a:gd name="T56" fmla="*/ 2147483647 w 411"/>
              <a:gd name="T57" fmla="*/ 2147483647 h 205"/>
              <a:gd name="T58" fmla="*/ 2147483647 w 411"/>
              <a:gd name="T59" fmla="*/ 2147483647 h 205"/>
              <a:gd name="T60" fmla="*/ 2147483647 w 411"/>
              <a:gd name="T61" fmla="*/ 2147483647 h 205"/>
              <a:gd name="T62" fmla="*/ 2147483647 w 411"/>
              <a:gd name="T63" fmla="*/ 2147483647 h 205"/>
              <a:gd name="T64" fmla="*/ 2147483647 w 411"/>
              <a:gd name="T65" fmla="*/ 2147483647 h 205"/>
              <a:gd name="T66" fmla="*/ 2147483647 w 411"/>
              <a:gd name="T67" fmla="*/ 2147483647 h 205"/>
              <a:gd name="T68" fmla="*/ 2147483647 w 411"/>
              <a:gd name="T69" fmla="*/ 2147483647 h 205"/>
              <a:gd name="T70" fmla="*/ 2147483647 w 411"/>
              <a:gd name="T71" fmla="*/ 2147483647 h 205"/>
              <a:gd name="T72" fmla="*/ 0 w 411"/>
              <a:gd name="T73" fmla="*/ 2147483647 h 20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11"/>
              <a:gd name="T112" fmla="*/ 0 h 205"/>
              <a:gd name="T113" fmla="*/ 411 w 411"/>
              <a:gd name="T114" fmla="*/ 205 h 20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11" h="205">
                <a:moveTo>
                  <a:pt x="0" y="61"/>
                </a:moveTo>
                <a:lnTo>
                  <a:pt x="0" y="61"/>
                </a:lnTo>
                <a:lnTo>
                  <a:pt x="11" y="119"/>
                </a:lnTo>
                <a:lnTo>
                  <a:pt x="41" y="82"/>
                </a:lnTo>
                <a:lnTo>
                  <a:pt x="90" y="68"/>
                </a:lnTo>
                <a:lnTo>
                  <a:pt x="99" y="53"/>
                </a:lnTo>
                <a:lnTo>
                  <a:pt x="126" y="50"/>
                </a:lnTo>
                <a:lnTo>
                  <a:pt x="148" y="61"/>
                </a:lnTo>
                <a:lnTo>
                  <a:pt x="161" y="78"/>
                </a:lnTo>
                <a:lnTo>
                  <a:pt x="184" y="83"/>
                </a:lnTo>
                <a:lnTo>
                  <a:pt x="198" y="102"/>
                </a:lnTo>
                <a:lnTo>
                  <a:pt x="219" y="112"/>
                </a:lnTo>
                <a:lnTo>
                  <a:pt x="229" y="106"/>
                </a:lnTo>
                <a:lnTo>
                  <a:pt x="233" y="117"/>
                </a:lnTo>
                <a:lnTo>
                  <a:pt x="229" y="126"/>
                </a:lnTo>
                <a:lnTo>
                  <a:pt x="227" y="138"/>
                </a:lnTo>
                <a:lnTo>
                  <a:pt x="214" y="164"/>
                </a:lnTo>
                <a:lnTo>
                  <a:pt x="219" y="181"/>
                </a:lnTo>
                <a:lnTo>
                  <a:pt x="237" y="174"/>
                </a:lnTo>
                <a:lnTo>
                  <a:pt x="237" y="166"/>
                </a:lnTo>
                <a:lnTo>
                  <a:pt x="251" y="182"/>
                </a:lnTo>
                <a:lnTo>
                  <a:pt x="255" y="174"/>
                </a:lnTo>
                <a:lnTo>
                  <a:pt x="265" y="187"/>
                </a:lnTo>
                <a:lnTo>
                  <a:pt x="269" y="180"/>
                </a:lnTo>
                <a:lnTo>
                  <a:pt x="285" y="188"/>
                </a:lnTo>
                <a:lnTo>
                  <a:pt x="294" y="185"/>
                </a:lnTo>
                <a:lnTo>
                  <a:pt x="308" y="198"/>
                </a:lnTo>
                <a:lnTo>
                  <a:pt x="297" y="176"/>
                </a:lnTo>
                <a:lnTo>
                  <a:pt x="269" y="155"/>
                </a:lnTo>
                <a:lnTo>
                  <a:pt x="295" y="168"/>
                </a:lnTo>
                <a:lnTo>
                  <a:pt x="279" y="147"/>
                </a:lnTo>
                <a:lnTo>
                  <a:pt x="274" y="128"/>
                </a:lnTo>
                <a:lnTo>
                  <a:pt x="277" y="82"/>
                </a:lnTo>
                <a:lnTo>
                  <a:pt x="260" y="72"/>
                </a:lnTo>
                <a:lnTo>
                  <a:pt x="294" y="43"/>
                </a:lnTo>
                <a:lnTo>
                  <a:pt x="295" y="24"/>
                </a:lnTo>
                <a:lnTo>
                  <a:pt x="314" y="25"/>
                </a:lnTo>
                <a:lnTo>
                  <a:pt x="309" y="43"/>
                </a:lnTo>
                <a:lnTo>
                  <a:pt x="297" y="48"/>
                </a:lnTo>
                <a:lnTo>
                  <a:pt x="290" y="66"/>
                </a:lnTo>
                <a:lnTo>
                  <a:pt x="294" y="81"/>
                </a:lnTo>
                <a:lnTo>
                  <a:pt x="303" y="75"/>
                </a:lnTo>
                <a:lnTo>
                  <a:pt x="298" y="94"/>
                </a:lnTo>
                <a:lnTo>
                  <a:pt x="302" y="103"/>
                </a:lnTo>
                <a:lnTo>
                  <a:pt x="304" y="113"/>
                </a:lnTo>
                <a:lnTo>
                  <a:pt x="295" y="108"/>
                </a:lnTo>
                <a:lnTo>
                  <a:pt x="292" y="121"/>
                </a:lnTo>
                <a:lnTo>
                  <a:pt x="312" y="118"/>
                </a:lnTo>
                <a:lnTo>
                  <a:pt x="310" y="128"/>
                </a:lnTo>
                <a:lnTo>
                  <a:pt x="321" y="134"/>
                </a:lnTo>
                <a:lnTo>
                  <a:pt x="302" y="134"/>
                </a:lnTo>
                <a:lnTo>
                  <a:pt x="307" y="162"/>
                </a:lnTo>
                <a:lnTo>
                  <a:pt x="328" y="173"/>
                </a:lnTo>
                <a:lnTo>
                  <a:pt x="339" y="158"/>
                </a:lnTo>
                <a:lnTo>
                  <a:pt x="340" y="181"/>
                </a:lnTo>
                <a:lnTo>
                  <a:pt x="355" y="177"/>
                </a:lnTo>
                <a:lnTo>
                  <a:pt x="347" y="188"/>
                </a:lnTo>
                <a:lnTo>
                  <a:pt x="357" y="188"/>
                </a:lnTo>
                <a:lnTo>
                  <a:pt x="349" y="199"/>
                </a:lnTo>
                <a:lnTo>
                  <a:pt x="353" y="204"/>
                </a:lnTo>
                <a:lnTo>
                  <a:pt x="371" y="195"/>
                </a:lnTo>
                <a:lnTo>
                  <a:pt x="393" y="183"/>
                </a:lnTo>
                <a:lnTo>
                  <a:pt x="401" y="156"/>
                </a:lnTo>
                <a:lnTo>
                  <a:pt x="404" y="172"/>
                </a:lnTo>
                <a:lnTo>
                  <a:pt x="401" y="180"/>
                </a:lnTo>
                <a:lnTo>
                  <a:pt x="396" y="193"/>
                </a:lnTo>
                <a:lnTo>
                  <a:pt x="397" y="202"/>
                </a:lnTo>
                <a:lnTo>
                  <a:pt x="406" y="180"/>
                </a:lnTo>
                <a:lnTo>
                  <a:pt x="410" y="130"/>
                </a:lnTo>
                <a:lnTo>
                  <a:pt x="385" y="134"/>
                </a:lnTo>
                <a:lnTo>
                  <a:pt x="353" y="140"/>
                </a:lnTo>
                <a:lnTo>
                  <a:pt x="350" y="130"/>
                </a:lnTo>
                <a:lnTo>
                  <a:pt x="315" y="0"/>
                </a:lnTo>
                <a:lnTo>
                  <a:pt x="0" y="61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4612" name="Group 56"/>
          <p:cNvGrpSpPr>
            <a:grpSpLocks/>
          </p:cNvGrpSpPr>
          <p:nvPr/>
        </p:nvGrpSpPr>
        <p:grpSpPr bwMode="auto">
          <a:xfrm>
            <a:off x="5870575" y="3271838"/>
            <a:ext cx="982663" cy="573087"/>
            <a:chOff x="4199" y="2298"/>
            <a:chExt cx="706" cy="395"/>
          </a:xfrm>
          <a:solidFill>
            <a:schemeClr val="bg1"/>
          </a:solidFill>
        </p:grpSpPr>
        <p:sp>
          <p:nvSpPr>
            <p:cNvPr id="14477" name="Freeform 57"/>
            <p:cNvSpPr>
              <a:spLocks/>
            </p:cNvSpPr>
            <p:nvPr/>
          </p:nvSpPr>
          <p:spPr bwMode="auto">
            <a:xfrm>
              <a:off x="4199" y="2298"/>
              <a:ext cx="698" cy="395"/>
            </a:xfrm>
            <a:custGeom>
              <a:avLst/>
              <a:gdLst>
                <a:gd name="T0" fmla="*/ 0 w 698"/>
                <a:gd name="T1" fmla="*/ 394 h 395"/>
                <a:gd name="T2" fmla="*/ 65 w 698"/>
                <a:gd name="T3" fmla="*/ 342 h 395"/>
                <a:gd name="T4" fmla="*/ 111 w 698"/>
                <a:gd name="T5" fmla="*/ 298 h 395"/>
                <a:gd name="T6" fmla="*/ 160 w 698"/>
                <a:gd name="T7" fmla="*/ 298 h 395"/>
                <a:gd name="T8" fmla="*/ 206 w 698"/>
                <a:gd name="T9" fmla="*/ 292 h 395"/>
                <a:gd name="T10" fmla="*/ 237 w 698"/>
                <a:gd name="T11" fmla="*/ 267 h 395"/>
                <a:gd name="T12" fmla="*/ 291 w 698"/>
                <a:gd name="T13" fmla="*/ 236 h 395"/>
                <a:gd name="T14" fmla="*/ 313 w 698"/>
                <a:gd name="T15" fmla="*/ 154 h 395"/>
                <a:gd name="T16" fmla="*/ 353 w 698"/>
                <a:gd name="T17" fmla="*/ 132 h 395"/>
                <a:gd name="T18" fmla="*/ 385 w 698"/>
                <a:gd name="T19" fmla="*/ 85 h 395"/>
                <a:gd name="T20" fmla="*/ 415 w 698"/>
                <a:gd name="T21" fmla="*/ 0 h 395"/>
                <a:gd name="T22" fmla="*/ 473 w 698"/>
                <a:gd name="T23" fmla="*/ 4 h 395"/>
                <a:gd name="T24" fmla="*/ 510 w 698"/>
                <a:gd name="T25" fmla="*/ 28 h 395"/>
                <a:gd name="T26" fmla="*/ 541 w 698"/>
                <a:gd name="T27" fmla="*/ 52 h 395"/>
                <a:gd name="T28" fmla="*/ 526 w 698"/>
                <a:gd name="T29" fmla="*/ 90 h 395"/>
                <a:gd name="T30" fmla="*/ 549 w 698"/>
                <a:gd name="T31" fmla="*/ 100 h 395"/>
                <a:gd name="T32" fmla="*/ 563 w 698"/>
                <a:gd name="T33" fmla="*/ 118 h 395"/>
                <a:gd name="T34" fmla="*/ 603 w 698"/>
                <a:gd name="T35" fmla="*/ 132 h 395"/>
                <a:gd name="T36" fmla="*/ 625 w 698"/>
                <a:gd name="T37" fmla="*/ 147 h 395"/>
                <a:gd name="T38" fmla="*/ 629 w 698"/>
                <a:gd name="T39" fmla="*/ 172 h 395"/>
                <a:gd name="T40" fmla="*/ 599 w 698"/>
                <a:gd name="T41" fmla="*/ 158 h 395"/>
                <a:gd name="T42" fmla="*/ 612 w 698"/>
                <a:gd name="T43" fmla="*/ 178 h 395"/>
                <a:gd name="T44" fmla="*/ 621 w 698"/>
                <a:gd name="T45" fmla="*/ 185 h 395"/>
                <a:gd name="T46" fmla="*/ 643 w 698"/>
                <a:gd name="T47" fmla="*/ 205 h 395"/>
                <a:gd name="T48" fmla="*/ 626 w 698"/>
                <a:gd name="T49" fmla="*/ 199 h 395"/>
                <a:gd name="T50" fmla="*/ 635 w 698"/>
                <a:gd name="T51" fmla="*/ 212 h 395"/>
                <a:gd name="T52" fmla="*/ 602 w 698"/>
                <a:gd name="T53" fmla="*/ 200 h 395"/>
                <a:gd name="T54" fmla="*/ 598 w 698"/>
                <a:gd name="T55" fmla="*/ 203 h 395"/>
                <a:gd name="T56" fmla="*/ 632 w 698"/>
                <a:gd name="T57" fmla="*/ 221 h 395"/>
                <a:gd name="T58" fmla="*/ 641 w 698"/>
                <a:gd name="T59" fmla="*/ 231 h 395"/>
                <a:gd name="T60" fmla="*/ 649 w 698"/>
                <a:gd name="T61" fmla="*/ 237 h 395"/>
                <a:gd name="T62" fmla="*/ 621 w 698"/>
                <a:gd name="T63" fmla="*/ 237 h 395"/>
                <a:gd name="T64" fmla="*/ 593 w 698"/>
                <a:gd name="T65" fmla="*/ 225 h 395"/>
                <a:gd name="T66" fmla="*/ 581 w 698"/>
                <a:gd name="T67" fmla="*/ 227 h 395"/>
                <a:gd name="T68" fmla="*/ 614 w 698"/>
                <a:gd name="T69" fmla="*/ 242 h 395"/>
                <a:gd name="T70" fmla="*/ 648 w 698"/>
                <a:gd name="T71" fmla="*/ 255 h 395"/>
                <a:gd name="T72" fmla="*/ 660 w 698"/>
                <a:gd name="T73" fmla="*/ 248 h 395"/>
                <a:gd name="T74" fmla="*/ 697 w 698"/>
                <a:gd name="T75" fmla="*/ 282 h 395"/>
                <a:gd name="T76" fmla="*/ 681 w 698"/>
                <a:gd name="T77" fmla="*/ 288 h 395"/>
                <a:gd name="T78" fmla="*/ 179 w 698"/>
                <a:gd name="T79" fmla="*/ 371 h 395"/>
                <a:gd name="T80" fmla="*/ 0 w 698"/>
                <a:gd name="T81" fmla="*/ 394 h 3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98"/>
                <a:gd name="T124" fmla="*/ 0 h 395"/>
                <a:gd name="T125" fmla="*/ 698 w 698"/>
                <a:gd name="T126" fmla="*/ 395 h 3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98" h="395">
                  <a:moveTo>
                    <a:pt x="0" y="394"/>
                  </a:moveTo>
                  <a:lnTo>
                    <a:pt x="0" y="394"/>
                  </a:lnTo>
                  <a:lnTo>
                    <a:pt x="65" y="352"/>
                  </a:lnTo>
                  <a:lnTo>
                    <a:pt x="65" y="342"/>
                  </a:lnTo>
                  <a:lnTo>
                    <a:pt x="88" y="314"/>
                  </a:lnTo>
                  <a:lnTo>
                    <a:pt x="111" y="298"/>
                  </a:lnTo>
                  <a:lnTo>
                    <a:pt x="135" y="268"/>
                  </a:lnTo>
                  <a:lnTo>
                    <a:pt x="160" y="298"/>
                  </a:lnTo>
                  <a:lnTo>
                    <a:pt x="193" y="282"/>
                  </a:lnTo>
                  <a:lnTo>
                    <a:pt x="206" y="292"/>
                  </a:lnTo>
                  <a:lnTo>
                    <a:pt x="225" y="282"/>
                  </a:lnTo>
                  <a:lnTo>
                    <a:pt x="237" y="267"/>
                  </a:lnTo>
                  <a:lnTo>
                    <a:pt x="272" y="261"/>
                  </a:lnTo>
                  <a:lnTo>
                    <a:pt x="291" y="236"/>
                  </a:lnTo>
                  <a:lnTo>
                    <a:pt x="281" y="229"/>
                  </a:lnTo>
                  <a:lnTo>
                    <a:pt x="313" y="154"/>
                  </a:lnTo>
                  <a:lnTo>
                    <a:pt x="322" y="116"/>
                  </a:lnTo>
                  <a:lnTo>
                    <a:pt x="353" y="132"/>
                  </a:lnTo>
                  <a:lnTo>
                    <a:pt x="369" y="88"/>
                  </a:lnTo>
                  <a:lnTo>
                    <a:pt x="385" y="85"/>
                  </a:lnTo>
                  <a:lnTo>
                    <a:pt x="409" y="44"/>
                  </a:lnTo>
                  <a:lnTo>
                    <a:pt x="415" y="0"/>
                  </a:lnTo>
                  <a:lnTo>
                    <a:pt x="465" y="27"/>
                  </a:lnTo>
                  <a:lnTo>
                    <a:pt x="473" y="4"/>
                  </a:lnTo>
                  <a:lnTo>
                    <a:pt x="496" y="9"/>
                  </a:lnTo>
                  <a:lnTo>
                    <a:pt x="510" y="28"/>
                  </a:lnTo>
                  <a:lnTo>
                    <a:pt x="531" y="38"/>
                  </a:lnTo>
                  <a:lnTo>
                    <a:pt x="541" y="52"/>
                  </a:lnTo>
                  <a:lnTo>
                    <a:pt x="539" y="64"/>
                  </a:lnTo>
                  <a:lnTo>
                    <a:pt x="526" y="90"/>
                  </a:lnTo>
                  <a:lnTo>
                    <a:pt x="531" y="107"/>
                  </a:lnTo>
                  <a:lnTo>
                    <a:pt x="549" y="100"/>
                  </a:lnTo>
                  <a:lnTo>
                    <a:pt x="556" y="112"/>
                  </a:lnTo>
                  <a:lnTo>
                    <a:pt x="563" y="118"/>
                  </a:lnTo>
                  <a:lnTo>
                    <a:pt x="593" y="120"/>
                  </a:lnTo>
                  <a:lnTo>
                    <a:pt x="603" y="132"/>
                  </a:lnTo>
                  <a:lnTo>
                    <a:pt x="632" y="138"/>
                  </a:lnTo>
                  <a:lnTo>
                    <a:pt x="625" y="147"/>
                  </a:lnTo>
                  <a:lnTo>
                    <a:pt x="627" y="165"/>
                  </a:lnTo>
                  <a:lnTo>
                    <a:pt x="629" y="172"/>
                  </a:lnTo>
                  <a:lnTo>
                    <a:pt x="618" y="170"/>
                  </a:lnTo>
                  <a:lnTo>
                    <a:pt x="599" y="158"/>
                  </a:lnTo>
                  <a:lnTo>
                    <a:pt x="568" y="137"/>
                  </a:lnTo>
                  <a:lnTo>
                    <a:pt x="612" y="178"/>
                  </a:lnTo>
                  <a:lnTo>
                    <a:pt x="634" y="179"/>
                  </a:lnTo>
                  <a:lnTo>
                    <a:pt x="621" y="185"/>
                  </a:lnTo>
                  <a:lnTo>
                    <a:pt x="644" y="196"/>
                  </a:lnTo>
                  <a:lnTo>
                    <a:pt x="643" y="205"/>
                  </a:lnTo>
                  <a:lnTo>
                    <a:pt x="635" y="198"/>
                  </a:lnTo>
                  <a:lnTo>
                    <a:pt x="626" y="199"/>
                  </a:lnTo>
                  <a:lnTo>
                    <a:pt x="628" y="206"/>
                  </a:lnTo>
                  <a:lnTo>
                    <a:pt x="635" y="212"/>
                  </a:lnTo>
                  <a:lnTo>
                    <a:pt x="626" y="217"/>
                  </a:lnTo>
                  <a:lnTo>
                    <a:pt x="602" y="200"/>
                  </a:lnTo>
                  <a:lnTo>
                    <a:pt x="592" y="191"/>
                  </a:lnTo>
                  <a:lnTo>
                    <a:pt x="598" y="203"/>
                  </a:lnTo>
                  <a:lnTo>
                    <a:pt x="621" y="220"/>
                  </a:lnTo>
                  <a:lnTo>
                    <a:pt x="632" y="221"/>
                  </a:lnTo>
                  <a:lnTo>
                    <a:pt x="642" y="225"/>
                  </a:lnTo>
                  <a:lnTo>
                    <a:pt x="641" y="231"/>
                  </a:lnTo>
                  <a:lnTo>
                    <a:pt x="648" y="231"/>
                  </a:lnTo>
                  <a:lnTo>
                    <a:pt x="649" y="237"/>
                  </a:lnTo>
                  <a:lnTo>
                    <a:pt x="639" y="244"/>
                  </a:lnTo>
                  <a:lnTo>
                    <a:pt x="621" y="237"/>
                  </a:lnTo>
                  <a:lnTo>
                    <a:pt x="616" y="227"/>
                  </a:lnTo>
                  <a:lnTo>
                    <a:pt x="593" y="225"/>
                  </a:lnTo>
                  <a:lnTo>
                    <a:pt x="589" y="217"/>
                  </a:lnTo>
                  <a:lnTo>
                    <a:pt x="581" y="227"/>
                  </a:lnTo>
                  <a:lnTo>
                    <a:pt x="613" y="235"/>
                  </a:lnTo>
                  <a:lnTo>
                    <a:pt x="614" y="242"/>
                  </a:lnTo>
                  <a:lnTo>
                    <a:pt x="639" y="255"/>
                  </a:lnTo>
                  <a:lnTo>
                    <a:pt x="648" y="255"/>
                  </a:lnTo>
                  <a:lnTo>
                    <a:pt x="650" y="245"/>
                  </a:lnTo>
                  <a:lnTo>
                    <a:pt x="660" y="248"/>
                  </a:lnTo>
                  <a:lnTo>
                    <a:pt x="677" y="246"/>
                  </a:lnTo>
                  <a:lnTo>
                    <a:pt x="697" y="282"/>
                  </a:lnTo>
                  <a:lnTo>
                    <a:pt x="684" y="277"/>
                  </a:lnTo>
                  <a:lnTo>
                    <a:pt x="681" y="288"/>
                  </a:lnTo>
                  <a:lnTo>
                    <a:pt x="406" y="340"/>
                  </a:lnTo>
                  <a:lnTo>
                    <a:pt x="179" y="371"/>
                  </a:lnTo>
                  <a:lnTo>
                    <a:pt x="0" y="394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8" name="Freeform 58"/>
            <p:cNvSpPr>
              <a:spLocks/>
            </p:cNvSpPr>
            <p:nvPr/>
          </p:nvSpPr>
          <p:spPr bwMode="auto">
            <a:xfrm>
              <a:off x="4867" y="2407"/>
              <a:ext cx="38" cy="114"/>
            </a:xfrm>
            <a:custGeom>
              <a:avLst/>
              <a:gdLst>
                <a:gd name="T0" fmla="*/ 0 w 38"/>
                <a:gd name="T1" fmla="*/ 63 h 114"/>
                <a:gd name="T2" fmla="*/ 0 w 38"/>
                <a:gd name="T3" fmla="*/ 63 h 114"/>
                <a:gd name="T4" fmla="*/ 0 w 38"/>
                <a:gd name="T5" fmla="*/ 99 h 114"/>
                <a:gd name="T6" fmla="*/ 7 w 38"/>
                <a:gd name="T7" fmla="*/ 113 h 114"/>
                <a:gd name="T8" fmla="*/ 13 w 38"/>
                <a:gd name="T9" fmla="*/ 71 h 114"/>
                <a:gd name="T10" fmla="*/ 27 w 38"/>
                <a:gd name="T11" fmla="*/ 53 h 114"/>
                <a:gd name="T12" fmla="*/ 37 w 38"/>
                <a:gd name="T13" fmla="*/ 0 h 114"/>
                <a:gd name="T14" fmla="*/ 15 w 38"/>
                <a:gd name="T15" fmla="*/ 12 h 114"/>
                <a:gd name="T16" fmla="*/ 0 w 38"/>
                <a:gd name="T17" fmla="*/ 63 h 114"/>
                <a:gd name="T18" fmla="*/ 0 w 38"/>
                <a:gd name="T19" fmla="*/ 63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14"/>
                <a:gd name="T32" fmla="*/ 38 w 38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14">
                  <a:moveTo>
                    <a:pt x="0" y="63"/>
                  </a:moveTo>
                  <a:lnTo>
                    <a:pt x="0" y="63"/>
                  </a:lnTo>
                  <a:lnTo>
                    <a:pt x="0" y="99"/>
                  </a:lnTo>
                  <a:lnTo>
                    <a:pt x="7" y="113"/>
                  </a:lnTo>
                  <a:lnTo>
                    <a:pt x="13" y="71"/>
                  </a:lnTo>
                  <a:lnTo>
                    <a:pt x="27" y="53"/>
                  </a:lnTo>
                  <a:lnTo>
                    <a:pt x="37" y="0"/>
                  </a:lnTo>
                  <a:lnTo>
                    <a:pt x="15" y="12"/>
                  </a:lnTo>
                  <a:lnTo>
                    <a:pt x="0" y="6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375" name="Freeform 59"/>
          <p:cNvSpPr>
            <a:spLocks/>
          </p:cNvSpPr>
          <p:nvPr/>
        </p:nvSpPr>
        <p:spPr bwMode="auto">
          <a:xfrm>
            <a:off x="2686050" y="3092450"/>
            <a:ext cx="915988" cy="752475"/>
          </a:xfrm>
          <a:custGeom>
            <a:avLst/>
            <a:gdLst>
              <a:gd name="T0" fmla="*/ 0 w 658"/>
              <a:gd name="T1" fmla="*/ 2147483647 h 520"/>
              <a:gd name="T2" fmla="*/ 0 w 658"/>
              <a:gd name="T3" fmla="*/ 2147483647 h 520"/>
              <a:gd name="T4" fmla="*/ 2147483647 w 658"/>
              <a:gd name="T5" fmla="*/ 0 h 520"/>
              <a:gd name="T6" fmla="*/ 2147483647 w 658"/>
              <a:gd name="T7" fmla="*/ 2147483647 h 520"/>
              <a:gd name="T8" fmla="*/ 2147483647 w 658"/>
              <a:gd name="T9" fmla="*/ 2147483647 h 520"/>
              <a:gd name="T10" fmla="*/ 2147483647 w 658"/>
              <a:gd name="T11" fmla="*/ 2147483647 h 520"/>
              <a:gd name="T12" fmla="*/ 2147483647 w 658"/>
              <a:gd name="T13" fmla="*/ 2147483647 h 520"/>
              <a:gd name="T14" fmla="*/ 2147483647 w 658"/>
              <a:gd name="T15" fmla="*/ 2147483647 h 520"/>
              <a:gd name="T16" fmla="*/ 2147483647 w 658"/>
              <a:gd name="T17" fmla="*/ 2147483647 h 520"/>
              <a:gd name="T18" fmla="*/ 0 w 658"/>
              <a:gd name="T19" fmla="*/ 2147483647 h 520"/>
              <a:gd name="T20" fmla="*/ 0 w 658"/>
              <a:gd name="T21" fmla="*/ 2147483647 h 5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8"/>
              <a:gd name="T34" fmla="*/ 0 h 520"/>
              <a:gd name="T35" fmla="*/ 658 w 658"/>
              <a:gd name="T36" fmla="*/ 520 h 5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8" h="520">
                <a:moveTo>
                  <a:pt x="0" y="453"/>
                </a:moveTo>
                <a:lnTo>
                  <a:pt x="0" y="453"/>
                </a:lnTo>
                <a:lnTo>
                  <a:pt x="64" y="0"/>
                </a:lnTo>
                <a:lnTo>
                  <a:pt x="487" y="48"/>
                </a:lnTo>
                <a:lnTo>
                  <a:pt x="657" y="62"/>
                </a:lnTo>
                <a:lnTo>
                  <a:pt x="651" y="176"/>
                </a:lnTo>
                <a:lnTo>
                  <a:pt x="628" y="519"/>
                </a:lnTo>
                <a:lnTo>
                  <a:pt x="542" y="513"/>
                </a:lnTo>
                <a:lnTo>
                  <a:pt x="272" y="489"/>
                </a:lnTo>
                <a:lnTo>
                  <a:pt x="0" y="453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6" name="Freeform 60"/>
          <p:cNvSpPr>
            <a:spLocks/>
          </p:cNvSpPr>
          <p:nvPr/>
        </p:nvSpPr>
        <p:spPr bwMode="auto">
          <a:xfrm>
            <a:off x="1063625" y="1858963"/>
            <a:ext cx="1003300" cy="909637"/>
          </a:xfrm>
          <a:custGeom>
            <a:avLst/>
            <a:gdLst>
              <a:gd name="T0" fmla="*/ 0 w 719"/>
              <a:gd name="T1" fmla="*/ 2147483647 h 616"/>
              <a:gd name="T2" fmla="*/ 0 w 719"/>
              <a:gd name="T3" fmla="*/ 2147483647 h 616"/>
              <a:gd name="T4" fmla="*/ 2147483647 w 719"/>
              <a:gd name="T5" fmla="*/ 2147483647 h 616"/>
              <a:gd name="T6" fmla="*/ 2147483647 w 719"/>
              <a:gd name="T7" fmla="*/ 2147483647 h 616"/>
              <a:gd name="T8" fmla="*/ 2147483647 w 719"/>
              <a:gd name="T9" fmla="*/ 0 h 616"/>
              <a:gd name="T10" fmla="*/ 2147483647 w 719"/>
              <a:gd name="T11" fmla="*/ 2147483647 h 616"/>
              <a:gd name="T12" fmla="*/ 2147483647 w 719"/>
              <a:gd name="T13" fmla="*/ 2147483647 h 616"/>
              <a:gd name="T14" fmla="*/ 2147483647 w 719"/>
              <a:gd name="T15" fmla="*/ 2147483647 h 616"/>
              <a:gd name="T16" fmla="*/ 2147483647 w 719"/>
              <a:gd name="T17" fmla="*/ 2147483647 h 616"/>
              <a:gd name="T18" fmla="*/ 2147483647 w 719"/>
              <a:gd name="T19" fmla="*/ 2147483647 h 616"/>
              <a:gd name="T20" fmla="*/ 2147483647 w 719"/>
              <a:gd name="T21" fmla="*/ 2147483647 h 616"/>
              <a:gd name="T22" fmla="*/ 2147483647 w 719"/>
              <a:gd name="T23" fmla="*/ 2147483647 h 616"/>
              <a:gd name="T24" fmla="*/ 2147483647 w 719"/>
              <a:gd name="T25" fmla="*/ 2147483647 h 616"/>
              <a:gd name="T26" fmla="*/ 2147483647 w 719"/>
              <a:gd name="T27" fmla="*/ 2147483647 h 616"/>
              <a:gd name="T28" fmla="*/ 2147483647 w 719"/>
              <a:gd name="T29" fmla="*/ 2147483647 h 616"/>
              <a:gd name="T30" fmla="*/ 2147483647 w 719"/>
              <a:gd name="T31" fmla="*/ 2147483647 h 616"/>
              <a:gd name="T32" fmla="*/ 2147483647 w 719"/>
              <a:gd name="T33" fmla="*/ 2147483647 h 616"/>
              <a:gd name="T34" fmla="*/ 2147483647 w 719"/>
              <a:gd name="T35" fmla="*/ 2147483647 h 616"/>
              <a:gd name="T36" fmla="*/ 2147483647 w 719"/>
              <a:gd name="T37" fmla="*/ 2147483647 h 616"/>
              <a:gd name="T38" fmla="*/ 2147483647 w 719"/>
              <a:gd name="T39" fmla="*/ 2147483647 h 616"/>
              <a:gd name="T40" fmla="*/ 2147483647 w 719"/>
              <a:gd name="T41" fmla="*/ 2147483647 h 616"/>
              <a:gd name="T42" fmla="*/ 2147483647 w 719"/>
              <a:gd name="T43" fmla="*/ 2147483647 h 616"/>
              <a:gd name="T44" fmla="*/ 2147483647 w 719"/>
              <a:gd name="T45" fmla="*/ 2147483647 h 616"/>
              <a:gd name="T46" fmla="*/ 2147483647 w 719"/>
              <a:gd name="T47" fmla="*/ 2147483647 h 616"/>
              <a:gd name="T48" fmla="*/ 2147483647 w 719"/>
              <a:gd name="T49" fmla="*/ 2147483647 h 616"/>
              <a:gd name="T50" fmla="*/ 2147483647 w 719"/>
              <a:gd name="T51" fmla="*/ 2147483647 h 616"/>
              <a:gd name="T52" fmla="*/ 0 w 719"/>
              <a:gd name="T53" fmla="*/ 2147483647 h 616"/>
              <a:gd name="T54" fmla="*/ 0 w 719"/>
              <a:gd name="T55" fmla="*/ 2147483647 h 61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19"/>
              <a:gd name="T85" fmla="*/ 0 h 616"/>
              <a:gd name="T86" fmla="*/ 719 w 719"/>
              <a:gd name="T87" fmla="*/ 616 h 61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19" h="616">
                <a:moveTo>
                  <a:pt x="0" y="458"/>
                </a:moveTo>
                <a:lnTo>
                  <a:pt x="0" y="458"/>
                </a:lnTo>
                <a:lnTo>
                  <a:pt x="12" y="348"/>
                </a:lnTo>
                <a:lnTo>
                  <a:pt x="68" y="258"/>
                </a:lnTo>
                <a:lnTo>
                  <a:pt x="156" y="0"/>
                </a:lnTo>
                <a:lnTo>
                  <a:pt x="201" y="15"/>
                </a:lnTo>
                <a:lnTo>
                  <a:pt x="202" y="26"/>
                </a:lnTo>
                <a:lnTo>
                  <a:pt x="215" y="27"/>
                </a:lnTo>
                <a:lnTo>
                  <a:pt x="237" y="71"/>
                </a:lnTo>
                <a:lnTo>
                  <a:pt x="233" y="87"/>
                </a:lnTo>
                <a:lnTo>
                  <a:pt x="269" y="116"/>
                </a:lnTo>
                <a:lnTo>
                  <a:pt x="329" y="115"/>
                </a:lnTo>
                <a:lnTo>
                  <a:pt x="375" y="135"/>
                </a:lnTo>
                <a:lnTo>
                  <a:pt x="397" y="130"/>
                </a:lnTo>
                <a:lnTo>
                  <a:pt x="535" y="135"/>
                </a:lnTo>
                <a:lnTo>
                  <a:pt x="692" y="172"/>
                </a:lnTo>
                <a:lnTo>
                  <a:pt x="700" y="191"/>
                </a:lnTo>
                <a:lnTo>
                  <a:pt x="718" y="219"/>
                </a:lnTo>
                <a:lnTo>
                  <a:pt x="694" y="258"/>
                </a:lnTo>
                <a:lnTo>
                  <a:pt x="666" y="302"/>
                </a:lnTo>
                <a:lnTo>
                  <a:pt x="632" y="333"/>
                </a:lnTo>
                <a:lnTo>
                  <a:pt x="627" y="355"/>
                </a:lnTo>
                <a:lnTo>
                  <a:pt x="647" y="378"/>
                </a:lnTo>
                <a:lnTo>
                  <a:pt x="625" y="428"/>
                </a:lnTo>
                <a:lnTo>
                  <a:pt x="582" y="615"/>
                </a:lnTo>
                <a:lnTo>
                  <a:pt x="338" y="553"/>
                </a:lnTo>
                <a:lnTo>
                  <a:pt x="0" y="458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4615" name="Group 61"/>
          <p:cNvGrpSpPr>
            <a:grpSpLocks/>
          </p:cNvGrpSpPr>
          <p:nvPr/>
        </p:nvGrpSpPr>
        <p:grpSpPr bwMode="auto">
          <a:xfrm>
            <a:off x="4941888" y="2109788"/>
            <a:ext cx="949325" cy="923925"/>
            <a:chOff x="3526" y="1495"/>
            <a:chExt cx="681" cy="639"/>
          </a:xfrm>
          <a:solidFill>
            <a:schemeClr val="accent3">
              <a:lumMod val="75000"/>
            </a:schemeClr>
          </a:solidFill>
        </p:grpSpPr>
        <p:sp>
          <p:nvSpPr>
            <p:cNvPr id="14475" name="Freeform 62"/>
            <p:cNvSpPr>
              <a:spLocks/>
            </p:cNvSpPr>
            <p:nvPr/>
          </p:nvSpPr>
          <p:spPr bwMode="auto">
            <a:xfrm>
              <a:off x="3526" y="1495"/>
              <a:ext cx="518" cy="267"/>
            </a:xfrm>
            <a:custGeom>
              <a:avLst/>
              <a:gdLst>
                <a:gd name="T0" fmla="*/ 0 w 518"/>
                <a:gd name="T1" fmla="*/ 114 h 267"/>
                <a:gd name="T2" fmla="*/ 141 w 518"/>
                <a:gd name="T3" fmla="*/ 169 h 267"/>
                <a:gd name="T4" fmla="*/ 192 w 518"/>
                <a:gd name="T5" fmla="*/ 190 h 267"/>
                <a:gd name="T6" fmla="*/ 236 w 518"/>
                <a:gd name="T7" fmla="*/ 266 h 267"/>
                <a:gd name="T8" fmla="*/ 262 w 518"/>
                <a:gd name="T9" fmla="*/ 200 h 267"/>
                <a:gd name="T10" fmla="*/ 269 w 518"/>
                <a:gd name="T11" fmla="*/ 183 h 267"/>
                <a:gd name="T12" fmla="*/ 280 w 518"/>
                <a:gd name="T13" fmla="*/ 169 h 267"/>
                <a:gd name="T14" fmla="*/ 279 w 518"/>
                <a:gd name="T15" fmla="*/ 192 h 267"/>
                <a:gd name="T16" fmla="*/ 293 w 518"/>
                <a:gd name="T17" fmla="*/ 173 h 267"/>
                <a:gd name="T18" fmla="*/ 311 w 518"/>
                <a:gd name="T19" fmla="*/ 166 h 267"/>
                <a:gd name="T20" fmla="*/ 300 w 518"/>
                <a:gd name="T21" fmla="*/ 196 h 267"/>
                <a:gd name="T22" fmla="*/ 316 w 518"/>
                <a:gd name="T23" fmla="*/ 184 h 267"/>
                <a:gd name="T24" fmla="*/ 334 w 518"/>
                <a:gd name="T25" fmla="*/ 159 h 267"/>
                <a:gd name="T26" fmla="*/ 378 w 518"/>
                <a:gd name="T27" fmla="*/ 153 h 267"/>
                <a:gd name="T28" fmla="*/ 434 w 518"/>
                <a:gd name="T29" fmla="*/ 142 h 267"/>
                <a:gd name="T30" fmla="*/ 457 w 518"/>
                <a:gd name="T31" fmla="*/ 137 h 267"/>
                <a:gd name="T32" fmla="*/ 496 w 518"/>
                <a:gd name="T33" fmla="*/ 139 h 267"/>
                <a:gd name="T34" fmla="*/ 489 w 518"/>
                <a:gd name="T35" fmla="*/ 115 h 267"/>
                <a:gd name="T36" fmla="*/ 460 w 518"/>
                <a:gd name="T37" fmla="*/ 92 h 267"/>
                <a:gd name="T38" fmla="*/ 443 w 518"/>
                <a:gd name="T39" fmla="*/ 92 h 267"/>
                <a:gd name="T40" fmla="*/ 424 w 518"/>
                <a:gd name="T41" fmla="*/ 88 h 267"/>
                <a:gd name="T42" fmla="*/ 426 w 518"/>
                <a:gd name="T43" fmla="*/ 56 h 267"/>
                <a:gd name="T44" fmla="*/ 383 w 518"/>
                <a:gd name="T45" fmla="*/ 72 h 267"/>
                <a:gd name="T46" fmla="*/ 298 w 518"/>
                <a:gd name="T47" fmla="*/ 110 h 267"/>
                <a:gd name="T48" fmla="*/ 280 w 518"/>
                <a:gd name="T49" fmla="*/ 109 h 267"/>
                <a:gd name="T50" fmla="*/ 258 w 518"/>
                <a:gd name="T51" fmla="*/ 102 h 267"/>
                <a:gd name="T52" fmla="*/ 214 w 518"/>
                <a:gd name="T53" fmla="*/ 69 h 267"/>
                <a:gd name="T54" fmla="*/ 173 w 518"/>
                <a:gd name="T55" fmla="*/ 65 h 267"/>
                <a:gd name="T56" fmla="*/ 173 w 518"/>
                <a:gd name="T57" fmla="*/ 58 h 267"/>
                <a:gd name="T58" fmla="*/ 152 w 518"/>
                <a:gd name="T59" fmla="*/ 82 h 267"/>
                <a:gd name="T60" fmla="*/ 167 w 518"/>
                <a:gd name="T61" fmla="*/ 32 h 267"/>
                <a:gd name="T62" fmla="*/ 204 w 518"/>
                <a:gd name="T63" fmla="*/ 4 h 267"/>
                <a:gd name="T64" fmla="*/ 171 w 518"/>
                <a:gd name="T65" fmla="*/ 1 h 267"/>
                <a:gd name="T66" fmla="*/ 146 w 518"/>
                <a:gd name="T67" fmla="*/ 22 h 267"/>
                <a:gd name="T68" fmla="*/ 112 w 518"/>
                <a:gd name="T69" fmla="*/ 56 h 267"/>
                <a:gd name="T70" fmla="*/ 90 w 518"/>
                <a:gd name="T71" fmla="*/ 72 h 267"/>
                <a:gd name="T72" fmla="*/ 48 w 518"/>
                <a:gd name="T73" fmla="*/ 82 h 267"/>
                <a:gd name="T74" fmla="*/ 26 w 518"/>
                <a:gd name="T75" fmla="*/ 103 h 267"/>
                <a:gd name="T76" fmla="*/ 0 w 518"/>
                <a:gd name="T77" fmla="*/ 114 h 2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18"/>
                <a:gd name="T118" fmla="*/ 0 h 267"/>
                <a:gd name="T119" fmla="*/ 518 w 518"/>
                <a:gd name="T120" fmla="*/ 267 h 2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18" h="267">
                  <a:moveTo>
                    <a:pt x="0" y="114"/>
                  </a:moveTo>
                  <a:lnTo>
                    <a:pt x="0" y="114"/>
                  </a:lnTo>
                  <a:lnTo>
                    <a:pt x="40" y="143"/>
                  </a:lnTo>
                  <a:lnTo>
                    <a:pt x="141" y="169"/>
                  </a:lnTo>
                  <a:lnTo>
                    <a:pt x="185" y="175"/>
                  </a:lnTo>
                  <a:lnTo>
                    <a:pt x="192" y="190"/>
                  </a:lnTo>
                  <a:lnTo>
                    <a:pt x="210" y="196"/>
                  </a:lnTo>
                  <a:lnTo>
                    <a:pt x="236" y="266"/>
                  </a:lnTo>
                  <a:lnTo>
                    <a:pt x="258" y="212"/>
                  </a:lnTo>
                  <a:lnTo>
                    <a:pt x="262" y="200"/>
                  </a:lnTo>
                  <a:lnTo>
                    <a:pt x="269" y="191"/>
                  </a:lnTo>
                  <a:lnTo>
                    <a:pt x="269" y="183"/>
                  </a:lnTo>
                  <a:lnTo>
                    <a:pt x="278" y="168"/>
                  </a:lnTo>
                  <a:lnTo>
                    <a:pt x="280" y="169"/>
                  </a:lnTo>
                  <a:lnTo>
                    <a:pt x="277" y="178"/>
                  </a:lnTo>
                  <a:lnTo>
                    <a:pt x="279" y="192"/>
                  </a:lnTo>
                  <a:lnTo>
                    <a:pt x="288" y="189"/>
                  </a:lnTo>
                  <a:lnTo>
                    <a:pt x="293" y="173"/>
                  </a:lnTo>
                  <a:lnTo>
                    <a:pt x="304" y="175"/>
                  </a:lnTo>
                  <a:lnTo>
                    <a:pt x="311" y="166"/>
                  </a:lnTo>
                  <a:lnTo>
                    <a:pt x="312" y="171"/>
                  </a:lnTo>
                  <a:lnTo>
                    <a:pt x="300" y="196"/>
                  </a:lnTo>
                  <a:lnTo>
                    <a:pt x="309" y="200"/>
                  </a:lnTo>
                  <a:lnTo>
                    <a:pt x="316" y="184"/>
                  </a:lnTo>
                  <a:lnTo>
                    <a:pt x="327" y="178"/>
                  </a:lnTo>
                  <a:lnTo>
                    <a:pt x="334" y="159"/>
                  </a:lnTo>
                  <a:lnTo>
                    <a:pt x="363" y="154"/>
                  </a:lnTo>
                  <a:lnTo>
                    <a:pt x="378" y="153"/>
                  </a:lnTo>
                  <a:lnTo>
                    <a:pt x="400" y="136"/>
                  </a:lnTo>
                  <a:lnTo>
                    <a:pt x="434" y="142"/>
                  </a:lnTo>
                  <a:lnTo>
                    <a:pt x="455" y="157"/>
                  </a:lnTo>
                  <a:lnTo>
                    <a:pt x="457" y="137"/>
                  </a:lnTo>
                  <a:lnTo>
                    <a:pt x="468" y="137"/>
                  </a:lnTo>
                  <a:lnTo>
                    <a:pt x="496" y="139"/>
                  </a:lnTo>
                  <a:lnTo>
                    <a:pt x="517" y="133"/>
                  </a:lnTo>
                  <a:lnTo>
                    <a:pt x="489" y="115"/>
                  </a:lnTo>
                  <a:lnTo>
                    <a:pt x="482" y="88"/>
                  </a:lnTo>
                  <a:lnTo>
                    <a:pt x="460" y="92"/>
                  </a:lnTo>
                  <a:lnTo>
                    <a:pt x="452" y="88"/>
                  </a:lnTo>
                  <a:lnTo>
                    <a:pt x="443" y="92"/>
                  </a:lnTo>
                  <a:lnTo>
                    <a:pt x="430" y="90"/>
                  </a:lnTo>
                  <a:lnTo>
                    <a:pt x="424" y="88"/>
                  </a:lnTo>
                  <a:lnTo>
                    <a:pt x="422" y="73"/>
                  </a:lnTo>
                  <a:lnTo>
                    <a:pt x="426" y="56"/>
                  </a:lnTo>
                  <a:lnTo>
                    <a:pt x="404" y="61"/>
                  </a:lnTo>
                  <a:lnTo>
                    <a:pt x="383" y="72"/>
                  </a:lnTo>
                  <a:lnTo>
                    <a:pt x="330" y="78"/>
                  </a:lnTo>
                  <a:lnTo>
                    <a:pt x="298" y="110"/>
                  </a:lnTo>
                  <a:lnTo>
                    <a:pt x="290" y="104"/>
                  </a:lnTo>
                  <a:lnTo>
                    <a:pt x="280" y="109"/>
                  </a:lnTo>
                  <a:lnTo>
                    <a:pt x="267" y="99"/>
                  </a:lnTo>
                  <a:lnTo>
                    <a:pt x="258" y="102"/>
                  </a:lnTo>
                  <a:lnTo>
                    <a:pt x="240" y="106"/>
                  </a:lnTo>
                  <a:lnTo>
                    <a:pt x="214" y="69"/>
                  </a:lnTo>
                  <a:lnTo>
                    <a:pt x="183" y="64"/>
                  </a:lnTo>
                  <a:lnTo>
                    <a:pt x="173" y="65"/>
                  </a:lnTo>
                  <a:lnTo>
                    <a:pt x="167" y="73"/>
                  </a:lnTo>
                  <a:lnTo>
                    <a:pt x="173" y="58"/>
                  </a:lnTo>
                  <a:lnTo>
                    <a:pt x="159" y="70"/>
                  </a:lnTo>
                  <a:lnTo>
                    <a:pt x="152" y="82"/>
                  </a:lnTo>
                  <a:lnTo>
                    <a:pt x="153" y="62"/>
                  </a:lnTo>
                  <a:lnTo>
                    <a:pt x="167" y="32"/>
                  </a:lnTo>
                  <a:lnTo>
                    <a:pt x="186" y="9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171" y="1"/>
                  </a:lnTo>
                  <a:lnTo>
                    <a:pt x="152" y="12"/>
                  </a:lnTo>
                  <a:lnTo>
                    <a:pt x="146" y="22"/>
                  </a:lnTo>
                  <a:lnTo>
                    <a:pt x="123" y="41"/>
                  </a:lnTo>
                  <a:lnTo>
                    <a:pt x="112" y="56"/>
                  </a:lnTo>
                  <a:lnTo>
                    <a:pt x="95" y="62"/>
                  </a:lnTo>
                  <a:lnTo>
                    <a:pt x="90" y="72"/>
                  </a:lnTo>
                  <a:lnTo>
                    <a:pt x="78" y="77"/>
                  </a:lnTo>
                  <a:lnTo>
                    <a:pt x="48" y="82"/>
                  </a:lnTo>
                  <a:lnTo>
                    <a:pt x="41" y="90"/>
                  </a:lnTo>
                  <a:lnTo>
                    <a:pt x="26" y="103"/>
                  </a:lnTo>
                  <a:lnTo>
                    <a:pt x="0" y="114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6" name="Freeform 63"/>
            <p:cNvSpPr>
              <a:spLocks/>
            </p:cNvSpPr>
            <p:nvPr/>
          </p:nvSpPr>
          <p:spPr bwMode="auto">
            <a:xfrm>
              <a:off x="3859" y="1660"/>
              <a:ext cx="348" cy="474"/>
            </a:xfrm>
            <a:custGeom>
              <a:avLst/>
              <a:gdLst>
                <a:gd name="T0" fmla="*/ 0 w 349"/>
                <a:gd name="T1" fmla="*/ 473 h 474"/>
                <a:gd name="T2" fmla="*/ 39 w 349"/>
                <a:gd name="T3" fmla="*/ 395 h 474"/>
                <a:gd name="T4" fmla="*/ 34 w 349"/>
                <a:gd name="T5" fmla="*/ 315 h 474"/>
                <a:gd name="T6" fmla="*/ 5 w 349"/>
                <a:gd name="T7" fmla="*/ 257 h 474"/>
                <a:gd name="T8" fmla="*/ 2 w 349"/>
                <a:gd name="T9" fmla="*/ 213 h 474"/>
                <a:gd name="T10" fmla="*/ 20 w 349"/>
                <a:gd name="T11" fmla="*/ 156 h 474"/>
                <a:gd name="T12" fmla="*/ 31 w 349"/>
                <a:gd name="T13" fmla="*/ 124 h 474"/>
                <a:gd name="T14" fmla="*/ 50 w 349"/>
                <a:gd name="T15" fmla="*/ 101 h 474"/>
                <a:gd name="T16" fmla="*/ 65 w 349"/>
                <a:gd name="T17" fmla="*/ 120 h 474"/>
                <a:gd name="T18" fmla="*/ 80 w 349"/>
                <a:gd name="T19" fmla="*/ 71 h 474"/>
                <a:gd name="T20" fmla="*/ 112 w 349"/>
                <a:gd name="T21" fmla="*/ 46 h 474"/>
                <a:gd name="T22" fmla="*/ 97 w 349"/>
                <a:gd name="T23" fmla="*/ 25 h 474"/>
                <a:gd name="T24" fmla="*/ 123 w 349"/>
                <a:gd name="T25" fmla="*/ 0 h 474"/>
                <a:gd name="T26" fmla="*/ 180 w 349"/>
                <a:gd name="T27" fmla="*/ 26 h 474"/>
                <a:gd name="T28" fmla="*/ 236 w 349"/>
                <a:gd name="T29" fmla="*/ 52 h 474"/>
                <a:gd name="T30" fmla="*/ 238 w 349"/>
                <a:gd name="T31" fmla="*/ 68 h 474"/>
                <a:gd name="T32" fmla="*/ 251 w 349"/>
                <a:gd name="T33" fmla="*/ 97 h 474"/>
                <a:gd name="T34" fmla="*/ 254 w 349"/>
                <a:gd name="T35" fmla="*/ 149 h 474"/>
                <a:gd name="T36" fmla="*/ 238 w 349"/>
                <a:gd name="T37" fmla="*/ 184 h 474"/>
                <a:gd name="T38" fmla="*/ 215 w 349"/>
                <a:gd name="T39" fmla="*/ 203 h 474"/>
                <a:gd name="T40" fmla="*/ 237 w 349"/>
                <a:gd name="T41" fmla="*/ 239 h 474"/>
                <a:gd name="T42" fmla="*/ 265 w 349"/>
                <a:gd name="T43" fmla="*/ 192 h 474"/>
                <a:gd name="T44" fmla="*/ 313 w 349"/>
                <a:gd name="T45" fmla="*/ 186 h 474"/>
                <a:gd name="T46" fmla="*/ 341 w 349"/>
                <a:gd name="T47" fmla="*/ 272 h 474"/>
                <a:gd name="T48" fmla="*/ 343 w 349"/>
                <a:gd name="T49" fmla="*/ 307 h 474"/>
                <a:gd name="T50" fmla="*/ 340 w 349"/>
                <a:gd name="T51" fmla="*/ 344 h 474"/>
                <a:gd name="T52" fmla="*/ 323 w 349"/>
                <a:gd name="T53" fmla="*/ 336 h 474"/>
                <a:gd name="T54" fmla="*/ 318 w 349"/>
                <a:gd name="T55" fmla="*/ 368 h 474"/>
                <a:gd name="T56" fmla="*/ 303 w 349"/>
                <a:gd name="T57" fmla="*/ 407 h 474"/>
                <a:gd name="T58" fmla="*/ 283 w 349"/>
                <a:gd name="T59" fmla="*/ 445 h 474"/>
                <a:gd name="T60" fmla="*/ 167 w 349"/>
                <a:gd name="T61" fmla="*/ 454 h 474"/>
                <a:gd name="T62" fmla="*/ 0 w 349"/>
                <a:gd name="T63" fmla="*/ 473 h 4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9"/>
                <a:gd name="T97" fmla="*/ 0 h 474"/>
                <a:gd name="T98" fmla="*/ 349 w 349"/>
                <a:gd name="T99" fmla="*/ 474 h 4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9" h="474">
                  <a:moveTo>
                    <a:pt x="0" y="473"/>
                  </a:moveTo>
                  <a:lnTo>
                    <a:pt x="0" y="473"/>
                  </a:lnTo>
                  <a:lnTo>
                    <a:pt x="34" y="416"/>
                  </a:lnTo>
                  <a:lnTo>
                    <a:pt x="39" y="395"/>
                  </a:lnTo>
                  <a:lnTo>
                    <a:pt x="42" y="353"/>
                  </a:lnTo>
                  <a:lnTo>
                    <a:pt x="34" y="315"/>
                  </a:lnTo>
                  <a:lnTo>
                    <a:pt x="15" y="278"/>
                  </a:lnTo>
                  <a:lnTo>
                    <a:pt x="5" y="257"/>
                  </a:lnTo>
                  <a:lnTo>
                    <a:pt x="11" y="237"/>
                  </a:lnTo>
                  <a:lnTo>
                    <a:pt x="2" y="213"/>
                  </a:lnTo>
                  <a:lnTo>
                    <a:pt x="12" y="196"/>
                  </a:lnTo>
                  <a:lnTo>
                    <a:pt x="20" y="156"/>
                  </a:lnTo>
                  <a:lnTo>
                    <a:pt x="18" y="137"/>
                  </a:lnTo>
                  <a:lnTo>
                    <a:pt x="31" y="124"/>
                  </a:lnTo>
                  <a:lnTo>
                    <a:pt x="29" y="110"/>
                  </a:lnTo>
                  <a:lnTo>
                    <a:pt x="50" y="101"/>
                  </a:lnTo>
                  <a:lnTo>
                    <a:pt x="68" y="72"/>
                  </a:lnTo>
                  <a:lnTo>
                    <a:pt x="65" y="120"/>
                  </a:lnTo>
                  <a:lnTo>
                    <a:pt x="80" y="110"/>
                  </a:lnTo>
                  <a:lnTo>
                    <a:pt x="80" y="71"/>
                  </a:lnTo>
                  <a:lnTo>
                    <a:pt x="100" y="49"/>
                  </a:lnTo>
                  <a:lnTo>
                    <a:pt x="112" y="46"/>
                  </a:lnTo>
                  <a:lnTo>
                    <a:pt x="102" y="39"/>
                  </a:lnTo>
                  <a:lnTo>
                    <a:pt x="97" y="25"/>
                  </a:lnTo>
                  <a:lnTo>
                    <a:pt x="105" y="5"/>
                  </a:lnTo>
                  <a:lnTo>
                    <a:pt x="123" y="0"/>
                  </a:lnTo>
                  <a:lnTo>
                    <a:pt x="165" y="12"/>
                  </a:lnTo>
                  <a:lnTo>
                    <a:pt x="180" y="26"/>
                  </a:lnTo>
                  <a:lnTo>
                    <a:pt x="226" y="37"/>
                  </a:lnTo>
                  <a:lnTo>
                    <a:pt x="236" y="52"/>
                  </a:lnTo>
                  <a:lnTo>
                    <a:pt x="250" y="69"/>
                  </a:lnTo>
                  <a:lnTo>
                    <a:pt x="238" y="68"/>
                  </a:lnTo>
                  <a:lnTo>
                    <a:pt x="236" y="79"/>
                  </a:lnTo>
                  <a:lnTo>
                    <a:pt x="251" y="97"/>
                  </a:lnTo>
                  <a:lnTo>
                    <a:pt x="254" y="129"/>
                  </a:lnTo>
                  <a:lnTo>
                    <a:pt x="254" y="149"/>
                  </a:lnTo>
                  <a:lnTo>
                    <a:pt x="240" y="172"/>
                  </a:lnTo>
                  <a:lnTo>
                    <a:pt x="238" y="184"/>
                  </a:lnTo>
                  <a:lnTo>
                    <a:pt x="219" y="194"/>
                  </a:lnTo>
                  <a:lnTo>
                    <a:pt x="215" y="203"/>
                  </a:lnTo>
                  <a:lnTo>
                    <a:pt x="218" y="228"/>
                  </a:lnTo>
                  <a:lnTo>
                    <a:pt x="237" y="239"/>
                  </a:lnTo>
                  <a:lnTo>
                    <a:pt x="254" y="220"/>
                  </a:lnTo>
                  <a:lnTo>
                    <a:pt x="265" y="192"/>
                  </a:lnTo>
                  <a:lnTo>
                    <a:pt x="294" y="177"/>
                  </a:lnTo>
                  <a:lnTo>
                    <a:pt x="313" y="186"/>
                  </a:lnTo>
                  <a:lnTo>
                    <a:pt x="325" y="216"/>
                  </a:lnTo>
                  <a:lnTo>
                    <a:pt x="341" y="272"/>
                  </a:lnTo>
                  <a:lnTo>
                    <a:pt x="348" y="291"/>
                  </a:lnTo>
                  <a:lnTo>
                    <a:pt x="343" y="307"/>
                  </a:lnTo>
                  <a:lnTo>
                    <a:pt x="346" y="330"/>
                  </a:lnTo>
                  <a:lnTo>
                    <a:pt x="340" y="344"/>
                  </a:lnTo>
                  <a:lnTo>
                    <a:pt x="332" y="330"/>
                  </a:lnTo>
                  <a:lnTo>
                    <a:pt x="323" y="336"/>
                  </a:lnTo>
                  <a:lnTo>
                    <a:pt x="322" y="358"/>
                  </a:lnTo>
                  <a:lnTo>
                    <a:pt x="318" y="368"/>
                  </a:lnTo>
                  <a:lnTo>
                    <a:pt x="303" y="378"/>
                  </a:lnTo>
                  <a:lnTo>
                    <a:pt x="303" y="407"/>
                  </a:lnTo>
                  <a:lnTo>
                    <a:pt x="293" y="420"/>
                  </a:lnTo>
                  <a:lnTo>
                    <a:pt x="283" y="445"/>
                  </a:lnTo>
                  <a:lnTo>
                    <a:pt x="170" y="462"/>
                  </a:lnTo>
                  <a:lnTo>
                    <a:pt x="167" y="454"/>
                  </a:lnTo>
                  <a:lnTo>
                    <a:pt x="0" y="473"/>
                  </a:lnTo>
                </a:path>
              </a:pathLst>
            </a:custGeom>
            <a:grpFill/>
            <a:ln w="635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378" name="Freeform 64"/>
          <p:cNvSpPr>
            <a:spLocks/>
          </p:cNvSpPr>
          <p:nvPr/>
        </p:nvSpPr>
        <p:spPr bwMode="auto">
          <a:xfrm>
            <a:off x="3436938" y="1858963"/>
            <a:ext cx="830262" cy="544512"/>
          </a:xfrm>
          <a:custGeom>
            <a:avLst/>
            <a:gdLst>
              <a:gd name="T0" fmla="*/ 0 w 596"/>
              <a:gd name="T1" fmla="*/ 2147483647 h 376"/>
              <a:gd name="T2" fmla="*/ 0 w 596"/>
              <a:gd name="T3" fmla="*/ 2147483647 h 376"/>
              <a:gd name="T4" fmla="*/ 2147483647 w 596"/>
              <a:gd name="T5" fmla="*/ 0 h 376"/>
              <a:gd name="T6" fmla="*/ 2147483647 w 596"/>
              <a:gd name="T7" fmla="*/ 2147483647 h 376"/>
              <a:gd name="T8" fmla="*/ 2147483647 w 596"/>
              <a:gd name="T9" fmla="*/ 2147483647 h 376"/>
              <a:gd name="T10" fmla="*/ 2147483647 w 596"/>
              <a:gd name="T11" fmla="*/ 2147483647 h 376"/>
              <a:gd name="T12" fmla="*/ 2147483647 w 596"/>
              <a:gd name="T13" fmla="*/ 2147483647 h 376"/>
              <a:gd name="T14" fmla="*/ 2147483647 w 596"/>
              <a:gd name="T15" fmla="*/ 2147483647 h 376"/>
              <a:gd name="T16" fmla="*/ 2147483647 w 596"/>
              <a:gd name="T17" fmla="*/ 2147483647 h 376"/>
              <a:gd name="T18" fmla="*/ 2147483647 w 596"/>
              <a:gd name="T19" fmla="*/ 2147483647 h 376"/>
              <a:gd name="T20" fmla="*/ 0 w 596"/>
              <a:gd name="T21" fmla="*/ 2147483647 h 376"/>
              <a:gd name="T22" fmla="*/ 0 w 596"/>
              <a:gd name="T23" fmla="*/ 2147483647 h 3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6"/>
              <a:gd name="T37" fmla="*/ 0 h 376"/>
              <a:gd name="T38" fmla="*/ 596 w 596"/>
              <a:gd name="T39" fmla="*/ 376 h 3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6" h="376">
                <a:moveTo>
                  <a:pt x="0" y="344"/>
                </a:moveTo>
                <a:lnTo>
                  <a:pt x="0" y="344"/>
                </a:lnTo>
                <a:lnTo>
                  <a:pt x="31" y="0"/>
                </a:lnTo>
                <a:lnTo>
                  <a:pt x="324" y="20"/>
                </a:lnTo>
                <a:lnTo>
                  <a:pt x="549" y="27"/>
                </a:lnTo>
                <a:lnTo>
                  <a:pt x="553" y="122"/>
                </a:lnTo>
                <a:lnTo>
                  <a:pt x="576" y="197"/>
                </a:lnTo>
                <a:lnTo>
                  <a:pt x="578" y="296"/>
                </a:lnTo>
                <a:lnTo>
                  <a:pt x="595" y="375"/>
                </a:lnTo>
                <a:lnTo>
                  <a:pt x="282" y="365"/>
                </a:lnTo>
                <a:lnTo>
                  <a:pt x="0" y="344"/>
                </a:lnTo>
              </a:path>
            </a:pathLst>
          </a:custGeom>
          <a:solidFill>
            <a:schemeClr val="bg2">
              <a:lumMod val="2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79" name="Freeform 65"/>
          <p:cNvSpPr>
            <a:spLocks/>
          </p:cNvSpPr>
          <p:nvPr/>
        </p:nvSpPr>
        <p:spPr bwMode="auto">
          <a:xfrm>
            <a:off x="5634038" y="2906713"/>
            <a:ext cx="528637" cy="617537"/>
          </a:xfrm>
          <a:custGeom>
            <a:avLst/>
            <a:gdLst>
              <a:gd name="T0" fmla="*/ 0 w 380"/>
              <a:gd name="T1" fmla="*/ 2147483647 h 428"/>
              <a:gd name="T2" fmla="*/ 0 w 380"/>
              <a:gd name="T3" fmla="*/ 2147483647 h 428"/>
              <a:gd name="T4" fmla="*/ 2147483647 w 380"/>
              <a:gd name="T5" fmla="*/ 2147483647 h 428"/>
              <a:gd name="T6" fmla="*/ 2147483647 w 380"/>
              <a:gd name="T7" fmla="*/ 2147483647 h 428"/>
              <a:gd name="T8" fmla="*/ 2147483647 w 380"/>
              <a:gd name="T9" fmla="*/ 2147483647 h 428"/>
              <a:gd name="T10" fmla="*/ 2147483647 w 380"/>
              <a:gd name="T11" fmla="*/ 2147483647 h 428"/>
              <a:gd name="T12" fmla="*/ 2147483647 w 380"/>
              <a:gd name="T13" fmla="*/ 2147483647 h 428"/>
              <a:gd name="T14" fmla="*/ 2147483647 w 380"/>
              <a:gd name="T15" fmla="*/ 2147483647 h 428"/>
              <a:gd name="T16" fmla="*/ 2147483647 w 380"/>
              <a:gd name="T17" fmla="*/ 2147483647 h 428"/>
              <a:gd name="T18" fmla="*/ 2147483647 w 380"/>
              <a:gd name="T19" fmla="*/ 2147483647 h 428"/>
              <a:gd name="T20" fmla="*/ 2147483647 w 380"/>
              <a:gd name="T21" fmla="*/ 2147483647 h 428"/>
              <a:gd name="T22" fmla="*/ 2147483647 w 380"/>
              <a:gd name="T23" fmla="*/ 2147483647 h 428"/>
              <a:gd name="T24" fmla="*/ 2147483647 w 380"/>
              <a:gd name="T25" fmla="*/ 2147483647 h 428"/>
              <a:gd name="T26" fmla="*/ 2147483647 w 380"/>
              <a:gd name="T27" fmla="*/ 2147483647 h 428"/>
              <a:gd name="T28" fmla="*/ 2147483647 w 380"/>
              <a:gd name="T29" fmla="*/ 2147483647 h 428"/>
              <a:gd name="T30" fmla="*/ 2147483647 w 380"/>
              <a:gd name="T31" fmla="*/ 2147483647 h 428"/>
              <a:gd name="T32" fmla="*/ 2147483647 w 380"/>
              <a:gd name="T33" fmla="*/ 2147483647 h 428"/>
              <a:gd name="T34" fmla="*/ 2147483647 w 380"/>
              <a:gd name="T35" fmla="*/ 2147483647 h 428"/>
              <a:gd name="T36" fmla="*/ 2147483647 w 380"/>
              <a:gd name="T37" fmla="*/ 2147483647 h 428"/>
              <a:gd name="T38" fmla="*/ 2147483647 w 380"/>
              <a:gd name="T39" fmla="*/ 2147483647 h 428"/>
              <a:gd name="T40" fmla="*/ 2147483647 w 380"/>
              <a:gd name="T41" fmla="*/ 0 h 428"/>
              <a:gd name="T42" fmla="*/ 2147483647 w 380"/>
              <a:gd name="T43" fmla="*/ 2147483647 h 428"/>
              <a:gd name="T44" fmla="*/ 2147483647 w 380"/>
              <a:gd name="T45" fmla="*/ 2147483647 h 428"/>
              <a:gd name="T46" fmla="*/ 2147483647 w 380"/>
              <a:gd name="T47" fmla="*/ 2147483647 h 428"/>
              <a:gd name="T48" fmla="*/ 2147483647 w 380"/>
              <a:gd name="T49" fmla="*/ 2147483647 h 428"/>
              <a:gd name="T50" fmla="*/ 2147483647 w 380"/>
              <a:gd name="T51" fmla="*/ 2147483647 h 428"/>
              <a:gd name="T52" fmla="*/ 2147483647 w 380"/>
              <a:gd name="T53" fmla="*/ 2147483647 h 428"/>
              <a:gd name="T54" fmla="*/ 2147483647 w 380"/>
              <a:gd name="T55" fmla="*/ 2147483647 h 428"/>
              <a:gd name="T56" fmla="*/ 2147483647 w 380"/>
              <a:gd name="T57" fmla="*/ 2147483647 h 428"/>
              <a:gd name="T58" fmla="*/ 2147483647 w 380"/>
              <a:gd name="T59" fmla="*/ 2147483647 h 428"/>
              <a:gd name="T60" fmla="*/ 2147483647 w 380"/>
              <a:gd name="T61" fmla="*/ 2147483647 h 428"/>
              <a:gd name="T62" fmla="*/ 2147483647 w 380"/>
              <a:gd name="T63" fmla="*/ 2147483647 h 428"/>
              <a:gd name="T64" fmla="*/ 2147483647 w 380"/>
              <a:gd name="T65" fmla="*/ 2147483647 h 428"/>
              <a:gd name="T66" fmla="*/ 2147483647 w 380"/>
              <a:gd name="T67" fmla="*/ 2147483647 h 428"/>
              <a:gd name="T68" fmla="*/ 2147483647 w 380"/>
              <a:gd name="T69" fmla="*/ 2147483647 h 428"/>
              <a:gd name="T70" fmla="*/ 2147483647 w 380"/>
              <a:gd name="T71" fmla="*/ 2147483647 h 428"/>
              <a:gd name="T72" fmla="*/ 2147483647 w 380"/>
              <a:gd name="T73" fmla="*/ 2147483647 h 428"/>
              <a:gd name="T74" fmla="*/ 2147483647 w 380"/>
              <a:gd name="T75" fmla="*/ 2147483647 h 428"/>
              <a:gd name="T76" fmla="*/ 0 w 380"/>
              <a:gd name="T77" fmla="*/ 2147483647 h 428"/>
              <a:gd name="T78" fmla="*/ 0 w 380"/>
              <a:gd name="T79" fmla="*/ 2147483647 h 42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80"/>
              <a:gd name="T121" fmla="*/ 0 h 428"/>
              <a:gd name="T122" fmla="*/ 380 w 380"/>
              <a:gd name="T123" fmla="*/ 428 h 42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80" h="428">
                <a:moveTo>
                  <a:pt x="0" y="77"/>
                </a:moveTo>
                <a:lnTo>
                  <a:pt x="0" y="77"/>
                </a:lnTo>
                <a:lnTo>
                  <a:pt x="32" y="373"/>
                </a:lnTo>
                <a:lnTo>
                  <a:pt x="60" y="371"/>
                </a:lnTo>
                <a:lnTo>
                  <a:pt x="79" y="378"/>
                </a:lnTo>
                <a:lnTo>
                  <a:pt x="88" y="399"/>
                </a:lnTo>
                <a:lnTo>
                  <a:pt x="117" y="404"/>
                </a:lnTo>
                <a:lnTo>
                  <a:pt x="136" y="413"/>
                </a:lnTo>
                <a:lnTo>
                  <a:pt x="176" y="411"/>
                </a:lnTo>
                <a:lnTo>
                  <a:pt x="195" y="399"/>
                </a:lnTo>
                <a:lnTo>
                  <a:pt x="238" y="427"/>
                </a:lnTo>
                <a:lnTo>
                  <a:pt x="267" y="403"/>
                </a:lnTo>
                <a:lnTo>
                  <a:pt x="273" y="356"/>
                </a:lnTo>
                <a:lnTo>
                  <a:pt x="291" y="367"/>
                </a:lnTo>
                <a:lnTo>
                  <a:pt x="299" y="327"/>
                </a:lnTo>
                <a:lnTo>
                  <a:pt x="347" y="291"/>
                </a:lnTo>
                <a:lnTo>
                  <a:pt x="363" y="271"/>
                </a:lnTo>
                <a:lnTo>
                  <a:pt x="374" y="178"/>
                </a:lnTo>
                <a:lnTo>
                  <a:pt x="366" y="158"/>
                </a:lnTo>
                <a:lnTo>
                  <a:pt x="379" y="149"/>
                </a:lnTo>
                <a:lnTo>
                  <a:pt x="353" y="0"/>
                </a:lnTo>
                <a:lnTo>
                  <a:pt x="316" y="19"/>
                </a:lnTo>
                <a:lnTo>
                  <a:pt x="291" y="33"/>
                </a:lnTo>
                <a:lnTo>
                  <a:pt x="279" y="50"/>
                </a:lnTo>
                <a:lnTo>
                  <a:pt x="258" y="69"/>
                </a:lnTo>
                <a:lnTo>
                  <a:pt x="235" y="71"/>
                </a:lnTo>
                <a:lnTo>
                  <a:pt x="210" y="84"/>
                </a:lnTo>
                <a:lnTo>
                  <a:pt x="199" y="89"/>
                </a:lnTo>
                <a:lnTo>
                  <a:pt x="182" y="80"/>
                </a:lnTo>
                <a:lnTo>
                  <a:pt x="162" y="90"/>
                </a:lnTo>
                <a:lnTo>
                  <a:pt x="158" y="86"/>
                </a:lnTo>
                <a:lnTo>
                  <a:pt x="178" y="75"/>
                </a:lnTo>
                <a:lnTo>
                  <a:pt x="177" y="75"/>
                </a:lnTo>
                <a:lnTo>
                  <a:pt x="167" y="71"/>
                </a:lnTo>
                <a:lnTo>
                  <a:pt x="159" y="78"/>
                </a:lnTo>
                <a:lnTo>
                  <a:pt x="125" y="62"/>
                </a:lnTo>
                <a:lnTo>
                  <a:pt x="111" y="69"/>
                </a:lnTo>
                <a:lnTo>
                  <a:pt x="113" y="60"/>
                </a:lnTo>
                <a:lnTo>
                  <a:pt x="0" y="77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0" name="Freeform 66"/>
          <p:cNvSpPr>
            <a:spLocks/>
          </p:cNvSpPr>
          <p:nvPr/>
        </p:nvSpPr>
        <p:spPr bwMode="auto">
          <a:xfrm>
            <a:off x="5319713" y="4138613"/>
            <a:ext cx="482600" cy="811212"/>
          </a:xfrm>
          <a:custGeom>
            <a:avLst/>
            <a:gdLst>
              <a:gd name="T0" fmla="*/ 0 w 344"/>
              <a:gd name="T1" fmla="*/ 2147483647 h 561"/>
              <a:gd name="T2" fmla="*/ 0 w 344"/>
              <a:gd name="T3" fmla="*/ 2147483647 h 561"/>
              <a:gd name="T4" fmla="*/ 2147483647 w 344"/>
              <a:gd name="T5" fmla="*/ 2147483647 h 561"/>
              <a:gd name="T6" fmla="*/ 0 w 344"/>
              <a:gd name="T7" fmla="*/ 2147483647 h 561"/>
              <a:gd name="T8" fmla="*/ 2147483647 w 344"/>
              <a:gd name="T9" fmla="*/ 2147483647 h 561"/>
              <a:gd name="T10" fmla="*/ 2147483647 w 344"/>
              <a:gd name="T11" fmla="*/ 2147483647 h 561"/>
              <a:gd name="T12" fmla="*/ 2147483647 w 344"/>
              <a:gd name="T13" fmla="*/ 2147483647 h 561"/>
              <a:gd name="T14" fmla="*/ 2147483647 w 344"/>
              <a:gd name="T15" fmla="*/ 2147483647 h 561"/>
              <a:gd name="T16" fmla="*/ 2147483647 w 344"/>
              <a:gd name="T17" fmla="*/ 2147483647 h 561"/>
              <a:gd name="T18" fmla="*/ 2147483647 w 344"/>
              <a:gd name="T19" fmla="*/ 2147483647 h 561"/>
              <a:gd name="T20" fmla="*/ 2147483647 w 344"/>
              <a:gd name="T21" fmla="*/ 2147483647 h 561"/>
              <a:gd name="T22" fmla="*/ 2147483647 w 344"/>
              <a:gd name="T23" fmla="*/ 2147483647 h 561"/>
              <a:gd name="T24" fmla="*/ 2147483647 w 344"/>
              <a:gd name="T25" fmla="*/ 2147483647 h 561"/>
              <a:gd name="T26" fmla="*/ 2147483647 w 344"/>
              <a:gd name="T27" fmla="*/ 2147483647 h 561"/>
              <a:gd name="T28" fmla="*/ 2147483647 w 344"/>
              <a:gd name="T29" fmla="*/ 2147483647 h 561"/>
              <a:gd name="T30" fmla="*/ 2147483647 w 344"/>
              <a:gd name="T31" fmla="*/ 2147483647 h 561"/>
              <a:gd name="T32" fmla="*/ 2147483647 w 344"/>
              <a:gd name="T33" fmla="*/ 2147483647 h 561"/>
              <a:gd name="T34" fmla="*/ 2147483647 w 344"/>
              <a:gd name="T35" fmla="*/ 2147483647 h 561"/>
              <a:gd name="T36" fmla="*/ 2147483647 w 344"/>
              <a:gd name="T37" fmla="*/ 2147483647 h 561"/>
              <a:gd name="T38" fmla="*/ 2147483647 w 344"/>
              <a:gd name="T39" fmla="*/ 2147483647 h 561"/>
              <a:gd name="T40" fmla="*/ 2147483647 w 344"/>
              <a:gd name="T41" fmla="*/ 2147483647 h 561"/>
              <a:gd name="T42" fmla="*/ 2147483647 w 344"/>
              <a:gd name="T43" fmla="*/ 2147483647 h 561"/>
              <a:gd name="T44" fmla="*/ 2147483647 w 344"/>
              <a:gd name="T45" fmla="*/ 2147483647 h 561"/>
              <a:gd name="T46" fmla="*/ 2147483647 w 344"/>
              <a:gd name="T47" fmla="*/ 0 h 561"/>
              <a:gd name="T48" fmla="*/ 0 w 344"/>
              <a:gd name="T49" fmla="*/ 2147483647 h 561"/>
              <a:gd name="T50" fmla="*/ 0 w 344"/>
              <a:gd name="T51" fmla="*/ 2147483647 h 5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44"/>
              <a:gd name="T79" fmla="*/ 0 h 561"/>
              <a:gd name="T80" fmla="*/ 344 w 344"/>
              <a:gd name="T81" fmla="*/ 561 h 56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44" h="561">
                <a:moveTo>
                  <a:pt x="0" y="21"/>
                </a:moveTo>
                <a:lnTo>
                  <a:pt x="0" y="21"/>
                </a:lnTo>
                <a:lnTo>
                  <a:pt x="8" y="31"/>
                </a:lnTo>
                <a:lnTo>
                  <a:pt x="0" y="377"/>
                </a:lnTo>
                <a:lnTo>
                  <a:pt x="21" y="544"/>
                </a:lnTo>
                <a:lnTo>
                  <a:pt x="45" y="549"/>
                </a:lnTo>
                <a:lnTo>
                  <a:pt x="55" y="498"/>
                </a:lnTo>
                <a:lnTo>
                  <a:pt x="63" y="511"/>
                </a:lnTo>
                <a:lnTo>
                  <a:pt x="65" y="537"/>
                </a:lnTo>
                <a:lnTo>
                  <a:pt x="79" y="548"/>
                </a:lnTo>
                <a:lnTo>
                  <a:pt x="59" y="560"/>
                </a:lnTo>
                <a:lnTo>
                  <a:pt x="107" y="547"/>
                </a:lnTo>
                <a:lnTo>
                  <a:pt x="116" y="532"/>
                </a:lnTo>
                <a:lnTo>
                  <a:pt x="109" y="523"/>
                </a:lnTo>
                <a:lnTo>
                  <a:pt x="114" y="510"/>
                </a:lnTo>
                <a:lnTo>
                  <a:pt x="90" y="487"/>
                </a:lnTo>
                <a:lnTo>
                  <a:pt x="92" y="469"/>
                </a:lnTo>
                <a:lnTo>
                  <a:pt x="343" y="447"/>
                </a:lnTo>
                <a:lnTo>
                  <a:pt x="321" y="358"/>
                </a:lnTo>
                <a:lnTo>
                  <a:pt x="326" y="326"/>
                </a:lnTo>
                <a:lnTo>
                  <a:pt x="335" y="307"/>
                </a:lnTo>
                <a:lnTo>
                  <a:pt x="327" y="276"/>
                </a:lnTo>
                <a:lnTo>
                  <a:pt x="303" y="236"/>
                </a:lnTo>
                <a:lnTo>
                  <a:pt x="238" y="0"/>
                </a:lnTo>
                <a:lnTo>
                  <a:pt x="0" y="21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1" name="Freeform 67"/>
          <p:cNvSpPr>
            <a:spLocks/>
          </p:cNvSpPr>
          <p:nvPr/>
        </p:nvSpPr>
        <p:spPr bwMode="auto">
          <a:xfrm>
            <a:off x="1879600" y="1628775"/>
            <a:ext cx="750888" cy="1262063"/>
          </a:xfrm>
          <a:custGeom>
            <a:avLst/>
            <a:gdLst>
              <a:gd name="T0" fmla="*/ 0 w 540"/>
              <a:gd name="T1" fmla="*/ 2147483647 h 871"/>
              <a:gd name="T2" fmla="*/ 0 w 540"/>
              <a:gd name="T3" fmla="*/ 2147483647 h 871"/>
              <a:gd name="T4" fmla="*/ 2147483647 w 540"/>
              <a:gd name="T5" fmla="*/ 2147483647 h 871"/>
              <a:gd name="T6" fmla="*/ 2147483647 w 540"/>
              <a:gd name="T7" fmla="*/ 2147483647 h 871"/>
              <a:gd name="T8" fmla="*/ 2147483647 w 540"/>
              <a:gd name="T9" fmla="*/ 2147483647 h 871"/>
              <a:gd name="T10" fmla="*/ 2147483647 w 540"/>
              <a:gd name="T11" fmla="*/ 2147483647 h 871"/>
              <a:gd name="T12" fmla="*/ 2147483647 w 540"/>
              <a:gd name="T13" fmla="*/ 2147483647 h 871"/>
              <a:gd name="T14" fmla="*/ 2147483647 w 540"/>
              <a:gd name="T15" fmla="*/ 2147483647 h 871"/>
              <a:gd name="T16" fmla="*/ 2147483647 w 540"/>
              <a:gd name="T17" fmla="*/ 2147483647 h 871"/>
              <a:gd name="T18" fmla="*/ 2147483647 w 540"/>
              <a:gd name="T19" fmla="*/ 2147483647 h 871"/>
              <a:gd name="T20" fmla="*/ 2147483647 w 540"/>
              <a:gd name="T21" fmla="*/ 2147483647 h 871"/>
              <a:gd name="T22" fmla="*/ 2147483647 w 540"/>
              <a:gd name="T23" fmla="*/ 2147483647 h 871"/>
              <a:gd name="T24" fmla="*/ 2147483647 w 540"/>
              <a:gd name="T25" fmla="*/ 0 h 871"/>
              <a:gd name="T26" fmla="*/ 2147483647 w 540"/>
              <a:gd name="T27" fmla="*/ 2147483647 h 871"/>
              <a:gd name="T28" fmla="*/ 2147483647 w 540"/>
              <a:gd name="T29" fmla="*/ 2147483647 h 871"/>
              <a:gd name="T30" fmla="*/ 2147483647 w 540"/>
              <a:gd name="T31" fmla="*/ 2147483647 h 871"/>
              <a:gd name="T32" fmla="*/ 2147483647 w 540"/>
              <a:gd name="T33" fmla="*/ 2147483647 h 871"/>
              <a:gd name="T34" fmla="*/ 2147483647 w 540"/>
              <a:gd name="T35" fmla="*/ 2147483647 h 871"/>
              <a:gd name="T36" fmla="*/ 2147483647 w 540"/>
              <a:gd name="T37" fmla="*/ 2147483647 h 871"/>
              <a:gd name="T38" fmla="*/ 2147483647 w 540"/>
              <a:gd name="T39" fmla="*/ 2147483647 h 871"/>
              <a:gd name="T40" fmla="*/ 2147483647 w 540"/>
              <a:gd name="T41" fmla="*/ 2147483647 h 871"/>
              <a:gd name="T42" fmla="*/ 2147483647 w 540"/>
              <a:gd name="T43" fmla="*/ 2147483647 h 871"/>
              <a:gd name="T44" fmla="*/ 2147483647 w 540"/>
              <a:gd name="T45" fmla="*/ 2147483647 h 871"/>
              <a:gd name="T46" fmla="*/ 2147483647 w 540"/>
              <a:gd name="T47" fmla="*/ 2147483647 h 871"/>
              <a:gd name="T48" fmla="*/ 2147483647 w 540"/>
              <a:gd name="T49" fmla="*/ 2147483647 h 871"/>
              <a:gd name="T50" fmla="*/ 2147483647 w 540"/>
              <a:gd name="T51" fmla="*/ 2147483647 h 871"/>
              <a:gd name="T52" fmla="*/ 2147483647 w 540"/>
              <a:gd name="T53" fmla="*/ 2147483647 h 871"/>
              <a:gd name="T54" fmla="*/ 2147483647 w 540"/>
              <a:gd name="T55" fmla="*/ 2147483647 h 871"/>
              <a:gd name="T56" fmla="*/ 2147483647 w 540"/>
              <a:gd name="T57" fmla="*/ 2147483647 h 871"/>
              <a:gd name="T58" fmla="*/ 2147483647 w 540"/>
              <a:gd name="T59" fmla="*/ 2147483647 h 871"/>
              <a:gd name="T60" fmla="*/ 2147483647 w 540"/>
              <a:gd name="T61" fmla="*/ 2147483647 h 871"/>
              <a:gd name="T62" fmla="*/ 2147483647 w 540"/>
              <a:gd name="T63" fmla="*/ 2147483647 h 871"/>
              <a:gd name="T64" fmla="*/ 2147483647 w 540"/>
              <a:gd name="T65" fmla="*/ 2147483647 h 871"/>
              <a:gd name="T66" fmla="*/ 2147483647 w 540"/>
              <a:gd name="T67" fmla="*/ 2147483647 h 871"/>
              <a:gd name="T68" fmla="*/ 2147483647 w 540"/>
              <a:gd name="T69" fmla="*/ 2147483647 h 871"/>
              <a:gd name="T70" fmla="*/ 2147483647 w 540"/>
              <a:gd name="T71" fmla="*/ 2147483647 h 871"/>
              <a:gd name="T72" fmla="*/ 2147483647 w 540"/>
              <a:gd name="T73" fmla="*/ 2147483647 h 871"/>
              <a:gd name="T74" fmla="*/ 2147483647 w 540"/>
              <a:gd name="T75" fmla="*/ 2147483647 h 871"/>
              <a:gd name="T76" fmla="*/ 2147483647 w 540"/>
              <a:gd name="T77" fmla="*/ 2147483647 h 871"/>
              <a:gd name="T78" fmla="*/ 2147483647 w 540"/>
              <a:gd name="T79" fmla="*/ 2147483647 h 871"/>
              <a:gd name="T80" fmla="*/ 2147483647 w 540"/>
              <a:gd name="T81" fmla="*/ 2147483647 h 871"/>
              <a:gd name="T82" fmla="*/ 2147483647 w 540"/>
              <a:gd name="T83" fmla="*/ 2147483647 h 871"/>
              <a:gd name="T84" fmla="*/ 0 w 540"/>
              <a:gd name="T85" fmla="*/ 2147483647 h 871"/>
              <a:gd name="T86" fmla="*/ 0 w 540"/>
              <a:gd name="T87" fmla="*/ 2147483647 h 8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0"/>
              <a:gd name="T133" fmla="*/ 0 h 871"/>
              <a:gd name="T134" fmla="*/ 540 w 540"/>
              <a:gd name="T135" fmla="*/ 871 h 87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0" h="871">
                <a:moveTo>
                  <a:pt x="0" y="773"/>
                </a:moveTo>
                <a:lnTo>
                  <a:pt x="0" y="773"/>
                </a:lnTo>
                <a:lnTo>
                  <a:pt x="43" y="586"/>
                </a:lnTo>
                <a:lnTo>
                  <a:pt x="65" y="536"/>
                </a:lnTo>
                <a:lnTo>
                  <a:pt x="45" y="513"/>
                </a:lnTo>
                <a:lnTo>
                  <a:pt x="50" y="491"/>
                </a:lnTo>
                <a:lnTo>
                  <a:pt x="84" y="460"/>
                </a:lnTo>
                <a:lnTo>
                  <a:pt x="112" y="416"/>
                </a:lnTo>
                <a:lnTo>
                  <a:pt x="136" y="377"/>
                </a:lnTo>
                <a:lnTo>
                  <a:pt x="118" y="349"/>
                </a:lnTo>
                <a:lnTo>
                  <a:pt x="110" y="330"/>
                </a:lnTo>
                <a:lnTo>
                  <a:pt x="112" y="281"/>
                </a:lnTo>
                <a:lnTo>
                  <a:pt x="179" y="0"/>
                </a:lnTo>
                <a:lnTo>
                  <a:pt x="251" y="16"/>
                </a:lnTo>
                <a:lnTo>
                  <a:pt x="227" y="126"/>
                </a:lnTo>
                <a:lnTo>
                  <a:pt x="243" y="164"/>
                </a:lnTo>
                <a:lnTo>
                  <a:pt x="244" y="189"/>
                </a:lnTo>
                <a:lnTo>
                  <a:pt x="235" y="193"/>
                </a:lnTo>
                <a:lnTo>
                  <a:pt x="263" y="220"/>
                </a:lnTo>
                <a:lnTo>
                  <a:pt x="292" y="289"/>
                </a:lnTo>
                <a:lnTo>
                  <a:pt x="302" y="286"/>
                </a:lnTo>
                <a:lnTo>
                  <a:pt x="303" y="297"/>
                </a:lnTo>
                <a:lnTo>
                  <a:pt x="316" y="300"/>
                </a:lnTo>
                <a:lnTo>
                  <a:pt x="327" y="303"/>
                </a:lnTo>
                <a:lnTo>
                  <a:pt x="302" y="352"/>
                </a:lnTo>
                <a:lnTo>
                  <a:pt x="305" y="387"/>
                </a:lnTo>
                <a:lnTo>
                  <a:pt x="285" y="420"/>
                </a:lnTo>
                <a:lnTo>
                  <a:pt x="299" y="434"/>
                </a:lnTo>
                <a:lnTo>
                  <a:pt x="335" y="413"/>
                </a:lnTo>
                <a:lnTo>
                  <a:pt x="363" y="524"/>
                </a:lnTo>
                <a:lnTo>
                  <a:pt x="379" y="529"/>
                </a:lnTo>
                <a:lnTo>
                  <a:pt x="382" y="564"/>
                </a:lnTo>
                <a:lnTo>
                  <a:pt x="396" y="577"/>
                </a:lnTo>
                <a:lnTo>
                  <a:pt x="408" y="565"/>
                </a:lnTo>
                <a:lnTo>
                  <a:pt x="431" y="576"/>
                </a:lnTo>
                <a:lnTo>
                  <a:pt x="446" y="564"/>
                </a:lnTo>
                <a:lnTo>
                  <a:pt x="496" y="575"/>
                </a:lnTo>
                <a:lnTo>
                  <a:pt x="508" y="576"/>
                </a:lnTo>
                <a:lnTo>
                  <a:pt x="518" y="554"/>
                </a:lnTo>
                <a:lnTo>
                  <a:pt x="539" y="590"/>
                </a:lnTo>
                <a:lnTo>
                  <a:pt x="493" y="870"/>
                </a:lnTo>
                <a:lnTo>
                  <a:pt x="245" y="826"/>
                </a:lnTo>
                <a:lnTo>
                  <a:pt x="0" y="773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2" name="Freeform 68"/>
          <p:cNvSpPr>
            <a:spLocks/>
          </p:cNvSpPr>
          <p:nvPr/>
        </p:nvSpPr>
        <p:spPr bwMode="auto">
          <a:xfrm>
            <a:off x="2193925" y="1655763"/>
            <a:ext cx="1287463" cy="849312"/>
          </a:xfrm>
          <a:custGeom>
            <a:avLst/>
            <a:gdLst>
              <a:gd name="T0" fmla="*/ 0 w 923"/>
              <a:gd name="T1" fmla="*/ 2147483647 h 588"/>
              <a:gd name="T2" fmla="*/ 0 w 923"/>
              <a:gd name="T3" fmla="*/ 2147483647 h 588"/>
              <a:gd name="T4" fmla="*/ 2147483647 w 923"/>
              <a:gd name="T5" fmla="*/ 2147483647 h 588"/>
              <a:gd name="T6" fmla="*/ 2147483647 w 923"/>
              <a:gd name="T7" fmla="*/ 2147483647 h 588"/>
              <a:gd name="T8" fmla="*/ 2147483647 w 923"/>
              <a:gd name="T9" fmla="*/ 2147483647 h 588"/>
              <a:gd name="T10" fmla="*/ 2147483647 w 923"/>
              <a:gd name="T11" fmla="*/ 2147483647 h 588"/>
              <a:gd name="T12" fmla="*/ 2147483647 w 923"/>
              <a:gd name="T13" fmla="*/ 2147483647 h 588"/>
              <a:gd name="T14" fmla="*/ 2147483647 w 923"/>
              <a:gd name="T15" fmla="*/ 2147483647 h 588"/>
              <a:gd name="T16" fmla="*/ 2147483647 w 923"/>
              <a:gd name="T17" fmla="*/ 2147483647 h 588"/>
              <a:gd name="T18" fmla="*/ 2147483647 w 923"/>
              <a:gd name="T19" fmla="*/ 2147483647 h 588"/>
              <a:gd name="T20" fmla="*/ 2147483647 w 923"/>
              <a:gd name="T21" fmla="*/ 2147483647 h 588"/>
              <a:gd name="T22" fmla="*/ 2147483647 w 923"/>
              <a:gd name="T23" fmla="*/ 2147483647 h 588"/>
              <a:gd name="T24" fmla="*/ 2147483647 w 923"/>
              <a:gd name="T25" fmla="*/ 2147483647 h 588"/>
              <a:gd name="T26" fmla="*/ 2147483647 w 923"/>
              <a:gd name="T27" fmla="*/ 2147483647 h 588"/>
              <a:gd name="T28" fmla="*/ 2147483647 w 923"/>
              <a:gd name="T29" fmla="*/ 2147483647 h 588"/>
              <a:gd name="T30" fmla="*/ 2147483647 w 923"/>
              <a:gd name="T31" fmla="*/ 2147483647 h 588"/>
              <a:gd name="T32" fmla="*/ 2147483647 w 923"/>
              <a:gd name="T33" fmla="*/ 2147483647 h 588"/>
              <a:gd name="T34" fmla="*/ 2147483647 w 923"/>
              <a:gd name="T35" fmla="*/ 2147483647 h 588"/>
              <a:gd name="T36" fmla="*/ 2147483647 w 923"/>
              <a:gd name="T37" fmla="*/ 2147483647 h 588"/>
              <a:gd name="T38" fmla="*/ 2147483647 w 923"/>
              <a:gd name="T39" fmla="*/ 2147483647 h 588"/>
              <a:gd name="T40" fmla="*/ 2147483647 w 923"/>
              <a:gd name="T41" fmla="*/ 2147483647 h 588"/>
              <a:gd name="T42" fmla="*/ 2147483647 w 923"/>
              <a:gd name="T43" fmla="*/ 2147483647 h 588"/>
              <a:gd name="T44" fmla="*/ 2147483647 w 923"/>
              <a:gd name="T45" fmla="*/ 2147483647 h 588"/>
              <a:gd name="T46" fmla="*/ 2147483647 w 923"/>
              <a:gd name="T47" fmla="*/ 2147483647 h 588"/>
              <a:gd name="T48" fmla="*/ 2147483647 w 923"/>
              <a:gd name="T49" fmla="*/ 2147483647 h 588"/>
              <a:gd name="T50" fmla="*/ 2147483647 w 923"/>
              <a:gd name="T51" fmla="*/ 2147483647 h 588"/>
              <a:gd name="T52" fmla="*/ 2147483647 w 923"/>
              <a:gd name="T53" fmla="*/ 2147483647 h 588"/>
              <a:gd name="T54" fmla="*/ 2147483647 w 923"/>
              <a:gd name="T55" fmla="*/ 2147483647 h 588"/>
              <a:gd name="T56" fmla="*/ 2147483647 w 923"/>
              <a:gd name="T57" fmla="*/ 2147483647 h 588"/>
              <a:gd name="T58" fmla="*/ 2147483647 w 923"/>
              <a:gd name="T59" fmla="*/ 2147483647 h 588"/>
              <a:gd name="T60" fmla="*/ 2147483647 w 923"/>
              <a:gd name="T61" fmla="*/ 2147483647 h 588"/>
              <a:gd name="T62" fmla="*/ 2147483647 w 923"/>
              <a:gd name="T63" fmla="*/ 2147483647 h 588"/>
              <a:gd name="T64" fmla="*/ 2147483647 w 923"/>
              <a:gd name="T65" fmla="*/ 2147483647 h 588"/>
              <a:gd name="T66" fmla="*/ 2147483647 w 923"/>
              <a:gd name="T67" fmla="*/ 2147483647 h 588"/>
              <a:gd name="T68" fmla="*/ 2147483647 w 923"/>
              <a:gd name="T69" fmla="*/ 0 h 588"/>
              <a:gd name="T70" fmla="*/ 0 w 923"/>
              <a:gd name="T71" fmla="*/ 2147483647 h 588"/>
              <a:gd name="T72" fmla="*/ 0 w 923"/>
              <a:gd name="T73" fmla="*/ 2147483647 h 5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3"/>
              <a:gd name="T112" fmla="*/ 0 h 588"/>
              <a:gd name="T113" fmla="*/ 923 w 923"/>
              <a:gd name="T114" fmla="*/ 588 h 58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3" h="588">
                <a:moveTo>
                  <a:pt x="0" y="110"/>
                </a:moveTo>
                <a:lnTo>
                  <a:pt x="0" y="110"/>
                </a:lnTo>
                <a:lnTo>
                  <a:pt x="16" y="148"/>
                </a:lnTo>
                <a:lnTo>
                  <a:pt x="17" y="173"/>
                </a:lnTo>
                <a:lnTo>
                  <a:pt x="8" y="177"/>
                </a:lnTo>
                <a:lnTo>
                  <a:pt x="36" y="204"/>
                </a:lnTo>
                <a:lnTo>
                  <a:pt x="65" y="273"/>
                </a:lnTo>
                <a:lnTo>
                  <a:pt x="75" y="270"/>
                </a:lnTo>
                <a:lnTo>
                  <a:pt x="76" y="281"/>
                </a:lnTo>
                <a:lnTo>
                  <a:pt x="89" y="284"/>
                </a:lnTo>
                <a:lnTo>
                  <a:pt x="100" y="287"/>
                </a:lnTo>
                <a:lnTo>
                  <a:pt x="75" y="336"/>
                </a:lnTo>
                <a:lnTo>
                  <a:pt x="78" y="371"/>
                </a:lnTo>
                <a:lnTo>
                  <a:pt x="58" y="404"/>
                </a:lnTo>
                <a:lnTo>
                  <a:pt x="72" y="418"/>
                </a:lnTo>
                <a:lnTo>
                  <a:pt x="108" y="397"/>
                </a:lnTo>
                <a:lnTo>
                  <a:pt x="136" y="508"/>
                </a:lnTo>
                <a:lnTo>
                  <a:pt x="152" y="513"/>
                </a:lnTo>
                <a:lnTo>
                  <a:pt x="155" y="548"/>
                </a:lnTo>
                <a:lnTo>
                  <a:pt x="169" y="561"/>
                </a:lnTo>
                <a:lnTo>
                  <a:pt x="181" y="549"/>
                </a:lnTo>
                <a:lnTo>
                  <a:pt x="204" y="560"/>
                </a:lnTo>
                <a:lnTo>
                  <a:pt x="219" y="548"/>
                </a:lnTo>
                <a:lnTo>
                  <a:pt x="269" y="559"/>
                </a:lnTo>
                <a:lnTo>
                  <a:pt x="281" y="560"/>
                </a:lnTo>
                <a:lnTo>
                  <a:pt x="291" y="538"/>
                </a:lnTo>
                <a:lnTo>
                  <a:pt x="312" y="574"/>
                </a:lnTo>
                <a:lnTo>
                  <a:pt x="323" y="517"/>
                </a:lnTo>
                <a:lnTo>
                  <a:pt x="572" y="555"/>
                </a:lnTo>
                <a:lnTo>
                  <a:pt x="882" y="587"/>
                </a:lnTo>
                <a:lnTo>
                  <a:pt x="891" y="481"/>
                </a:lnTo>
                <a:lnTo>
                  <a:pt x="922" y="137"/>
                </a:lnTo>
                <a:lnTo>
                  <a:pt x="514" y="89"/>
                </a:lnTo>
                <a:lnTo>
                  <a:pt x="310" y="55"/>
                </a:lnTo>
                <a:lnTo>
                  <a:pt x="24" y="0"/>
                </a:lnTo>
                <a:lnTo>
                  <a:pt x="0" y="110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2601913" y="5097463"/>
            <a:ext cx="911225" cy="666750"/>
            <a:chOff x="1847" y="3560"/>
            <a:chExt cx="528" cy="370"/>
          </a:xfrm>
          <a:solidFill>
            <a:schemeClr val="bg2">
              <a:lumMod val="25000"/>
            </a:schemeClr>
          </a:solidFill>
        </p:grpSpPr>
        <p:sp>
          <p:nvSpPr>
            <p:cNvPr id="14469" name="Freeform 70"/>
            <p:cNvSpPr>
              <a:spLocks/>
            </p:cNvSpPr>
            <p:nvPr/>
          </p:nvSpPr>
          <p:spPr bwMode="auto">
            <a:xfrm>
              <a:off x="1847" y="3560"/>
              <a:ext cx="54" cy="44"/>
            </a:xfrm>
            <a:custGeom>
              <a:avLst/>
              <a:gdLst>
                <a:gd name="T0" fmla="*/ 0 w 54"/>
                <a:gd name="T1" fmla="*/ 26 h 44"/>
                <a:gd name="T2" fmla="*/ 0 w 54"/>
                <a:gd name="T3" fmla="*/ 26 h 44"/>
                <a:gd name="T4" fmla="*/ 19 w 54"/>
                <a:gd name="T5" fmla="*/ 43 h 44"/>
                <a:gd name="T6" fmla="*/ 31 w 54"/>
                <a:gd name="T7" fmla="*/ 42 h 44"/>
                <a:gd name="T8" fmla="*/ 47 w 54"/>
                <a:gd name="T9" fmla="*/ 32 h 44"/>
                <a:gd name="T10" fmla="*/ 53 w 54"/>
                <a:gd name="T11" fmla="*/ 9 h 44"/>
                <a:gd name="T12" fmla="*/ 41 w 54"/>
                <a:gd name="T13" fmla="*/ 0 h 44"/>
                <a:gd name="T14" fmla="*/ 26 w 54"/>
                <a:gd name="T15" fmla="*/ 2 h 44"/>
                <a:gd name="T16" fmla="*/ 0 w 54"/>
                <a:gd name="T17" fmla="*/ 26 h 44"/>
                <a:gd name="T18" fmla="*/ 0 w 54"/>
                <a:gd name="T19" fmla="*/ 26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44"/>
                <a:gd name="T32" fmla="*/ 54 w 54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44">
                  <a:moveTo>
                    <a:pt x="0" y="26"/>
                  </a:moveTo>
                  <a:lnTo>
                    <a:pt x="0" y="26"/>
                  </a:lnTo>
                  <a:lnTo>
                    <a:pt x="19" y="43"/>
                  </a:lnTo>
                  <a:lnTo>
                    <a:pt x="31" y="42"/>
                  </a:lnTo>
                  <a:lnTo>
                    <a:pt x="47" y="32"/>
                  </a:lnTo>
                  <a:lnTo>
                    <a:pt x="53" y="9"/>
                  </a:lnTo>
                  <a:lnTo>
                    <a:pt x="41" y="0"/>
                  </a:lnTo>
                  <a:lnTo>
                    <a:pt x="26" y="2"/>
                  </a:lnTo>
                  <a:lnTo>
                    <a:pt x="0" y="26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0" name="Freeform 71"/>
            <p:cNvSpPr>
              <a:spLocks/>
            </p:cNvSpPr>
            <p:nvPr/>
          </p:nvSpPr>
          <p:spPr bwMode="auto">
            <a:xfrm>
              <a:off x="2008" y="3622"/>
              <a:ext cx="63" cy="54"/>
            </a:xfrm>
            <a:custGeom>
              <a:avLst/>
              <a:gdLst>
                <a:gd name="T0" fmla="*/ 0 w 63"/>
                <a:gd name="T1" fmla="*/ 13 h 54"/>
                <a:gd name="T2" fmla="*/ 0 w 63"/>
                <a:gd name="T3" fmla="*/ 13 h 54"/>
                <a:gd name="T4" fmla="*/ 15 w 63"/>
                <a:gd name="T5" fmla="*/ 44 h 54"/>
                <a:gd name="T6" fmla="*/ 28 w 63"/>
                <a:gd name="T7" fmla="*/ 43 h 54"/>
                <a:gd name="T8" fmla="*/ 30 w 63"/>
                <a:gd name="T9" fmla="*/ 35 h 54"/>
                <a:gd name="T10" fmla="*/ 47 w 63"/>
                <a:gd name="T11" fmla="*/ 53 h 54"/>
                <a:gd name="T12" fmla="*/ 62 w 63"/>
                <a:gd name="T13" fmla="*/ 50 h 54"/>
                <a:gd name="T14" fmla="*/ 59 w 63"/>
                <a:gd name="T15" fmla="*/ 32 h 54"/>
                <a:gd name="T16" fmla="*/ 45 w 63"/>
                <a:gd name="T17" fmla="*/ 27 h 54"/>
                <a:gd name="T18" fmla="*/ 33 w 63"/>
                <a:gd name="T19" fmla="*/ 0 h 54"/>
                <a:gd name="T20" fmla="*/ 0 w 63"/>
                <a:gd name="T21" fmla="*/ 13 h 54"/>
                <a:gd name="T22" fmla="*/ 0 w 63"/>
                <a:gd name="T23" fmla="*/ 13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"/>
                <a:gd name="T37" fmla="*/ 0 h 54"/>
                <a:gd name="T38" fmla="*/ 63 w 63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" h="54">
                  <a:moveTo>
                    <a:pt x="0" y="13"/>
                  </a:moveTo>
                  <a:lnTo>
                    <a:pt x="0" y="13"/>
                  </a:lnTo>
                  <a:lnTo>
                    <a:pt x="15" y="44"/>
                  </a:lnTo>
                  <a:lnTo>
                    <a:pt x="28" y="43"/>
                  </a:lnTo>
                  <a:lnTo>
                    <a:pt x="30" y="35"/>
                  </a:lnTo>
                  <a:lnTo>
                    <a:pt x="47" y="53"/>
                  </a:lnTo>
                  <a:lnTo>
                    <a:pt x="62" y="50"/>
                  </a:lnTo>
                  <a:lnTo>
                    <a:pt x="59" y="32"/>
                  </a:lnTo>
                  <a:lnTo>
                    <a:pt x="45" y="27"/>
                  </a:lnTo>
                  <a:lnTo>
                    <a:pt x="33" y="0"/>
                  </a:lnTo>
                  <a:lnTo>
                    <a:pt x="0" y="13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1" name="Freeform 72"/>
            <p:cNvSpPr>
              <a:spLocks/>
            </p:cNvSpPr>
            <p:nvPr/>
          </p:nvSpPr>
          <p:spPr bwMode="auto">
            <a:xfrm>
              <a:off x="2107" y="3677"/>
              <a:ext cx="64" cy="18"/>
            </a:xfrm>
            <a:custGeom>
              <a:avLst/>
              <a:gdLst>
                <a:gd name="T0" fmla="*/ 0 w 64"/>
                <a:gd name="T1" fmla="*/ 13 h 18"/>
                <a:gd name="T2" fmla="*/ 0 w 64"/>
                <a:gd name="T3" fmla="*/ 13 h 18"/>
                <a:gd name="T4" fmla="*/ 7 w 64"/>
                <a:gd name="T5" fmla="*/ 0 h 18"/>
                <a:gd name="T6" fmla="*/ 63 w 64"/>
                <a:gd name="T7" fmla="*/ 5 h 18"/>
                <a:gd name="T8" fmla="*/ 52 w 64"/>
                <a:gd name="T9" fmla="*/ 17 h 18"/>
                <a:gd name="T10" fmla="*/ 0 w 64"/>
                <a:gd name="T11" fmla="*/ 13 h 18"/>
                <a:gd name="T12" fmla="*/ 0 w 64"/>
                <a:gd name="T13" fmla="*/ 1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18"/>
                <a:gd name="T23" fmla="*/ 64 w 6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18">
                  <a:moveTo>
                    <a:pt x="0" y="13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63" y="5"/>
                  </a:lnTo>
                  <a:lnTo>
                    <a:pt x="52" y="17"/>
                  </a:lnTo>
                  <a:lnTo>
                    <a:pt x="0" y="13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2" name="Freeform 73"/>
            <p:cNvSpPr>
              <a:spLocks/>
            </p:cNvSpPr>
            <p:nvPr/>
          </p:nvSpPr>
          <p:spPr bwMode="auto">
            <a:xfrm>
              <a:off x="2136" y="3712"/>
              <a:ext cx="26" cy="20"/>
            </a:xfrm>
            <a:custGeom>
              <a:avLst/>
              <a:gdLst>
                <a:gd name="T0" fmla="*/ 0 w 26"/>
                <a:gd name="T1" fmla="*/ 0 h 20"/>
                <a:gd name="T2" fmla="*/ 0 w 26"/>
                <a:gd name="T3" fmla="*/ 0 h 20"/>
                <a:gd name="T4" fmla="*/ 8 w 26"/>
                <a:gd name="T5" fmla="*/ 19 h 20"/>
                <a:gd name="T6" fmla="*/ 25 w 26"/>
                <a:gd name="T7" fmla="*/ 11 h 20"/>
                <a:gd name="T8" fmla="*/ 16 w 26"/>
                <a:gd name="T9" fmla="*/ 0 h 20"/>
                <a:gd name="T10" fmla="*/ 0 w 26"/>
                <a:gd name="T11" fmla="*/ 0 h 20"/>
                <a:gd name="T12" fmla="*/ 0 w 26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0"/>
                <a:gd name="T23" fmla="*/ 26 w 26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0">
                  <a:moveTo>
                    <a:pt x="0" y="0"/>
                  </a:moveTo>
                  <a:lnTo>
                    <a:pt x="0" y="0"/>
                  </a:lnTo>
                  <a:lnTo>
                    <a:pt x="8" y="19"/>
                  </a:lnTo>
                  <a:lnTo>
                    <a:pt x="25" y="1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3" name="Freeform 74"/>
            <p:cNvSpPr>
              <a:spLocks/>
            </p:cNvSpPr>
            <p:nvPr/>
          </p:nvSpPr>
          <p:spPr bwMode="auto">
            <a:xfrm>
              <a:off x="2173" y="3696"/>
              <a:ext cx="80" cy="48"/>
            </a:xfrm>
            <a:custGeom>
              <a:avLst/>
              <a:gdLst>
                <a:gd name="T0" fmla="*/ 0 w 80"/>
                <a:gd name="T1" fmla="*/ 13 h 48"/>
                <a:gd name="T2" fmla="*/ 0 w 80"/>
                <a:gd name="T3" fmla="*/ 13 h 48"/>
                <a:gd name="T4" fmla="*/ 9 w 80"/>
                <a:gd name="T5" fmla="*/ 0 h 48"/>
                <a:gd name="T6" fmla="*/ 21 w 80"/>
                <a:gd name="T7" fmla="*/ 13 h 48"/>
                <a:gd name="T8" fmla="*/ 47 w 80"/>
                <a:gd name="T9" fmla="*/ 10 h 48"/>
                <a:gd name="T10" fmla="*/ 79 w 80"/>
                <a:gd name="T11" fmla="*/ 31 h 48"/>
                <a:gd name="T12" fmla="*/ 66 w 80"/>
                <a:gd name="T13" fmla="*/ 40 h 48"/>
                <a:gd name="T14" fmla="*/ 31 w 80"/>
                <a:gd name="T15" fmla="*/ 47 h 48"/>
                <a:gd name="T16" fmla="*/ 24 w 80"/>
                <a:gd name="T17" fmla="*/ 26 h 48"/>
                <a:gd name="T18" fmla="*/ 9 w 80"/>
                <a:gd name="T19" fmla="*/ 26 h 48"/>
                <a:gd name="T20" fmla="*/ 0 w 80"/>
                <a:gd name="T21" fmla="*/ 13 h 48"/>
                <a:gd name="T22" fmla="*/ 0 w 80"/>
                <a:gd name="T23" fmla="*/ 13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48"/>
                <a:gd name="T38" fmla="*/ 80 w 8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48">
                  <a:moveTo>
                    <a:pt x="0" y="13"/>
                  </a:moveTo>
                  <a:lnTo>
                    <a:pt x="0" y="13"/>
                  </a:lnTo>
                  <a:lnTo>
                    <a:pt x="9" y="0"/>
                  </a:lnTo>
                  <a:lnTo>
                    <a:pt x="21" y="13"/>
                  </a:lnTo>
                  <a:lnTo>
                    <a:pt x="47" y="10"/>
                  </a:lnTo>
                  <a:lnTo>
                    <a:pt x="79" y="31"/>
                  </a:lnTo>
                  <a:lnTo>
                    <a:pt x="66" y="40"/>
                  </a:lnTo>
                  <a:lnTo>
                    <a:pt x="31" y="47"/>
                  </a:lnTo>
                  <a:lnTo>
                    <a:pt x="24" y="26"/>
                  </a:lnTo>
                  <a:lnTo>
                    <a:pt x="9" y="26"/>
                  </a:lnTo>
                  <a:lnTo>
                    <a:pt x="0" y="13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74" name="Freeform 75"/>
            <p:cNvSpPr>
              <a:spLocks/>
            </p:cNvSpPr>
            <p:nvPr/>
          </p:nvSpPr>
          <p:spPr bwMode="auto">
            <a:xfrm>
              <a:off x="2242" y="3782"/>
              <a:ext cx="133" cy="148"/>
            </a:xfrm>
            <a:custGeom>
              <a:avLst/>
              <a:gdLst>
                <a:gd name="T0" fmla="*/ 0 w 133"/>
                <a:gd name="T1" fmla="*/ 58 h 148"/>
                <a:gd name="T2" fmla="*/ 0 w 133"/>
                <a:gd name="T3" fmla="*/ 58 h 148"/>
                <a:gd name="T4" fmla="*/ 18 w 133"/>
                <a:gd name="T5" fmla="*/ 99 h 148"/>
                <a:gd name="T6" fmla="*/ 16 w 133"/>
                <a:gd name="T7" fmla="*/ 133 h 148"/>
                <a:gd name="T8" fmla="*/ 43 w 133"/>
                <a:gd name="T9" fmla="*/ 147 h 148"/>
                <a:gd name="T10" fmla="*/ 59 w 133"/>
                <a:gd name="T11" fmla="*/ 123 h 148"/>
                <a:gd name="T12" fmla="*/ 115 w 133"/>
                <a:gd name="T13" fmla="*/ 101 h 148"/>
                <a:gd name="T14" fmla="*/ 132 w 133"/>
                <a:gd name="T15" fmla="*/ 82 h 148"/>
                <a:gd name="T16" fmla="*/ 87 w 133"/>
                <a:gd name="T17" fmla="*/ 29 h 148"/>
                <a:gd name="T18" fmla="*/ 22 w 133"/>
                <a:gd name="T19" fmla="*/ 0 h 148"/>
                <a:gd name="T20" fmla="*/ 16 w 133"/>
                <a:gd name="T21" fmla="*/ 8 h 148"/>
                <a:gd name="T22" fmla="*/ 24 w 133"/>
                <a:gd name="T23" fmla="*/ 30 h 148"/>
                <a:gd name="T24" fmla="*/ 0 w 133"/>
                <a:gd name="T25" fmla="*/ 58 h 148"/>
                <a:gd name="T26" fmla="*/ 0 w 133"/>
                <a:gd name="T27" fmla="*/ 58 h 1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148"/>
                <a:gd name="T44" fmla="*/ 133 w 133"/>
                <a:gd name="T45" fmla="*/ 148 h 1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148">
                  <a:moveTo>
                    <a:pt x="0" y="58"/>
                  </a:moveTo>
                  <a:lnTo>
                    <a:pt x="0" y="58"/>
                  </a:lnTo>
                  <a:lnTo>
                    <a:pt x="18" y="99"/>
                  </a:lnTo>
                  <a:lnTo>
                    <a:pt x="16" y="133"/>
                  </a:lnTo>
                  <a:lnTo>
                    <a:pt x="43" y="147"/>
                  </a:lnTo>
                  <a:lnTo>
                    <a:pt x="59" y="123"/>
                  </a:lnTo>
                  <a:lnTo>
                    <a:pt x="115" y="101"/>
                  </a:lnTo>
                  <a:lnTo>
                    <a:pt x="132" y="82"/>
                  </a:lnTo>
                  <a:lnTo>
                    <a:pt x="87" y="29"/>
                  </a:lnTo>
                  <a:lnTo>
                    <a:pt x="22" y="0"/>
                  </a:lnTo>
                  <a:lnTo>
                    <a:pt x="16" y="8"/>
                  </a:lnTo>
                  <a:lnTo>
                    <a:pt x="24" y="30"/>
                  </a:lnTo>
                  <a:lnTo>
                    <a:pt x="0" y="58"/>
                  </a:lnTo>
                </a:path>
              </a:pathLst>
            </a:cu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4384" name="Freeform 76"/>
          <p:cNvSpPr>
            <a:spLocks/>
          </p:cNvSpPr>
          <p:nvPr/>
        </p:nvSpPr>
        <p:spPr bwMode="auto">
          <a:xfrm>
            <a:off x="5299075" y="3003550"/>
            <a:ext cx="387350" cy="700088"/>
          </a:xfrm>
          <a:custGeom>
            <a:avLst/>
            <a:gdLst>
              <a:gd name="T0" fmla="*/ 0 w 281"/>
              <a:gd name="T1" fmla="*/ 2147483647 h 483"/>
              <a:gd name="T2" fmla="*/ 0 w 281"/>
              <a:gd name="T3" fmla="*/ 2147483647 h 483"/>
              <a:gd name="T4" fmla="*/ 2147483647 w 281"/>
              <a:gd name="T5" fmla="*/ 2147483647 h 483"/>
              <a:gd name="T6" fmla="*/ 2147483647 w 281"/>
              <a:gd name="T7" fmla="*/ 2147483647 h 483"/>
              <a:gd name="T8" fmla="*/ 2147483647 w 281"/>
              <a:gd name="T9" fmla="*/ 2147483647 h 483"/>
              <a:gd name="T10" fmla="*/ 2147483647 w 281"/>
              <a:gd name="T11" fmla="*/ 2147483647 h 483"/>
              <a:gd name="T12" fmla="*/ 2147483647 w 281"/>
              <a:gd name="T13" fmla="*/ 2147483647 h 483"/>
              <a:gd name="T14" fmla="*/ 2147483647 w 281"/>
              <a:gd name="T15" fmla="*/ 2147483647 h 483"/>
              <a:gd name="T16" fmla="*/ 2147483647 w 281"/>
              <a:gd name="T17" fmla="*/ 2147483647 h 483"/>
              <a:gd name="T18" fmla="*/ 2147483647 w 281"/>
              <a:gd name="T19" fmla="*/ 2147483647 h 483"/>
              <a:gd name="T20" fmla="*/ 2147483647 w 281"/>
              <a:gd name="T21" fmla="*/ 2147483647 h 483"/>
              <a:gd name="T22" fmla="*/ 2147483647 w 281"/>
              <a:gd name="T23" fmla="*/ 2147483647 h 483"/>
              <a:gd name="T24" fmla="*/ 2147483647 w 281"/>
              <a:gd name="T25" fmla="*/ 2147483647 h 483"/>
              <a:gd name="T26" fmla="*/ 2147483647 w 281"/>
              <a:gd name="T27" fmla="*/ 2147483647 h 483"/>
              <a:gd name="T28" fmla="*/ 2147483647 w 281"/>
              <a:gd name="T29" fmla="*/ 2147483647 h 483"/>
              <a:gd name="T30" fmla="*/ 2147483647 w 281"/>
              <a:gd name="T31" fmla="*/ 2147483647 h 483"/>
              <a:gd name="T32" fmla="*/ 2147483647 w 281"/>
              <a:gd name="T33" fmla="*/ 2147483647 h 483"/>
              <a:gd name="T34" fmla="*/ 2147483647 w 281"/>
              <a:gd name="T35" fmla="*/ 2147483647 h 483"/>
              <a:gd name="T36" fmla="*/ 2147483647 w 281"/>
              <a:gd name="T37" fmla="*/ 2147483647 h 483"/>
              <a:gd name="T38" fmla="*/ 2147483647 w 281"/>
              <a:gd name="T39" fmla="*/ 0 h 483"/>
              <a:gd name="T40" fmla="*/ 2147483647 w 281"/>
              <a:gd name="T41" fmla="*/ 2147483647 h 483"/>
              <a:gd name="T42" fmla="*/ 2147483647 w 281"/>
              <a:gd name="T43" fmla="*/ 2147483647 h 483"/>
              <a:gd name="T44" fmla="*/ 2147483647 w 281"/>
              <a:gd name="T45" fmla="*/ 2147483647 h 483"/>
              <a:gd name="T46" fmla="*/ 2147483647 w 281"/>
              <a:gd name="T47" fmla="*/ 2147483647 h 483"/>
              <a:gd name="T48" fmla="*/ 2147483647 w 281"/>
              <a:gd name="T49" fmla="*/ 2147483647 h 483"/>
              <a:gd name="T50" fmla="*/ 2147483647 w 281"/>
              <a:gd name="T51" fmla="*/ 2147483647 h 483"/>
              <a:gd name="T52" fmla="*/ 2147483647 w 281"/>
              <a:gd name="T53" fmla="*/ 2147483647 h 483"/>
              <a:gd name="T54" fmla="*/ 2147483647 w 281"/>
              <a:gd name="T55" fmla="*/ 2147483647 h 483"/>
              <a:gd name="T56" fmla="*/ 0 w 281"/>
              <a:gd name="T57" fmla="*/ 2147483647 h 483"/>
              <a:gd name="T58" fmla="*/ 0 w 281"/>
              <a:gd name="T59" fmla="*/ 2147483647 h 48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1"/>
              <a:gd name="T91" fmla="*/ 0 h 483"/>
              <a:gd name="T92" fmla="*/ 281 w 281"/>
              <a:gd name="T93" fmla="*/ 483 h 48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1" h="483">
                <a:moveTo>
                  <a:pt x="0" y="471"/>
                </a:moveTo>
                <a:lnTo>
                  <a:pt x="0" y="471"/>
                </a:lnTo>
                <a:lnTo>
                  <a:pt x="9" y="482"/>
                </a:lnTo>
                <a:lnTo>
                  <a:pt x="18" y="469"/>
                </a:lnTo>
                <a:lnTo>
                  <a:pt x="58" y="462"/>
                </a:lnTo>
                <a:lnTo>
                  <a:pt x="71" y="465"/>
                </a:lnTo>
                <a:lnTo>
                  <a:pt x="115" y="451"/>
                </a:lnTo>
                <a:lnTo>
                  <a:pt x="131" y="465"/>
                </a:lnTo>
                <a:lnTo>
                  <a:pt x="145" y="432"/>
                </a:lnTo>
                <a:lnTo>
                  <a:pt x="158" y="423"/>
                </a:lnTo>
                <a:lnTo>
                  <a:pt x="190" y="442"/>
                </a:lnTo>
                <a:lnTo>
                  <a:pt x="194" y="421"/>
                </a:lnTo>
                <a:lnTo>
                  <a:pt x="228" y="378"/>
                </a:lnTo>
                <a:lnTo>
                  <a:pt x="236" y="353"/>
                </a:lnTo>
                <a:lnTo>
                  <a:pt x="248" y="356"/>
                </a:lnTo>
                <a:lnTo>
                  <a:pt x="280" y="334"/>
                </a:lnTo>
                <a:lnTo>
                  <a:pt x="271" y="316"/>
                </a:lnTo>
                <a:lnTo>
                  <a:pt x="276" y="304"/>
                </a:lnTo>
                <a:lnTo>
                  <a:pt x="244" y="8"/>
                </a:lnTo>
                <a:lnTo>
                  <a:pt x="241" y="0"/>
                </a:lnTo>
                <a:lnTo>
                  <a:pt x="74" y="19"/>
                </a:lnTo>
                <a:lnTo>
                  <a:pt x="42" y="38"/>
                </a:lnTo>
                <a:lnTo>
                  <a:pt x="14" y="28"/>
                </a:lnTo>
                <a:lnTo>
                  <a:pt x="35" y="272"/>
                </a:lnTo>
                <a:lnTo>
                  <a:pt x="30" y="322"/>
                </a:lnTo>
                <a:lnTo>
                  <a:pt x="41" y="352"/>
                </a:lnTo>
                <a:lnTo>
                  <a:pt x="29" y="407"/>
                </a:lnTo>
                <a:lnTo>
                  <a:pt x="10" y="432"/>
                </a:lnTo>
                <a:lnTo>
                  <a:pt x="0" y="471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5" name="Freeform 77"/>
          <p:cNvSpPr>
            <a:spLocks/>
          </p:cNvSpPr>
          <p:nvPr/>
        </p:nvSpPr>
        <p:spPr bwMode="auto">
          <a:xfrm>
            <a:off x="3559175" y="3348038"/>
            <a:ext cx="933450" cy="527050"/>
          </a:xfrm>
          <a:custGeom>
            <a:avLst/>
            <a:gdLst>
              <a:gd name="T0" fmla="*/ 0 w 671"/>
              <a:gd name="T1" fmla="*/ 2147483647 h 363"/>
              <a:gd name="T2" fmla="*/ 0 w 671"/>
              <a:gd name="T3" fmla="*/ 2147483647 h 363"/>
              <a:gd name="T4" fmla="*/ 2147483647 w 671"/>
              <a:gd name="T5" fmla="*/ 0 h 363"/>
              <a:gd name="T6" fmla="*/ 2147483647 w 671"/>
              <a:gd name="T7" fmla="*/ 2147483647 h 363"/>
              <a:gd name="T8" fmla="*/ 2147483647 w 671"/>
              <a:gd name="T9" fmla="*/ 2147483647 h 363"/>
              <a:gd name="T10" fmla="*/ 2147483647 w 671"/>
              <a:gd name="T11" fmla="*/ 2147483647 h 363"/>
              <a:gd name="T12" fmla="*/ 2147483647 w 671"/>
              <a:gd name="T13" fmla="*/ 2147483647 h 363"/>
              <a:gd name="T14" fmla="*/ 2147483647 w 671"/>
              <a:gd name="T15" fmla="*/ 2147483647 h 363"/>
              <a:gd name="T16" fmla="*/ 2147483647 w 671"/>
              <a:gd name="T17" fmla="*/ 2147483647 h 363"/>
              <a:gd name="T18" fmla="*/ 2147483647 w 671"/>
              <a:gd name="T19" fmla="*/ 2147483647 h 363"/>
              <a:gd name="T20" fmla="*/ 2147483647 w 671"/>
              <a:gd name="T21" fmla="*/ 2147483647 h 363"/>
              <a:gd name="T22" fmla="*/ 2147483647 w 671"/>
              <a:gd name="T23" fmla="*/ 2147483647 h 363"/>
              <a:gd name="T24" fmla="*/ 2147483647 w 671"/>
              <a:gd name="T25" fmla="*/ 2147483647 h 363"/>
              <a:gd name="T26" fmla="*/ 2147483647 w 671"/>
              <a:gd name="T27" fmla="*/ 2147483647 h 363"/>
              <a:gd name="T28" fmla="*/ 2147483647 w 671"/>
              <a:gd name="T29" fmla="*/ 2147483647 h 363"/>
              <a:gd name="T30" fmla="*/ 0 w 671"/>
              <a:gd name="T31" fmla="*/ 2147483647 h 363"/>
              <a:gd name="T32" fmla="*/ 0 w 671"/>
              <a:gd name="T33" fmla="*/ 2147483647 h 3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1"/>
              <a:gd name="T52" fmla="*/ 0 h 363"/>
              <a:gd name="T53" fmla="*/ 671 w 671"/>
              <a:gd name="T54" fmla="*/ 363 h 36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1" h="363">
                <a:moveTo>
                  <a:pt x="0" y="343"/>
                </a:moveTo>
                <a:lnTo>
                  <a:pt x="0" y="343"/>
                </a:lnTo>
                <a:lnTo>
                  <a:pt x="23" y="0"/>
                </a:lnTo>
                <a:lnTo>
                  <a:pt x="273" y="13"/>
                </a:lnTo>
                <a:lnTo>
                  <a:pt x="604" y="18"/>
                </a:lnTo>
                <a:lnTo>
                  <a:pt x="622" y="33"/>
                </a:lnTo>
                <a:lnTo>
                  <a:pt x="634" y="30"/>
                </a:lnTo>
                <a:lnTo>
                  <a:pt x="643" y="39"/>
                </a:lnTo>
                <a:lnTo>
                  <a:pt x="644" y="48"/>
                </a:lnTo>
                <a:lnTo>
                  <a:pt x="635" y="48"/>
                </a:lnTo>
                <a:lnTo>
                  <a:pt x="623" y="72"/>
                </a:lnTo>
                <a:lnTo>
                  <a:pt x="651" y="109"/>
                </a:lnTo>
                <a:lnTo>
                  <a:pt x="670" y="117"/>
                </a:lnTo>
                <a:lnTo>
                  <a:pt x="667" y="360"/>
                </a:lnTo>
                <a:lnTo>
                  <a:pt x="382" y="362"/>
                </a:lnTo>
                <a:lnTo>
                  <a:pt x="0" y="343"/>
                </a:lnTo>
              </a:path>
            </a:pathLst>
          </a:custGeom>
          <a:solidFill>
            <a:schemeClr val="accent3">
              <a:lumMod val="75000"/>
            </a:schemeClr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6" name="Freeform 78"/>
          <p:cNvSpPr>
            <a:spLocks/>
          </p:cNvSpPr>
          <p:nvPr/>
        </p:nvSpPr>
        <p:spPr bwMode="auto">
          <a:xfrm>
            <a:off x="5945188" y="4032250"/>
            <a:ext cx="641350" cy="508000"/>
          </a:xfrm>
          <a:custGeom>
            <a:avLst/>
            <a:gdLst>
              <a:gd name="T0" fmla="*/ 0 w 458"/>
              <a:gd name="T1" fmla="*/ 2147483647 h 351"/>
              <a:gd name="T2" fmla="*/ 0 w 458"/>
              <a:gd name="T3" fmla="*/ 2147483647 h 351"/>
              <a:gd name="T4" fmla="*/ 2147483647 w 458"/>
              <a:gd name="T5" fmla="*/ 2147483647 h 351"/>
              <a:gd name="T6" fmla="*/ 2147483647 w 458"/>
              <a:gd name="T7" fmla="*/ 2147483647 h 351"/>
              <a:gd name="T8" fmla="*/ 2147483647 w 458"/>
              <a:gd name="T9" fmla="*/ 0 h 351"/>
              <a:gd name="T10" fmla="*/ 2147483647 w 458"/>
              <a:gd name="T11" fmla="*/ 2147483647 h 351"/>
              <a:gd name="T12" fmla="*/ 2147483647 w 458"/>
              <a:gd name="T13" fmla="*/ 2147483647 h 351"/>
              <a:gd name="T14" fmla="*/ 2147483647 w 458"/>
              <a:gd name="T15" fmla="*/ 2147483647 h 351"/>
              <a:gd name="T16" fmla="*/ 2147483647 w 458"/>
              <a:gd name="T17" fmla="*/ 2147483647 h 351"/>
              <a:gd name="T18" fmla="*/ 2147483647 w 458"/>
              <a:gd name="T19" fmla="*/ 2147483647 h 351"/>
              <a:gd name="T20" fmla="*/ 2147483647 w 458"/>
              <a:gd name="T21" fmla="*/ 2147483647 h 351"/>
              <a:gd name="T22" fmla="*/ 2147483647 w 458"/>
              <a:gd name="T23" fmla="*/ 2147483647 h 351"/>
              <a:gd name="T24" fmla="*/ 2147483647 w 458"/>
              <a:gd name="T25" fmla="*/ 2147483647 h 351"/>
              <a:gd name="T26" fmla="*/ 2147483647 w 458"/>
              <a:gd name="T27" fmla="*/ 2147483647 h 351"/>
              <a:gd name="T28" fmla="*/ 2147483647 w 458"/>
              <a:gd name="T29" fmla="*/ 2147483647 h 351"/>
              <a:gd name="T30" fmla="*/ 2147483647 w 458"/>
              <a:gd name="T31" fmla="*/ 2147483647 h 351"/>
              <a:gd name="T32" fmla="*/ 2147483647 w 458"/>
              <a:gd name="T33" fmla="*/ 2147483647 h 351"/>
              <a:gd name="T34" fmla="*/ 2147483647 w 458"/>
              <a:gd name="T35" fmla="*/ 2147483647 h 351"/>
              <a:gd name="T36" fmla="*/ 2147483647 w 458"/>
              <a:gd name="T37" fmla="*/ 2147483647 h 351"/>
              <a:gd name="T38" fmla="*/ 2147483647 w 458"/>
              <a:gd name="T39" fmla="*/ 2147483647 h 351"/>
              <a:gd name="T40" fmla="*/ 2147483647 w 458"/>
              <a:gd name="T41" fmla="*/ 2147483647 h 351"/>
              <a:gd name="T42" fmla="*/ 2147483647 w 458"/>
              <a:gd name="T43" fmla="*/ 2147483647 h 351"/>
              <a:gd name="T44" fmla="*/ 2147483647 w 458"/>
              <a:gd name="T45" fmla="*/ 2147483647 h 351"/>
              <a:gd name="T46" fmla="*/ 2147483647 w 458"/>
              <a:gd name="T47" fmla="*/ 2147483647 h 351"/>
              <a:gd name="T48" fmla="*/ 2147483647 w 458"/>
              <a:gd name="T49" fmla="*/ 2147483647 h 351"/>
              <a:gd name="T50" fmla="*/ 2147483647 w 458"/>
              <a:gd name="T51" fmla="*/ 2147483647 h 351"/>
              <a:gd name="T52" fmla="*/ 2147483647 w 458"/>
              <a:gd name="T53" fmla="*/ 2147483647 h 351"/>
              <a:gd name="T54" fmla="*/ 2147483647 w 458"/>
              <a:gd name="T55" fmla="*/ 2147483647 h 351"/>
              <a:gd name="T56" fmla="*/ 0 w 458"/>
              <a:gd name="T57" fmla="*/ 2147483647 h 351"/>
              <a:gd name="T58" fmla="*/ 0 w 458"/>
              <a:gd name="T59" fmla="*/ 2147483647 h 35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58"/>
              <a:gd name="T91" fmla="*/ 0 h 351"/>
              <a:gd name="T92" fmla="*/ 458 w 458"/>
              <a:gd name="T93" fmla="*/ 351 h 35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58" h="351">
                <a:moveTo>
                  <a:pt x="0" y="83"/>
                </a:moveTo>
                <a:lnTo>
                  <a:pt x="0" y="83"/>
                </a:lnTo>
                <a:lnTo>
                  <a:pt x="17" y="47"/>
                </a:lnTo>
                <a:lnTo>
                  <a:pt x="84" y="14"/>
                </a:lnTo>
                <a:lnTo>
                  <a:pt x="207" y="0"/>
                </a:lnTo>
                <a:lnTo>
                  <a:pt x="258" y="32"/>
                </a:lnTo>
                <a:lnTo>
                  <a:pt x="337" y="21"/>
                </a:lnTo>
                <a:lnTo>
                  <a:pt x="457" y="108"/>
                </a:lnTo>
                <a:lnTo>
                  <a:pt x="423" y="148"/>
                </a:lnTo>
                <a:lnTo>
                  <a:pt x="404" y="175"/>
                </a:lnTo>
                <a:lnTo>
                  <a:pt x="407" y="203"/>
                </a:lnTo>
                <a:lnTo>
                  <a:pt x="375" y="229"/>
                </a:lnTo>
                <a:lnTo>
                  <a:pt x="350" y="269"/>
                </a:lnTo>
                <a:lnTo>
                  <a:pt x="316" y="289"/>
                </a:lnTo>
                <a:lnTo>
                  <a:pt x="300" y="293"/>
                </a:lnTo>
                <a:lnTo>
                  <a:pt x="293" y="317"/>
                </a:lnTo>
                <a:lnTo>
                  <a:pt x="273" y="304"/>
                </a:lnTo>
                <a:lnTo>
                  <a:pt x="291" y="327"/>
                </a:lnTo>
                <a:lnTo>
                  <a:pt x="274" y="350"/>
                </a:lnTo>
                <a:lnTo>
                  <a:pt x="258" y="348"/>
                </a:lnTo>
                <a:lnTo>
                  <a:pt x="246" y="332"/>
                </a:lnTo>
                <a:lnTo>
                  <a:pt x="227" y="298"/>
                </a:lnTo>
                <a:lnTo>
                  <a:pt x="216" y="294"/>
                </a:lnTo>
                <a:lnTo>
                  <a:pt x="194" y="248"/>
                </a:lnTo>
                <a:lnTo>
                  <a:pt x="162" y="228"/>
                </a:lnTo>
                <a:lnTo>
                  <a:pt x="140" y="196"/>
                </a:lnTo>
                <a:lnTo>
                  <a:pt x="86" y="156"/>
                </a:lnTo>
                <a:lnTo>
                  <a:pt x="58" y="120"/>
                </a:lnTo>
                <a:lnTo>
                  <a:pt x="0" y="83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7" name="Freeform 79"/>
          <p:cNvSpPr>
            <a:spLocks/>
          </p:cNvSpPr>
          <p:nvPr/>
        </p:nvSpPr>
        <p:spPr bwMode="auto">
          <a:xfrm>
            <a:off x="2536825" y="2400300"/>
            <a:ext cx="884238" cy="762000"/>
          </a:xfrm>
          <a:custGeom>
            <a:avLst/>
            <a:gdLst>
              <a:gd name="T0" fmla="*/ 0 w 636"/>
              <a:gd name="T1" fmla="*/ 2147483647 h 527"/>
              <a:gd name="T2" fmla="*/ 0 w 636"/>
              <a:gd name="T3" fmla="*/ 2147483647 h 527"/>
              <a:gd name="T4" fmla="*/ 2147483647 w 636"/>
              <a:gd name="T5" fmla="*/ 2147483647 h 527"/>
              <a:gd name="T6" fmla="*/ 2147483647 w 636"/>
              <a:gd name="T7" fmla="*/ 2147483647 h 527"/>
              <a:gd name="T8" fmla="*/ 2147483647 w 636"/>
              <a:gd name="T9" fmla="*/ 0 h 527"/>
              <a:gd name="T10" fmla="*/ 2147483647 w 636"/>
              <a:gd name="T11" fmla="*/ 2147483647 h 527"/>
              <a:gd name="T12" fmla="*/ 2147483647 w 636"/>
              <a:gd name="T13" fmla="*/ 2147483647 h 527"/>
              <a:gd name="T14" fmla="*/ 2147483647 w 636"/>
              <a:gd name="T15" fmla="*/ 2147483647 h 527"/>
              <a:gd name="T16" fmla="*/ 2147483647 w 636"/>
              <a:gd name="T17" fmla="*/ 2147483647 h 527"/>
              <a:gd name="T18" fmla="*/ 2147483647 w 636"/>
              <a:gd name="T19" fmla="*/ 2147483647 h 527"/>
              <a:gd name="T20" fmla="*/ 0 w 636"/>
              <a:gd name="T21" fmla="*/ 2147483647 h 527"/>
              <a:gd name="T22" fmla="*/ 0 w 636"/>
              <a:gd name="T23" fmla="*/ 2147483647 h 5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527"/>
              <a:gd name="T38" fmla="*/ 636 w 636"/>
              <a:gd name="T39" fmla="*/ 527 h 5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527">
                <a:moveTo>
                  <a:pt x="0" y="452"/>
                </a:moveTo>
                <a:lnTo>
                  <a:pt x="0" y="452"/>
                </a:lnTo>
                <a:lnTo>
                  <a:pt x="19" y="337"/>
                </a:lnTo>
                <a:lnTo>
                  <a:pt x="65" y="57"/>
                </a:lnTo>
                <a:lnTo>
                  <a:pt x="76" y="0"/>
                </a:lnTo>
                <a:lnTo>
                  <a:pt x="325" y="38"/>
                </a:lnTo>
                <a:lnTo>
                  <a:pt x="635" y="70"/>
                </a:lnTo>
                <a:lnTo>
                  <a:pt x="614" y="298"/>
                </a:lnTo>
                <a:lnTo>
                  <a:pt x="592" y="526"/>
                </a:lnTo>
                <a:lnTo>
                  <a:pt x="169" y="478"/>
                </a:lnTo>
                <a:lnTo>
                  <a:pt x="0" y="452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8" name="Freeform 80"/>
          <p:cNvSpPr>
            <a:spLocks/>
          </p:cNvSpPr>
          <p:nvPr/>
        </p:nvSpPr>
        <p:spPr bwMode="auto">
          <a:xfrm>
            <a:off x="4351338" y="3267075"/>
            <a:ext cx="838200" cy="758825"/>
          </a:xfrm>
          <a:custGeom>
            <a:avLst/>
            <a:gdLst>
              <a:gd name="T0" fmla="*/ 0 w 601"/>
              <a:gd name="T1" fmla="*/ 2147483647 h 524"/>
              <a:gd name="T2" fmla="*/ 0 w 601"/>
              <a:gd name="T3" fmla="*/ 2147483647 h 524"/>
              <a:gd name="T4" fmla="*/ 2147483647 w 601"/>
              <a:gd name="T5" fmla="*/ 2147483647 h 524"/>
              <a:gd name="T6" fmla="*/ 2147483647 w 601"/>
              <a:gd name="T7" fmla="*/ 2147483647 h 524"/>
              <a:gd name="T8" fmla="*/ 2147483647 w 601"/>
              <a:gd name="T9" fmla="*/ 2147483647 h 524"/>
              <a:gd name="T10" fmla="*/ 2147483647 w 601"/>
              <a:gd name="T11" fmla="*/ 2147483647 h 524"/>
              <a:gd name="T12" fmla="*/ 2147483647 w 601"/>
              <a:gd name="T13" fmla="*/ 2147483647 h 524"/>
              <a:gd name="T14" fmla="*/ 2147483647 w 601"/>
              <a:gd name="T15" fmla="*/ 2147483647 h 524"/>
              <a:gd name="T16" fmla="*/ 2147483647 w 601"/>
              <a:gd name="T17" fmla="*/ 2147483647 h 524"/>
              <a:gd name="T18" fmla="*/ 2147483647 w 601"/>
              <a:gd name="T19" fmla="*/ 2147483647 h 524"/>
              <a:gd name="T20" fmla="*/ 2147483647 w 601"/>
              <a:gd name="T21" fmla="*/ 2147483647 h 524"/>
              <a:gd name="T22" fmla="*/ 2147483647 w 601"/>
              <a:gd name="T23" fmla="*/ 2147483647 h 524"/>
              <a:gd name="T24" fmla="*/ 2147483647 w 601"/>
              <a:gd name="T25" fmla="*/ 2147483647 h 524"/>
              <a:gd name="T26" fmla="*/ 2147483647 w 601"/>
              <a:gd name="T27" fmla="*/ 2147483647 h 524"/>
              <a:gd name="T28" fmla="*/ 2147483647 w 601"/>
              <a:gd name="T29" fmla="*/ 2147483647 h 524"/>
              <a:gd name="T30" fmla="*/ 2147483647 w 601"/>
              <a:gd name="T31" fmla="*/ 2147483647 h 524"/>
              <a:gd name="T32" fmla="*/ 2147483647 w 601"/>
              <a:gd name="T33" fmla="*/ 2147483647 h 524"/>
              <a:gd name="T34" fmla="*/ 2147483647 w 601"/>
              <a:gd name="T35" fmla="*/ 2147483647 h 524"/>
              <a:gd name="T36" fmla="*/ 2147483647 w 601"/>
              <a:gd name="T37" fmla="*/ 2147483647 h 524"/>
              <a:gd name="T38" fmla="*/ 2147483647 w 601"/>
              <a:gd name="T39" fmla="*/ 2147483647 h 524"/>
              <a:gd name="T40" fmla="*/ 2147483647 w 601"/>
              <a:gd name="T41" fmla="*/ 2147483647 h 524"/>
              <a:gd name="T42" fmla="*/ 2147483647 w 601"/>
              <a:gd name="T43" fmla="*/ 2147483647 h 524"/>
              <a:gd name="T44" fmla="*/ 2147483647 w 601"/>
              <a:gd name="T45" fmla="*/ 2147483647 h 524"/>
              <a:gd name="T46" fmla="*/ 2147483647 w 601"/>
              <a:gd name="T47" fmla="*/ 2147483647 h 524"/>
              <a:gd name="T48" fmla="*/ 2147483647 w 601"/>
              <a:gd name="T49" fmla="*/ 2147483647 h 524"/>
              <a:gd name="T50" fmla="*/ 2147483647 w 601"/>
              <a:gd name="T51" fmla="*/ 2147483647 h 524"/>
              <a:gd name="T52" fmla="*/ 2147483647 w 601"/>
              <a:gd name="T53" fmla="*/ 2147483647 h 524"/>
              <a:gd name="T54" fmla="*/ 2147483647 w 601"/>
              <a:gd name="T55" fmla="*/ 2147483647 h 524"/>
              <a:gd name="T56" fmla="*/ 2147483647 w 601"/>
              <a:gd name="T57" fmla="*/ 2147483647 h 524"/>
              <a:gd name="T58" fmla="*/ 2147483647 w 601"/>
              <a:gd name="T59" fmla="*/ 2147483647 h 524"/>
              <a:gd name="T60" fmla="*/ 2147483647 w 601"/>
              <a:gd name="T61" fmla="*/ 2147483647 h 524"/>
              <a:gd name="T62" fmla="*/ 2147483647 w 601"/>
              <a:gd name="T63" fmla="*/ 2147483647 h 524"/>
              <a:gd name="T64" fmla="*/ 2147483647 w 601"/>
              <a:gd name="T65" fmla="*/ 2147483647 h 524"/>
              <a:gd name="T66" fmla="*/ 2147483647 w 601"/>
              <a:gd name="T67" fmla="*/ 2147483647 h 524"/>
              <a:gd name="T68" fmla="*/ 2147483647 w 601"/>
              <a:gd name="T69" fmla="*/ 2147483647 h 524"/>
              <a:gd name="T70" fmla="*/ 2147483647 w 601"/>
              <a:gd name="T71" fmla="*/ 2147483647 h 524"/>
              <a:gd name="T72" fmla="*/ 2147483647 w 601"/>
              <a:gd name="T73" fmla="*/ 2147483647 h 524"/>
              <a:gd name="T74" fmla="*/ 2147483647 w 601"/>
              <a:gd name="T75" fmla="*/ 2147483647 h 524"/>
              <a:gd name="T76" fmla="*/ 2147483647 w 601"/>
              <a:gd name="T77" fmla="*/ 0 h 524"/>
              <a:gd name="T78" fmla="*/ 0 w 601"/>
              <a:gd name="T79" fmla="*/ 2147483647 h 524"/>
              <a:gd name="T80" fmla="*/ 0 w 601"/>
              <a:gd name="T81" fmla="*/ 2147483647 h 52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01"/>
              <a:gd name="T124" fmla="*/ 0 h 524"/>
              <a:gd name="T125" fmla="*/ 601 w 601"/>
              <a:gd name="T126" fmla="*/ 524 h 52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01" h="524">
                <a:moveTo>
                  <a:pt x="0" y="8"/>
                </a:moveTo>
                <a:lnTo>
                  <a:pt x="0" y="8"/>
                </a:lnTo>
                <a:lnTo>
                  <a:pt x="36" y="76"/>
                </a:lnTo>
                <a:lnTo>
                  <a:pt x="54" y="91"/>
                </a:lnTo>
                <a:lnTo>
                  <a:pt x="66" y="88"/>
                </a:lnTo>
                <a:lnTo>
                  <a:pt x="75" y="97"/>
                </a:lnTo>
                <a:lnTo>
                  <a:pt x="76" y="106"/>
                </a:lnTo>
                <a:lnTo>
                  <a:pt x="67" y="106"/>
                </a:lnTo>
                <a:lnTo>
                  <a:pt x="55" y="130"/>
                </a:lnTo>
                <a:lnTo>
                  <a:pt x="83" y="167"/>
                </a:lnTo>
                <a:lnTo>
                  <a:pt x="102" y="175"/>
                </a:lnTo>
                <a:lnTo>
                  <a:pt x="99" y="418"/>
                </a:lnTo>
                <a:lnTo>
                  <a:pt x="102" y="478"/>
                </a:lnTo>
                <a:lnTo>
                  <a:pt x="500" y="465"/>
                </a:lnTo>
                <a:lnTo>
                  <a:pt x="506" y="500"/>
                </a:lnTo>
                <a:lnTo>
                  <a:pt x="489" y="523"/>
                </a:lnTo>
                <a:lnTo>
                  <a:pt x="550" y="520"/>
                </a:lnTo>
                <a:lnTo>
                  <a:pt x="559" y="500"/>
                </a:lnTo>
                <a:lnTo>
                  <a:pt x="563" y="478"/>
                </a:lnTo>
                <a:lnTo>
                  <a:pt x="575" y="461"/>
                </a:lnTo>
                <a:lnTo>
                  <a:pt x="582" y="445"/>
                </a:lnTo>
                <a:lnTo>
                  <a:pt x="595" y="443"/>
                </a:lnTo>
                <a:lnTo>
                  <a:pt x="600" y="407"/>
                </a:lnTo>
                <a:lnTo>
                  <a:pt x="592" y="403"/>
                </a:lnTo>
                <a:lnTo>
                  <a:pt x="578" y="402"/>
                </a:lnTo>
                <a:lnTo>
                  <a:pt x="564" y="375"/>
                </a:lnTo>
                <a:lnTo>
                  <a:pt x="557" y="338"/>
                </a:lnTo>
                <a:lnTo>
                  <a:pt x="541" y="314"/>
                </a:lnTo>
                <a:lnTo>
                  <a:pt x="517" y="304"/>
                </a:lnTo>
                <a:lnTo>
                  <a:pt x="488" y="280"/>
                </a:lnTo>
                <a:lnTo>
                  <a:pt x="478" y="248"/>
                </a:lnTo>
                <a:lnTo>
                  <a:pt x="495" y="199"/>
                </a:lnTo>
                <a:lnTo>
                  <a:pt x="480" y="189"/>
                </a:lnTo>
                <a:lnTo>
                  <a:pt x="445" y="189"/>
                </a:lnTo>
                <a:lnTo>
                  <a:pt x="440" y="157"/>
                </a:lnTo>
                <a:lnTo>
                  <a:pt x="381" y="98"/>
                </a:lnTo>
                <a:lnTo>
                  <a:pt x="366" y="47"/>
                </a:lnTo>
                <a:lnTo>
                  <a:pt x="375" y="28"/>
                </a:lnTo>
                <a:lnTo>
                  <a:pt x="34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89" name="Freeform 81"/>
          <p:cNvSpPr>
            <a:spLocks/>
          </p:cNvSpPr>
          <p:nvPr/>
        </p:nvSpPr>
        <p:spPr bwMode="auto">
          <a:xfrm>
            <a:off x="5792788" y="3694113"/>
            <a:ext cx="1073150" cy="498475"/>
          </a:xfrm>
          <a:custGeom>
            <a:avLst/>
            <a:gdLst>
              <a:gd name="T0" fmla="*/ 0 w 772"/>
              <a:gd name="T1" fmla="*/ 2147483647 h 346"/>
              <a:gd name="T2" fmla="*/ 2147483647 w 772"/>
              <a:gd name="T3" fmla="*/ 2147483647 h 346"/>
              <a:gd name="T4" fmla="*/ 2147483647 w 772"/>
              <a:gd name="T5" fmla="*/ 2147483647 h 346"/>
              <a:gd name="T6" fmla="*/ 2147483647 w 772"/>
              <a:gd name="T7" fmla="*/ 2147483647 h 346"/>
              <a:gd name="T8" fmla="*/ 2147483647 w 772"/>
              <a:gd name="T9" fmla="*/ 2147483647 h 346"/>
              <a:gd name="T10" fmla="*/ 2147483647 w 772"/>
              <a:gd name="T11" fmla="*/ 2147483647 h 346"/>
              <a:gd name="T12" fmla="*/ 2147483647 w 772"/>
              <a:gd name="T13" fmla="*/ 2147483647 h 346"/>
              <a:gd name="T14" fmla="*/ 2147483647 w 772"/>
              <a:gd name="T15" fmla="*/ 2147483647 h 346"/>
              <a:gd name="T16" fmla="*/ 2147483647 w 772"/>
              <a:gd name="T17" fmla="*/ 2147483647 h 346"/>
              <a:gd name="T18" fmla="*/ 2147483647 w 772"/>
              <a:gd name="T19" fmla="*/ 2147483647 h 346"/>
              <a:gd name="T20" fmla="*/ 2147483647 w 772"/>
              <a:gd name="T21" fmla="*/ 2147483647 h 346"/>
              <a:gd name="T22" fmla="*/ 2147483647 w 772"/>
              <a:gd name="T23" fmla="*/ 2147483647 h 346"/>
              <a:gd name="T24" fmla="*/ 2147483647 w 772"/>
              <a:gd name="T25" fmla="*/ 2147483647 h 346"/>
              <a:gd name="T26" fmla="*/ 2147483647 w 772"/>
              <a:gd name="T27" fmla="*/ 2147483647 h 346"/>
              <a:gd name="T28" fmla="*/ 2147483647 w 772"/>
              <a:gd name="T29" fmla="*/ 2147483647 h 346"/>
              <a:gd name="T30" fmla="*/ 2147483647 w 772"/>
              <a:gd name="T31" fmla="*/ 2147483647 h 346"/>
              <a:gd name="T32" fmla="*/ 2147483647 w 772"/>
              <a:gd name="T33" fmla="*/ 2147483647 h 346"/>
              <a:gd name="T34" fmla="*/ 2147483647 w 772"/>
              <a:gd name="T35" fmla="*/ 2147483647 h 346"/>
              <a:gd name="T36" fmla="*/ 2147483647 w 772"/>
              <a:gd name="T37" fmla="*/ 2147483647 h 346"/>
              <a:gd name="T38" fmla="*/ 2147483647 w 772"/>
              <a:gd name="T39" fmla="*/ 2147483647 h 346"/>
              <a:gd name="T40" fmla="*/ 2147483647 w 772"/>
              <a:gd name="T41" fmla="*/ 2147483647 h 346"/>
              <a:gd name="T42" fmla="*/ 2147483647 w 772"/>
              <a:gd name="T43" fmla="*/ 2147483647 h 346"/>
              <a:gd name="T44" fmla="*/ 2147483647 w 772"/>
              <a:gd name="T45" fmla="*/ 2147483647 h 346"/>
              <a:gd name="T46" fmla="*/ 2147483647 w 772"/>
              <a:gd name="T47" fmla="*/ 2147483647 h 346"/>
              <a:gd name="T48" fmla="*/ 2147483647 w 772"/>
              <a:gd name="T49" fmla="*/ 2147483647 h 346"/>
              <a:gd name="T50" fmla="*/ 2147483647 w 772"/>
              <a:gd name="T51" fmla="*/ 2147483647 h 346"/>
              <a:gd name="T52" fmla="*/ 2147483647 w 772"/>
              <a:gd name="T53" fmla="*/ 2147483647 h 346"/>
              <a:gd name="T54" fmla="*/ 2147483647 w 772"/>
              <a:gd name="T55" fmla="*/ 2147483647 h 346"/>
              <a:gd name="T56" fmla="*/ 2147483647 w 772"/>
              <a:gd name="T57" fmla="*/ 2147483647 h 346"/>
              <a:gd name="T58" fmla="*/ 2147483647 w 772"/>
              <a:gd name="T59" fmla="*/ 2147483647 h 346"/>
              <a:gd name="T60" fmla="*/ 2147483647 w 772"/>
              <a:gd name="T61" fmla="*/ 2147483647 h 346"/>
              <a:gd name="T62" fmla="*/ 2147483647 w 772"/>
              <a:gd name="T63" fmla="*/ 2147483647 h 346"/>
              <a:gd name="T64" fmla="*/ 2147483647 w 772"/>
              <a:gd name="T65" fmla="*/ 2147483647 h 346"/>
              <a:gd name="T66" fmla="*/ 2147483647 w 772"/>
              <a:gd name="T67" fmla="*/ 2147483647 h 346"/>
              <a:gd name="T68" fmla="*/ 2147483647 w 772"/>
              <a:gd name="T69" fmla="*/ 2147483647 h 346"/>
              <a:gd name="T70" fmla="*/ 2147483647 w 772"/>
              <a:gd name="T71" fmla="*/ 2147483647 h 346"/>
              <a:gd name="T72" fmla="*/ 2147483647 w 772"/>
              <a:gd name="T73" fmla="*/ 2147483647 h 346"/>
              <a:gd name="T74" fmla="*/ 2147483647 w 772"/>
              <a:gd name="T75" fmla="*/ 2147483647 h 346"/>
              <a:gd name="T76" fmla="*/ 2147483647 w 772"/>
              <a:gd name="T77" fmla="*/ 0 h 346"/>
              <a:gd name="T78" fmla="*/ 2147483647 w 772"/>
              <a:gd name="T79" fmla="*/ 2147483647 h 346"/>
              <a:gd name="T80" fmla="*/ 2147483647 w 772"/>
              <a:gd name="T81" fmla="*/ 2147483647 h 346"/>
              <a:gd name="T82" fmla="*/ 2147483647 w 772"/>
              <a:gd name="T83" fmla="*/ 2147483647 h 346"/>
              <a:gd name="T84" fmla="*/ 2147483647 w 772"/>
              <a:gd name="T85" fmla="*/ 2147483647 h 346"/>
              <a:gd name="T86" fmla="*/ 2147483647 w 772"/>
              <a:gd name="T87" fmla="*/ 2147483647 h 346"/>
              <a:gd name="T88" fmla="*/ 2147483647 w 772"/>
              <a:gd name="T89" fmla="*/ 2147483647 h 346"/>
              <a:gd name="T90" fmla="*/ 0 w 772"/>
              <a:gd name="T91" fmla="*/ 2147483647 h 3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72"/>
              <a:gd name="T139" fmla="*/ 0 h 346"/>
              <a:gd name="T140" fmla="*/ 772 w 772"/>
              <a:gd name="T141" fmla="*/ 346 h 34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72" h="346">
                <a:moveTo>
                  <a:pt x="0" y="270"/>
                </a:moveTo>
                <a:lnTo>
                  <a:pt x="0" y="270"/>
                </a:lnTo>
                <a:lnTo>
                  <a:pt x="1" y="297"/>
                </a:lnTo>
                <a:lnTo>
                  <a:pt x="111" y="284"/>
                </a:lnTo>
                <a:lnTo>
                  <a:pt x="178" y="251"/>
                </a:lnTo>
                <a:lnTo>
                  <a:pt x="301" y="237"/>
                </a:lnTo>
                <a:lnTo>
                  <a:pt x="352" y="269"/>
                </a:lnTo>
                <a:lnTo>
                  <a:pt x="431" y="258"/>
                </a:lnTo>
                <a:lnTo>
                  <a:pt x="551" y="345"/>
                </a:lnTo>
                <a:lnTo>
                  <a:pt x="568" y="334"/>
                </a:lnTo>
                <a:lnTo>
                  <a:pt x="599" y="333"/>
                </a:lnTo>
                <a:lnTo>
                  <a:pt x="604" y="310"/>
                </a:lnTo>
                <a:lnTo>
                  <a:pt x="611" y="322"/>
                </a:lnTo>
                <a:lnTo>
                  <a:pt x="619" y="282"/>
                </a:lnTo>
                <a:lnTo>
                  <a:pt x="634" y="261"/>
                </a:lnTo>
                <a:lnTo>
                  <a:pt x="650" y="251"/>
                </a:lnTo>
                <a:lnTo>
                  <a:pt x="642" y="245"/>
                </a:lnTo>
                <a:lnTo>
                  <a:pt x="644" y="237"/>
                </a:lnTo>
                <a:lnTo>
                  <a:pt x="637" y="227"/>
                </a:lnTo>
                <a:lnTo>
                  <a:pt x="648" y="237"/>
                </a:lnTo>
                <a:lnTo>
                  <a:pt x="645" y="241"/>
                </a:lnTo>
                <a:lnTo>
                  <a:pt x="654" y="245"/>
                </a:lnTo>
                <a:lnTo>
                  <a:pt x="662" y="236"/>
                </a:lnTo>
                <a:lnTo>
                  <a:pt x="667" y="233"/>
                </a:lnTo>
                <a:lnTo>
                  <a:pt x="662" y="219"/>
                </a:lnTo>
                <a:lnTo>
                  <a:pt x="667" y="217"/>
                </a:lnTo>
                <a:lnTo>
                  <a:pt x="672" y="228"/>
                </a:lnTo>
                <a:lnTo>
                  <a:pt x="699" y="214"/>
                </a:lnTo>
                <a:lnTo>
                  <a:pt x="722" y="214"/>
                </a:lnTo>
                <a:lnTo>
                  <a:pt x="737" y="184"/>
                </a:lnTo>
                <a:lnTo>
                  <a:pt x="732" y="177"/>
                </a:lnTo>
                <a:lnTo>
                  <a:pt x="722" y="186"/>
                </a:lnTo>
                <a:lnTo>
                  <a:pt x="720" y="174"/>
                </a:lnTo>
                <a:lnTo>
                  <a:pt x="710" y="182"/>
                </a:lnTo>
                <a:lnTo>
                  <a:pt x="715" y="191"/>
                </a:lnTo>
                <a:lnTo>
                  <a:pt x="705" y="186"/>
                </a:lnTo>
                <a:lnTo>
                  <a:pt x="703" y="196"/>
                </a:lnTo>
                <a:lnTo>
                  <a:pt x="679" y="194"/>
                </a:lnTo>
                <a:lnTo>
                  <a:pt x="661" y="181"/>
                </a:lnTo>
                <a:lnTo>
                  <a:pt x="662" y="175"/>
                </a:lnTo>
                <a:lnTo>
                  <a:pt x="689" y="191"/>
                </a:lnTo>
                <a:lnTo>
                  <a:pt x="710" y="166"/>
                </a:lnTo>
                <a:lnTo>
                  <a:pt x="699" y="164"/>
                </a:lnTo>
                <a:lnTo>
                  <a:pt x="712" y="148"/>
                </a:lnTo>
                <a:lnTo>
                  <a:pt x="698" y="152"/>
                </a:lnTo>
                <a:lnTo>
                  <a:pt x="657" y="136"/>
                </a:lnTo>
                <a:lnTo>
                  <a:pt x="678" y="132"/>
                </a:lnTo>
                <a:lnTo>
                  <a:pt x="697" y="140"/>
                </a:lnTo>
                <a:lnTo>
                  <a:pt x="698" y="136"/>
                </a:lnTo>
                <a:lnTo>
                  <a:pt x="689" y="124"/>
                </a:lnTo>
                <a:lnTo>
                  <a:pt x="697" y="124"/>
                </a:lnTo>
                <a:lnTo>
                  <a:pt x="709" y="119"/>
                </a:lnTo>
                <a:lnTo>
                  <a:pt x="702" y="128"/>
                </a:lnTo>
                <a:lnTo>
                  <a:pt x="706" y="139"/>
                </a:lnTo>
                <a:lnTo>
                  <a:pt x="716" y="129"/>
                </a:lnTo>
                <a:lnTo>
                  <a:pt x="721" y="140"/>
                </a:lnTo>
                <a:lnTo>
                  <a:pt x="730" y="139"/>
                </a:lnTo>
                <a:lnTo>
                  <a:pt x="741" y="138"/>
                </a:lnTo>
                <a:lnTo>
                  <a:pt x="752" y="124"/>
                </a:lnTo>
                <a:lnTo>
                  <a:pt x="759" y="103"/>
                </a:lnTo>
                <a:lnTo>
                  <a:pt x="771" y="100"/>
                </a:lnTo>
                <a:lnTo>
                  <a:pt x="771" y="88"/>
                </a:lnTo>
                <a:lnTo>
                  <a:pt x="763" y="69"/>
                </a:lnTo>
                <a:lnTo>
                  <a:pt x="751" y="69"/>
                </a:lnTo>
                <a:lnTo>
                  <a:pt x="739" y="100"/>
                </a:lnTo>
                <a:lnTo>
                  <a:pt x="734" y="85"/>
                </a:lnTo>
                <a:lnTo>
                  <a:pt x="732" y="64"/>
                </a:lnTo>
                <a:lnTo>
                  <a:pt x="708" y="75"/>
                </a:lnTo>
                <a:lnTo>
                  <a:pt x="675" y="83"/>
                </a:lnTo>
                <a:lnTo>
                  <a:pt x="679" y="68"/>
                </a:lnTo>
                <a:lnTo>
                  <a:pt x="695" y="59"/>
                </a:lnTo>
                <a:lnTo>
                  <a:pt x="729" y="46"/>
                </a:lnTo>
                <a:lnTo>
                  <a:pt x="717" y="30"/>
                </a:lnTo>
                <a:lnTo>
                  <a:pt x="741" y="40"/>
                </a:lnTo>
                <a:lnTo>
                  <a:pt x="733" y="27"/>
                </a:lnTo>
                <a:lnTo>
                  <a:pt x="754" y="46"/>
                </a:lnTo>
                <a:lnTo>
                  <a:pt x="738" y="13"/>
                </a:lnTo>
                <a:lnTo>
                  <a:pt x="722" y="0"/>
                </a:lnTo>
                <a:lnTo>
                  <a:pt x="447" y="52"/>
                </a:lnTo>
                <a:lnTo>
                  <a:pt x="220" y="83"/>
                </a:lnTo>
                <a:lnTo>
                  <a:pt x="217" y="108"/>
                </a:lnTo>
                <a:lnTo>
                  <a:pt x="205" y="117"/>
                </a:lnTo>
                <a:lnTo>
                  <a:pt x="189" y="144"/>
                </a:lnTo>
                <a:lnTo>
                  <a:pt x="176" y="142"/>
                </a:lnTo>
                <a:lnTo>
                  <a:pt x="162" y="150"/>
                </a:lnTo>
                <a:lnTo>
                  <a:pt x="152" y="164"/>
                </a:lnTo>
                <a:lnTo>
                  <a:pt x="139" y="156"/>
                </a:lnTo>
                <a:lnTo>
                  <a:pt x="119" y="174"/>
                </a:lnTo>
                <a:lnTo>
                  <a:pt x="116" y="187"/>
                </a:lnTo>
                <a:lnTo>
                  <a:pt x="29" y="240"/>
                </a:lnTo>
                <a:lnTo>
                  <a:pt x="24" y="260"/>
                </a:lnTo>
                <a:lnTo>
                  <a:pt x="0" y="270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90" name="Freeform 82"/>
          <p:cNvSpPr>
            <a:spLocks/>
          </p:cNvSpPr>
          <p:nvPr/>
        </p:nvSpPr>
        <p:spPr bwMode="auto">
          <a:xfrm>
            <a:off x="5027613" y="3816350"/>
            <a:ext cx="1071562" cy="376238"/>
          </a:xfrm>
          <a:custGeom>
            <a:avLst/>
            <a:gdLst>
              <a:gd name="T0" fmla="*/ 0 w 770"/>
              <a:gd name="T1" fmla="*/ 2147483647 h 262"/>
              <a:gd name="T2" fmla="*/ 0 w 770"/>
              <a:gd name="T3" fmla="*/ 2147483647 h 262"/>
              <a:gd name="T4" fmla="*/ 2147483647 w 770"/>
              <a:gd name="T5" fmla="*/ 2147483647 h 262"/>
              <a:gd name="T6" fmla="*/ 2147483647 w 770"/>
              <a:gd name="T7" fmla="*/ 2147483647 h 262"/>
              <a:gd name="T8" fmla="*/ 2147483647 w 770"/>
              <a:gd name="T9" fmla="*/ 2147483647 h 262"/>
              <a:gd name="T10" fmla="*/ 2147483647 w 770"/>
              <a:gd name="T11" fmla="*/ 2147483647 h 262"/>
              <a:gd name="T12" fmla="*/ 2147483647 w 770"/>
              <a:gd name="T13" fmla="*/ 2147483647 h 262"/>
              <a:gd name="T14" fmla="*/ 2147483647 w 770"/>
              <a:gd name="T15" fmla="*/ 2147483647 h 262"/>
              <a:gd name="T16" fmla="*/ 2147483647 w 770"/>
              <a:gd name="T17" fmla="*/ 2147483647 h 262"/>
              <a:gd name="T18" fmla="*/ 2147483647 w 770"/>
              <a:gd name="T19" fmla="*/ 2147483647 h 262"/>
              <a:gd name="T20" fmla="*/ 2147483647 w 770"/>
              <a:gd name="T21" fmla="*/ 2147483647 h 262"/>
              <a:gd name="T22" fmla="*/ 2147483647 w 770"/>
              <a:gd name="T23" fmla="*/ 2147483647 h 262"/>
              <a:gd name="T24" fmla="*/ 2147483647 w 770"/>
              <a:gd name="T25" fmla="*/ 2147483647 h 262"/>
              <a:gd name="T26" fmla="*/ 2147483647 w 770"/>
              <a:gd name="T27" fmla="*/ 2147483647 h 262"/>
              <a:gd name="T28" fmla="*/ 2147483647 w 770"/>
              <a:gd name="T29" fmla="*/ 0 h 262"/>
              <a:gd name="T30" fmla="*/ 2147483647 w 770"/>
              <a:gd name="T31" fmla="*/ 2147483647 h 262"/>
              <a:gd name="T32" fmla="*/ 2147483647 w 770"/>
              <a:gd name="T33" fmla="*/ 2147483647 h 262"/>
              <a:gd name="T34" fmla="*/ 2147483647 w 770"/>
              <a:gd name="T35" fmla="*/ 2147483647 h 262"/>
              <a:gd name="T36" fmla="*/ 2147483647 w 770"/>
              <a:gd name="T37" fmla="*/ 2147483647 h 262"/>
              <a:gd name="T38" fmla="*/ 2147483647 w 770"/>
              <a:gd name="T39" fmla="*/ 2147483647 h 262"/>
              <a:gd name="T40" fmla="*/ 2147483647 w 770"/>
              <a:gd name="T41" fmla="*/ 2147483647 h 262"/>
              <a:gd name="T42" fmla="*/ 2147483647 w 770"/>
              <a:gd name="T43" fmla="*/ 2147483647 h 262"/>
              <a:gd name="T44" fmla="*/ 2147483647 w 770"/>
              <a:gd name="T45" fmla="*/ 2147483647 h 262"/>
              <a:gd name="T46" fmla="*/ 2147483647 w 770"/>
              <a:gd name="T47" fmla="*/ 2147483647 h 262"/>
              <a:gd name="T48" fmla="*/ 2147483647 w 770"/>
              <a:gd name="T49" fmla="*/ 2147483647 h 262"/>
              <a:gd name="T50" fmla="*/ 2147483647 w 770"/>
              <a:gd name="T51" fmla="*/ 2147483647 h 262"/>
              <a:gd name="T52" fmla="*/ 2147483647 w 770"/>
              <a:gd name="T53" fmla="*/ 2147483647 h 262"/>
              <a:gd name="T54" fmla="*/ 2147483647 w 770"/>
              <a:gd name="T55" fmla="*/ 2147483647 h 262"/>
              <a:gd name="T56" fmla="*/ 2147483647 w 770"/>
              <a:gd name="T57" fmla="*/ 2147483647 h 262"/>
              <a:gd name="T58" fmla="*/ 2147483647 w 770"/>
              <a:gd name="T59" fmla="*/ 2147483647 h 262"/>
              <a:gd name="T60" fmla="*/ 0 w 770"/>
              <a:gd name="T61" fmla="*/ 2147483647 h 262"/>
              <a:gd name="T62" fmla="*/ 0 w 770"/>
              <a:gd name="T63" fmla="*/ 2147483647 h 2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70"/>
              <a:gd name="T97" fmla="*/ 0 h 262"/>
              <a:gd name="T98" fmla="*/ 770 w 770"/>
              <a:gd name="T99" fmla="*/ 262 h 2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70" h="262">
                <a:moveTo>
                  <a:pt x="0" y="261"/>
                </a:moveTo>
                <a:lnTo>
                  <a:pt x="0" y="261"/>
                </a:lnTo>
                <a:lnTo>
                  <a:pt x="13" y="215"/>
                </a:lnTo>
                <a:lnTo>
                  <a:pt x="8" y="211"/>
                </a:lnTo>
                <a:lnTo>
                  <a:pt x="30" y="192"/>
                </a:lnTo>
                <a:lnTo>
                  <a:pt x="52" y="151"/>
                </a:lnTo>
                <a:lnTo>
                  <a:pt x="45" y="143"/>
                </a:lnTo>
                <a:lnTo>
                  <a:pt x="54" y="123"/>
                </a:lnTo>
                <a:lnTo>
                  <a:pt x="58" y="101"/>
                </a:lnTo>
                <a:lnTo>
                  <a:pt x="70" y="84"/>
                </a:lnTo>
                <a:lnTo>
                  <a:pt x="192" y="75"/>
                </a:lnTo>
                <a:lnTo>
                  <a:pt x="191" y="56"/>
                </a:lnTo>
                <a:lnTo>
                  <a:pt x="228" y="57"/>
                </a:lnTo>
                <a:lnTo>
                  <a:pt x="590" y="23"/>
                </a:lnTo>
                <a:lnTo>
                  <a:pt x="769" y="0"/>
                </a:lnTo>
                <a:lnTo>
                  <a:pt x="766" y="25"/>
                </a:lnTo>
                <a:lnTo>
                  <a:pt x="754" y="34"/>
                </a:lnTo>
                <a:lnTo>
                  <a:pt x="738" y="61"/>
                </a:lnTo>
                <a:lnTo>
                  <a:pt x="725" y="59"/>
                </a:lnTo>
                <a:lnTo>
                  <a:pt x="711" y="67"/>
                </a:lnTo>
                <a:lnTo>
                  <a:pt x="701" y="81"/>
                </a:lnTo>
                <a:lnTo>
                  <a:pt x="688" y="73"/>
                </a:lnTo>
                <a:lnTo>
                  <a:pt x="668" y="91"/>
                </a:lnTo>
                <a:lnTo>
                  <a:pt x="665" y="104"/>
                </a:lnTo>
                <a:lnTo>
                  <a:pt x="578" y="157"/>
                </a:lnTo>
                <a:lnTo>
                  <a:pt x="573" y="177"/>
                </a:lnTo>
                <a:lnTo>
                  <a:pt x="549" y="187"/>
                </a:lnTo>
                <a:lnTo>
                  <a:pt x="550" y="214"/>
                </a:lnTo>
                <a:lnTo>
                  <a:pt x="432" y="228"/>
                </a:lnTo>
                <a:lnTo>
                  <a:pt x="194" y="249"/>
                </a:lnTo>
                <a:lnTo>
                  <a:pt x="0" y="261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392" name="Freeform 85"/>
          <p:cNvSpPr>
            <a:spLocks/>
          </p:cNvSpPr>
          <p:nvPr/>
        </p:nvSpPr>
        <p:spPr bwMode="auto">
          <a:xfrm>
            <a:off x="5964238" y="3109913"/>
            <a:ext cx="558800" cy="603250"/>
          </a:xfrm>
          <a:custGeom>
            <a:avLst/>
            <a:gdLst>
              <a:gd name="T0" fmla="*/ 0 w 407"/>
              <a:gd name="T1" fmla="*/ 2147483647 h 403"/>
              <a:gd name="T2" fmla="*/ 0 w 407"/>
              <a:gd name="T3" fmla="*/ 2147483647 h 403"/>
              <a:gd name="T4" fmla="*/ 2147483647 w 407"/>
              <a:gd name="T5" fmla="*/ 2147483647 h 403"/>
              <a:gd name="T6" fmla="*/ 2147483647 w 407"/>
              <a:gd name="T7" fmla="*/ 2147483647 h 403"/>
              <a:gd name="T8" fmla="*/ 2147483647 w 407"/>
              <a:gd name="T9" fmla="*/ 2147483647 h 403"/>
              <a:gd name="T10" fmla="*/ 2147483647 w 407"/>
              <a:gd name="T11" fmla="*/ 2147483647 h 403"/>
              <a:gd name="T12" fmla="*/ 2147483647 w 407"/>
              <a:gd name="T13" fmla="*/ 2147483647 h 403"/>
              <a:gd name="T14" fmla="*/ 2147483647 w 407"/>
              <a:gd name="T15" fmla="*/ 2147483647 h 403"/>
              <a:gd name="T16" fmla="*/ 2147483647 w 407"/>
              <a:gd name="T17" fmla="*/ 2147483647 h 403"/>
              <a:gd name="T18" fmla="*/ 2147483647 w 407"/>
              <a:gd name="T19" fmla="*/ 2147483647 h 403"/>
              <a:gd name="T20" fmla="*/ 2147483647 w 407"/>
              <a:gd name="T21" fmla="*/ 2147483647 h 403"/>
              <a:gd name="T22" fmla="*/ 2147483647 w 407"/>
              <a:gd name="T23" fmla="*/ 2147483647 h 403"/>
              <a:gd name="T24" fmla="*/ 2147483647 w 407"/>
              <a:gd name="T25" fmla="*/ 2147483647 h 403"/>
              <a:gd name="T26" fmla="*/ 2147483647 w 407"/>
              <a:gd name="T27" fmla="*/ 2147483647 h 403"/>
              <a:gd name="T28" fmla="*/ 2147483647 w 407"/>
              <a:gd name="T29" fmla="*/ 2147483647 h 403"/>
              <a:gd name="T30" fmla="*/ 2147483647 w 407"/>
              <a:gd name="T31" fmla="*/ 2147483647 h 403"/>
              <a:gd name="T32" fmla="*/ 2147483647 w 407"/>
              <a:gd name="T33" fmla="*/ 2147483647 h 403"/>
              <a:gd name="T34" fmla="*/ 2147483647 w 407"/>
              <a:gd name="T35" fmla="*/ 2147483647 h 403"/>
              <a:gd name="T36" fmla="*/ 2147483647 w 407"/>
              <a:gd name="T37" fmla="*/ 2147483647 h 403"/>
              <a:gd name="T38" fmla="*/ 2147483647 w 407"/>
              <a:gd name="T39" fmla="*/ 2147483647 h 403"/>
              <a:gd name="T40" fmla="*/ 2147483647 w 407"/>
              <a:gd name="T41" fmla="*/ 2147483647 h 403"/>
              <a:gd name="T42" fmla="*/ 2147483647 w 407"/>
              <a:gd name="T43" fmla="*/ 2147483647 h 403"/>
              <a:gd name="T44" fmla="*/ 2147483647 w 407"/>
              <a:gd name="T45" fmla="*/ 2147483647 h 403"/>
              <a:gd name="T46" fmla="*/ 2147483647 w 407"/>
              <a:gd name="T47" fmla="*/ 2147483647 h 403"/>
              <a:gd name="T48" fmla="*/ 2147483647 w 407"/>
              <a:gd name="T49" fmla="*/ 2147483647 h 403"/>
              <a:gd name="T50" fmla="*/ 2147483647 w 407"/>
              <a:gd name="T51" fmla="*/ 2147483647 h 403"/>
              <a:gd name="T52" fmla="*/ 2147483647 w 407"/>
              <a:gd name="T53" fmla="*/ 2147483647 h 403"/>
              <a:gd name="T54" fmla="*/ 2147483647 w 407"/>
              <a:gd name="T55" fmla="*/ 2147483647 h 403"/>
              <a:gd name="T56" fmla="*/ 2147483647 w 407"/>
              <a:gd name="T57" fmla="*/ 2147483647 h 403"/>
              <a:gd name="T58" fmla="*/ 2147483647 w 407"/>
              <a:gd name="T59" fmla="*/ 2147483647 h 403"/>
              <a:gd name="T60" fmla="*/ 2147483647 w 407"/>
              <a:gd name="T61" fmla="*/ 0 h 403"/>
              <a:gd name="T62" fmla="*/ 2147483647 w 407"/>
              <a:gd name="T63" fmla="*/ 2147483647 h 403"/>
              <a:gd name="T64" fmla="*/ 2147483647 w 407"/>
              <a:gd name="T65" fmla="*/ 2147483647 h 403"/>
              <a:gd name="T66" fmla="*/ 2147483647 w 407"/>
              <a:gd name="T67" fmla="*/ 2147483647 h 403"/>
              <a:gd name="T68" fmla="*/ 2147483647 w 407"/>
              <a:gd name="T69" fmla="*/ 2147483647 h 403"/>
              <a:gd name="T70" fmla="*/ 2147483647 w 407"/>
              <a:gd name="T71" fmla="*/ 2147483647 h 403"/>
              <a:gd name="T72" fmla="*/ 2147483647 w 407"/>
              <a:gd name="T73" fmla="*/ 2147483647 h 403"/>
              <a:gd name="T74" fmla="*/ 2147483647 w 407"/>
              <a:gd name="T75" fmla="*/ 2147483647 h 403"/>
              <a:gd name="T76" fmla="*/ 2147483647 w 407"/>
              <a:gd name="T77" fmla="*/ 2147483647 h 403"/>
              <a:gd name="T78" fmla="*/ 0 w 407"/>
              <a:gd name="T79" fmla="*/ 2147483647 h 403"/>
              <a:gd name="T80" fmla="*/ 0 w 407"/>
              <a:gd name="T81" fmla="*/ 2147483647 h 40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7"/>
              <a:gd name="T124" fmla="*/ 0 h 403"/>
              <a:gd name="T125" fmla="*/ 407 w 407"/>
              <a:gd name="T126" fmla="*/ 403 h 40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7" h="403">
                <a:moveTo>
                  <a:pt x="0" y="278"/>
                </a:moveTo>
                <a:lnTo>
                  <a:pt x="0" y="278"/>
                </a:lnTo>
                <a:lnTo>
                  <a:pt x="17" y="333"/>
                </a:lnTo>
                <a:lnTo>
                  <a:pt x="35" y="353"/>
                </a:lnTo>
                <a:lnTo>
                  <a:pt x="68" y="372"/>
                </a:lnTo>
                <a:lnTo>
                  <a:pt x="93" y="402"/>
                </a:lnTo>
                <a:lnTo>
                  <a:pt x="126" y="386"/>
                </a:lnTo>
                <a:lnTo>
                  <a:pt x="139" y="396"/>
                </a:lnTo>
                <a:lnTo>
                  <a:pt x="158" y="386"/>
                </a:lnTo>
                <a:lnTo>
                  <a:pt x="170" y="371"/>
                </a:lnTo>
                <a:lnTo>
                  <a:pt x="205" y="365"/>
                </a:lnTo>
                <a:lnTo>
                  <a:pt x="224" y="340"/>
                </a:lnTo>
                <a:lnTo>
                  <a:pt x="214" y="333"/>
                </a:lnTo>
                <a:lnTo>
                  <a:pt x="246" y="258"/>
                </a:lnTo>
                <a:lnTo>
                  <a:pt x="255" y="220"/>
                </a:lnTo>
                <a:lnTo>
                  <a:pt x="286" y="236"/>
                </a:lnTo>
                <a:lnTo>
                  <a:pt x="302" y="192"/>
                </a:lnTo>
                <a:lnTo>
                  <a:pt x="318" y="189"/>
                </a:lnTo>
                <a:lnTo>
                  <a:pt x="342" y="148"/>
                </a:lnTo>
                <a:lnTo>
                  <a:pt x="348" y="104"/>
                </a:lnTo>
                <a:lnTo>
                  <a:pt x="398" y="131"/>
                </a:lnTo>
                <a:lnTo>
                  <a:pt x="406" y="108"/>
                </a:lnTo>
                <a:lnTo>
                  <a:pt x="393" y="91"/>
                </a:lnTo>
                <a:lnTo>
                  <a:pt x="371" y="80"/>
                </a:lnTo>
                <a:lnTo>
                  <a:pt x="344" y="83"/>
                </a:lnTo>
                <a:lnTo>
                  <a:pt x="335" y="98"/>
                </a:lnTo>
                <a:lnTo>
                  <a:pt x="286" y="112"/>
                </a:lnTo>
                <a:lnTo>
                  <a:pt x="256" y="149"/>
                </a:lnTo>
                <a:lnTo>
                  <a:pt x="245" y="91"/>
                </a:lnTo>
                <a:lnTo>
                  <a:pt x="158" y="105"/>
                </a:lnTo>
                <a:lnTo>
                  <a:pt x="141" y="0"/>
                </a:lnTo>
                <a:lnTo>
                  <a:pt x="128" y="9"/>
                </a:lnTo>
                <a:lnTo>
                  <a:pt x="136" y="29"/>
                </a:lnTo>
                <a:lnTo>
                  <a:pt x="125" y="122"/>
                </a:lnTo>
                <a:lnTo>
                  <a:pt x="109" y="142"/>
                </a:lnTo>
                <a:lnTo>
                  <a:pt x="61" y="178"/>
                </a:lnTo>
                <a:lnTo>
                  <a:pt x="53" y="218"/>
                </a:lnTo>
                <a:lnTo>
                  <a:pt x="35" y="207"/>
                </a:lnTo>
                <a:lnTo>
                  <a:pt x="29" y="254"/>
                </a:lnTo>
                <a:lnTo>
                  <a:pt x="0" y="278"/>
                </a:lnTo>
              </a:path>
            </a:pathLst>
          </a:cu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4" name="Rectangle 2"/>
          <p:cNvSpPr txBox="1">
            <a:spLocks noChangeArrowheads="1"/>
          </p:cNvSpPr>
          <p:nvPr/>
        </p:nvSpPr>
        <p:spPr>
          <a:xfrm>
            <a:off x="230188" y="190672"/>
            <a:ext cx="8686800" cy="5334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82391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AD76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States With &amp; Without 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aws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 Prohibiting 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moking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 &amp; Use of </a:t>
            </a:r>
          </a:p>
          <a:p>
            <a:pPr marL="0" marR="0" lvl="0" indent="0" algn="ctr" defTabSz="82391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AD76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E-cigarettes in Indoor 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reas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 of Private W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orksites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Microsoft Sans Serif" panose="020B0604020202020204" pitchFamily="34" charset="0"/>
              </a:rPr>
              <a:t>, Restaurants, &amp; Bars – U.S., December 2017</a:t>
            </a:r>
          </a:p>
        </p:txBody>
      </p:sp>
      <p:sp>
        <p:nvSpPr>
          <p:cNvPr id="24708" name="Rectangle 78"/>
          <p:cNvSpPr>
            <a:spLocks noChangeArrowheads="1"/>
          </p:cNvSpPr>
          <p:nvPr/>
        </p:nvSpPr>
        <p:spPr bwMode="auto">
          <a:xfrm>
            <a:off x="6932613" y="4314352"/>
            <a:ext cx="18288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 Comprehensive Smoke-Free Law or Prohibition on Indoor E-cigarette Use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7FD5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65" name="Rectangle 79"/>
          <p:cNvSpPr>
            <a:spLocks noChangeArrowheads="1"/>
          </p:cNvSpPr>
          <p:nvPr/>
        </p:nvSpPr>
        <p:spPr bwMode="auto">
          <a:xfrm>
            <a:off x="6781800" y="4559300"/>
            <a:ext cx="177800" cy="165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51" name="Rectangle 79"/>
          <p:cNvSpPr>
            <a:spLocks noChangeArrowheads="1"/>
          </p:cNvSpPr>
          <p:nvPr/>
        </p:nvSpPr>
        <p:spPr bwMode="auto">
          <a:xfrm>
            <a:off x="6787198" y="5854700"/>
            <a:ext cx="177800" cy="1651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8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53" name="Rectangle 78"/>
          <p:cNvSpPr>
            <a:spLocks noChangeArrowheads="1"/>
          </p:cNvSpPr>
          <p:nvPr/>
        </p:nvSpPr>
        <p:spPr bwMode="auto">
          <a:xfrm>
            <a:off x="6971273" y="5689918"/>
            <a:ext cx="1639327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Prohibits Indoor Smoking and Indoor E-cigarette Use</a:t>
            </a:r>
          </a:p>
        </p:txBody>
      </p:sp>
      <p:sp>
        <p:nvSpPr>
          <p:cNvPr id="90" name="Rectangle 79"/>
          <p:cNvSpPr>
            <a:spLocks noChangeArrowheads="1"/>
          </p:cNvSpPr>
          <p:nvPr/>
        </p:nvSpPr>
        <p:spPr bwMode="auto">
          <a:xfrm>
            <a:off x="6781800" y="5245100"/>
            <a:ext cx="177800" cy="1651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8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91" name="Rectangle 78"/>
          <p:cNvSpPr>
            <a:spLocks noChangeArrowheads="1"/>
          </p:cNvSpPr>
          <p:nvPr/>
        </p:nvSpPr>
        <p:spPr bwMode="auto">
          <a:xfrm>
            <a:off x="6971273" y="5105400"/>
            <a:ext cx="1639327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Prohibits Indoor Smoking Only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634714" y="3416923"/>
            <a:ext cx="902736" cy="119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307262" y="3425826"/>
            <a:ext cx="230188" cy="2206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3417" y="3424874"/>
            <a:ext cx="4045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D.C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0" y="6431106"/>
            <a:ext cx="7924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Centers for Disease Control and Prevention.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System. 2016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341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489" t="29435" r="21233" b="22919"/>
          <a:stretch/>
        </p:blipFill>
        <p:spPr>
          <a:xfrm>
            <a:off x="-26675" y="1221980"/>
            <a:ext cx="9189725" cy="564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132" y="105243"/>
            <a:ext cx="3336871" cy="10761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B20A448-BBAF-4CE0-8D0B-AC943F18E834}"/>
              </a:ext>
            </a:extLst>
          </p:cNvPr>
          <p:cNvSpPr/>
          <p:nvPr/>
        </p:nvSpPr>
        <p:spPr>
          <a:xfrm>
            <a:off x="2935867" y="3853161"/>
            <a:ext cx="1104075" cy="869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8529DC7-EC69-4F69-8979-F1E943DA95A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12305" y="690622"/>
            <a:ext cx="683852" cy="387980"/>
          </a:xfrm>
          <a:prstGeom prst="bentConnector3">
            <a:avLst>
              <a:gd name="adj1" fmla="val 96509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E3F92B-8536-4FC2-9BC5-C39D598AD27A}"/>
              </a:ext>
            </a:extLst>
          </p:cNvPr>
          <p:cNvSpPr txBox="1"/>
          <p:nvPr/>
        </p:nvSpPr>
        <p:spPr>
          <a:xfrm>
            <a:off x="7448414" y="314321"/>
            <a:ext cx="519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FC0C1-E295-4F8B-84A4-F3F892BC7B43}"/>
              </a:ext>
            </a:extLst>
          </p:cNvPr>
          <p:cNvSpPr txBox="1"/>
          <p:nvPr/>
        </p:nvSpPr>
        <p:spPr>
          <a:xfrm>
            <a:off x="7250509" y="153133"/>
            <a:ext cx="1435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Including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with Statewide T21 laws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97B5F6-0967-452D-9E1F-A5AF4DA6F2B6}"/>
              </a:ext>
            </a:extLst>
          </p:cNvPr>
          <p:cNvSpPr/>
          <p:nvPr/>
        </p:nvSpPr>
        <p:spPr>
          <a:xfrm>
            <a:off x="7202633" y="89776"/>
            <a:ext cx="1589651" cy="1450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737" y="2566485"/>
            <a:ext cx="1292464" cy="11095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879" y="3379698"/>
            <a:ext cx="1103472" cy="1816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9892" y="3498607"/>
            <a:ext cx="816935" cy="6462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750" y="2363151"/>
            <a:ext cx="810838" cy="713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944" y="5873937"/>
            <a:ext cx="1032440" cy="908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F95962-8650-4487-BF40-DBD24DF0F8D3}"/>
              </a:ext>
            </a:extLst>
          </p:cNvPr>
          <p:cNvSpPr txBox="1"/>
          <p:nvPr/>
        </p:nvSpPr>
        <p:spPr>
          <a:xfrm>
            <a:off x="-26675" y="6074288"/>
            <a:ext cx="1777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Calibri" panose="020F0502020204030204" pitchFamily="34" charset="0"/>
              </a:rPr>
              <a:t>Source: Preventing Tobacco Addiction Foundation. http://tobacco21.org. Accessed April 13, 2018.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05079" y="5384692"/>
            <a:ext cx="542448" cy="875401"/>
          </a:xfrm>
          <a:prstGeom prst="rect">
            <a:avLst/>
          </a:prstGeom>
          <a:solidFill>
            <a:srgbClr val="C5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5967" y="5392563"/>
            <a:ext cx="542448" cy="875401"/>
          </a:xfrm>
          <a:prstGeom prst="rect">
            <a:avLst/>
          </a:prstGeom>
          <a:solidFill>
            <a:srgbClr val="C5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4604" y="4045083"/>
            <a:ext cx="542448" cy="875401"/>
          </a:xfrm>
          <a:prstGeom prst="rect">
            <a:avLst/>
          </a:prstGeom>
          <a:solidFill>
            <a:srgbClr val="C5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42" y="4052954"/>
            <a:ext cx="542448" cy="875401"/>
          </a:xfrm>
          <a:prstGeom prst="rect">
            <a:avLst/>
          </a:prstGeom>
          <a:solidFill>
            <a:srgbClr val="C5D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01330" y="4024379"/>
            <a:ext cx="0" cy="2825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015BACF-B3FC-4C8F-8105-0F0D737D43A4}"/>
              </a:ext>
            </a:extLst>
          </p:cNvPr>
          <p:cNvSpPr txBox="1"/>
          <p:nvPr/>
        </p:nvSpPr>
        <p:spPr>
          <a:xfrm>
            <a:off x="745874" y="4167151"/>
            <a:ext cx="3264438" cy="75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Youth use of tobacco products in any form, including electronic tobacco products, is unsafe.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4D39D3-7A6D-4E2A-A50E-F0217A37608B}"/>
              </a:ext>
            </a:extLst>
          </p:cNvPr>
          <p:cNvSpPr txBox="1"/>
          <p:nvPr/>
        </p:nvSpPr>
        <p:spPr>
          <a:xfrm>
            <a:off x="11738" y="4122305"/>
            <a:ext cx="80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1100" b="0" i="0" u="none" strike="noStrike" kern="1200" cap="none" spc="-3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4D39D3-7A6D-4E2A-A50E-F0217A37608B}"/>
              </a:ext>
            </a:extLst>
          </p:cNvPr>
          <p:cNvSpPr txBox="1"/>
          <p:nvPr/>
        </p:nvSpPr>
        <p:spPr>
          <a:xfrm>
            <a:off x="4518140" y="4117700"/>
            <a:ext cx="80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-3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4D39D3-7A6D-4E2A-A50E-F0217A37608B}"/>
              </a:ext>
            </a:extLst>
          </p:cNvPr>
          <p:cNvSpPr txBox="1"/>
          <p:nvPr/>
        </p:nvSpPr>
        <p:spPr>
          <a:xfrm>
            <a:off x="2213" y="5480450"/>
            <a:ext cx="80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US" sz="1100" b="0" i="0" u="none" strike="noStrike" kern="1200" cap="none" spc="-3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4D39D3-7A6D-4E2A-A50E-F0217A37608B}"/>
              </a:ext>
            </a:extLst>
          </p:cNvPr>
          <p:cNvSpPr txBox="1"/>
          <p:nvPr/>
        </p:nvSpPr>
        <p:spPr>
          <a:xfrm>
            <a:off x="4499910" y="5445973"/>
            <a:ext cx="80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en-US" sz="1100" b="0" i="0" u="none" strike="noStrike" kern="1200" cap="none" spc="-3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15967" y="5379791"/>
            <a:ext cx="9143999" cy="1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34452" y="4045083"/>
            <a:ext cx="339756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Adult smokers must completely quit to realize benefits from e-cigarettes.       E-cigarettes are not currently an FDA approved quit aid.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15969" y="2732497"/>
            <a:ext cx="9144001" cy="5009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Takeaways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60E547-AF10-4F92-B734-B2C2768D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38" r="2252" b="34532"/>
          <a:stretch/>
        </p:blipFill>
        <p:spPr>
          <a:xfrm>
            <a:off x="-15967" y="0"/>
            <a:ext cx="9159967" cy="27246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15BACF-B3FC-4C8F-8105-0F0D737D43A4}"/>
              </a:ext>
            </a:extLst>
          </p:cNvPr>
          <p:cNvSpPr txBox="1"/>
          <p:nvPr/>
        </p:nvSpPr>
        <p:spPr>
          <a:xfrm>
            <a:off x="5119421" y="5634849"/>
            <a:ext cx="3970007" cy="75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tobacco product landscape continues to diversify, and it’s critical to modernize tobacco control strategies to adapt to these changes.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5BACF-B3FC-4C8F-8105-0F0D737D43A4}"/>
              </a:ext>
            </a:extLst>
          </p:cNvPr>
          <p:cNvSpPr txBox="1"/>
          <p:nvPr/>
        </p:nvSpPr>
        <p:spPr>
          <a:xfrm>
            <a:off x="549278" y="5651223"/>
            <a:ext cx="3970007" cy="75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Recently, the electronic product landscape has diversified to include new products, including JUUL and heated tobacco products.</a:t>
            </a:r>
          </a:p>
        </p:txBody>
      </p:sp>
    </p:spTree>
    <p:extLst>
      <p:ext uri="{BB962C8B-B14F-4D97-AF65-F5344CB8AC3E}">
        <p14:creationId xmlns:p14="http://schemas.microsoft.com/office/powerpoint/2010/main" val="17791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1750"/>
            <a:ext cx="9144000" cy="1838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5990765"/>
            <a:ext cx="9143999" cy="867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860" y="381651"/>
            <a:ext cx="746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Brian A. King, PhD, MPH				baking@cdc.gov</a:t>
            </a:r>
          </a:p>
          <a:p>
            <a:r>
              <a:rPr lang="en-US" b="1" dirty="0"/>
              <a:t>Office on Smoking and Health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4292" y="1582400"/>
            <a:ext cx="8824609" cy="1676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F56DC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00" y="174661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053023" y="1863117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www.cdc.gov/tobacco</a:t>
            </a:r>
          </a:p>
        </p:txBody>
      </p:sp>
      <p:pic>
        <p:nvPicPr>
          <p:cNvPr id="8" name="Picture 25" descr="870400828214208916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58" y="2434886"/>
            <a:ext cx="600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RSS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79" y="2432416"/>
            <a:ext cx="6238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twitter_i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13" y="242059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676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452653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556591" y="1577010"/>
            <a:ext cx="8110331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5988" y="1596462"/>
            <a:ext cx="8230690" cy="3941916"/>
            <a:chOff x="990600" y="1652684"/>
            <a:chExt cx="7086600" cy="3393978"/>
          </a:xfrm>
        </p:grpSpPr>
        <p:cxnSp>
          <p:nvCxnSpPr>
            <p:cNvPr id="14" name="Straight Connector 13"/>
            <p:cNvCxnSpPr/>
            <p:nvPr/>
          </p:nvCxnSpPr>
          <p:spPr>
            <a:xfrm flipH="1" flipV="1">
              <a:off x="2133600" y="2590800"/>
              <a:ext cx="1638300" cy="568325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990600" y="2133600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184" name="TextBox 17"/>
            <p:cNvSpPr txBox="1">
              <a:spLocks noChangeArrowheads="1"/>
            </p:cNvSpPr>
            <p:nvPr/>
          </p:nvSpPr>
          <p:spPr bwMode="auto">
            <a:xfrm>
              <a:off x="1066800" y="2590800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Smokeless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 flipV="1">
              <a:off x="2438400" y="3505200"/>
              <a:ext cx="1638300" cy="0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1600200" y="3124200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190" name="TextBox 28"/>
            <p:cNvSpPr txBox="1">
              <a:spLocks noChangeArrowheads="1"/>
            </p:cNvSpPr>
            <p:nvPr/>
          </p:nvSpPr>
          <p:spPr bwMode="auto">
            <a:xfrm>
              <a:off x="1600199" y="3616236"/>
              <a:ext cx="1143001" cy="213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Snus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2133600" y="3674029"/>
              <a:ext cx="2163179" cy="734458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990600" y="4059494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195" name="TextBox 36"/>
            <p:cNvSpPr txBox="1">
              <a:spLocks noChangeArrowheads="1"/>
            </p:cNvSpPr>
            <p:nvPr/>
          </p:nvSpPr>
          <p:spPr bwMode="auto">
            <a:xfrm>
              <a:off x="1066800" y="4554537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Bidis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3719514" y="3841589"/>
              <a:ext cx="739192" cy="682786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/>
            <p:cNvSpPr/>
            <p:nvPr/>
          </p:nvSpPr>
          <p:spPr>
            <a:xfrm>
              <a:off x="2844216" y="4246122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202" name="TextBox 41"/>
            <p:cNvSpPr txBox="1">
              <a:spLocks noChangeArrowheads="1"/>
            </p:cNvSpPr>
            <p:nvPr/>
          </p:nvSpPr>
          <p:spPr bwMode="auto">
            <a:xfrm>
              <a:off x="2932692" y="4769408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Kreteks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 flipV="1">
              <a:off x="3352800" y="2362200"/>
              <a:ext cx="752475" cy="415925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2743200" y="1676400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208" name="TextBox 50"/>
            <p:cNvSpPr txBox="1">
              <a:spLocks noChangeArrowheads="1"/>
            </p:cNvSpPr>
            <p:nvPr/>
          </p:nvSpPr>
          <p:spPr bwMode="auto">
            <a:xfrm>
              <a:off x="2819400" y="2133600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Cigarettes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 flipV="1">
              <a:off x="4953000" y="3505200"/>
              <a:ext cx="1638300" cy="0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>
              <a:off x="6096000" y="3124200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4940300" y="2625725"/>
              <a:ext cx="1993900" cy="574675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6934200" y="2133600"/>
              <a:ext cx="11049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4919663" y="2133600"/>
              <a:ext cx="1176337" cy="762000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5268515" y="1652684"/>
              <a:ext cx="11430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223" name="TextBox 63"/>
            <p:cNvSpPr txBox="1">
              <a:spLocks noChangeArrowheads="1"/>
            </p:cNvSpPr>
            <p:nvPr/>
          </p:nvSpPr>
          <p:spPr bwMode="auto">
            <a:xfrm>
              <a:off x="7010400" y="2590800"/>
              <a:ext cx="9144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Pipes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767263" y="3713163"/>
              <a:ext cx="2471737" cy="788720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/>
            <p:cNvSpPr/>
            <p:nvPr/>
          </p:nvSpPr>
          <p:spPr>
            <a:xfrm>
              <a:off x="6934200" y="4059494"/>
              <a:ext cx="1104900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37666" y="3829475"/>
              <a:ext cx="724934" cy="804439"/>
            </a:xfrm>
            <a:prstGeom prst="line">
              <a:avLst/>
            </a:prstGeom>
            <a:ln w="15875">
              <a:solidFill>
                <a:srgbClr val="0008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74"/>
            <p:cNvSpPr/>
            <p:nvPr/>
          </p:nvSpPr>
          <p:spPr>
            <a:xfrm>
              <a:off x="5258727" y="4246122"/>
              <a:ext cx="1116806" cy="7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235" name="TextBox 77"/>
            <p:cNvSpPr txBox="1">
              <a:spLocks noChangeArrowheads="1"/>
            </p:cNvSpPr>
            <p:nvPr/>
          </p:nvSpPr>
          <p:spPr bwMode="auto">
            <a:xfrm>
              <a:off x="6896100" y="4554379"/>
              <a:ext cx="11811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Dissolvables</a:t>
              </a:r>
            </a:p>
          </p:txBody>
        </p:sp>
        <p:sp>
          <p:nvSpPr>
            <p:cNvPr id="7237" name="TextBox 79"/>
            <p:cNvSpPr txBox="1">
              <a:spLocks noChangeArrowheads="1"/>
            </p:cNvSpPr>
            <p:nvPr/>
          </p:nvSpPr>
          <p:spPr bwMode="auto">
            <a:xfrm>
              <a:off x="5357269" y="4800599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ENDS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3746710" y="2227485"/>
              <a:ext cx="1752600" cy="1614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831589" y="2325919"/>
              <a:ext cx="1600201" cy="14425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81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0" t="8633" r="6657" b="8706"/>
            <a:stretch/>
          </p:blipFill>
          <p:spPr>
            <a:xfrm>
              <a:off x="4033981" y="2592965"/>
              <a:ext cx="1198570" cy="834298"/>
            </a:xfrm>
            <a:prstGeom prst="rect">
              <a:avLst/>
            </a:prstGeom>
          </p:spPr>
        </p:pic>
        <p:sp>
          <p:nvSpPr>
            <p:cNvPr id="55" name="TextBox 41"/>
            <p:cNvSpPr txBox="1">
              <a:spLocks noChangeArrowheads="1"/>
            </p:cNvSpPr>
            <p:nvPr/>
          </p:nvSpPr>
          <p:spPr bwMode="auto">
            <a:xfrm>
              <a:off x="4163219" y="3479006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Tobacco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102" y="1699649"/>
              <a:ext cx="885825" cy="4107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031" y="2184237"/>
              <a:ext cx="719138" cy="4665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192174"/>
              <a:ext cx="457200" cy="457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556" y="3180925"/>
              <a:ext cx="700088" cy="4658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533" y="3171400"/>
              <a:ext cx="518185" cy="5251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4109576"/>
              <a:ext cx="695325" cy="4153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776411"/>
              <a:ext cx="619125" cy="415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331" y="4098095"/>
              <a:ext cx="528638" cy="4841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978" y="4316016"/>
              <a:ext cx="791213" cy="5151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80" y="4302287"/>
              <a:ext cx="704850" cy="467346"/>
            </a:xfrm>
            <a:prstGeom prst="rect">
              <a:avLst/>
            </a:prstGeom>
          </p:spPr>
        </p:pic>
        <p:sp>
          <p:nvSpPr>
            <p:cNvPr id="7225" name="TextBox 66"/>
            <p:cNvSpPr txBox="1">
              <a:spLocks noChangeArrowheads="1"/>
            </p:cNvSpPr>
            <p:nvPr/>
          </p:nvSpPr>
          <p:spPr bwMode="auto">
            <a:xfrm>
              <a:off x="5202714" y="2018163"/>
              <a:ext cx="12573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Cigars, Cigarillos Little Cigars</a:t>
              </a:r>
            </a:p>
          </p:txBody>
        </p:sp>
        <p:sp>
          <p:nvSpPr>
            <p:cNvPr id="7214" name="TextBox 54"/>
            <p:cNvSpPr txBox="1">
              <a:spLocks noChangeArrowheads="1"/>
            </p:cNvSpPr>
            <p:nvPr/>
          </p:nvSpPr>
          <p:spPr bwMode="auto">
            <a:xfrm>
              <a:off x="6238994" y="3616237"/>
              <a:ext cx="9144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818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Hookah</a:t>
              </a:r>
            </a:p>
          </p:txBody>
        </p:sp>
      </p:grpSp>
      <p:cxnSp>
        <p:nvCxnSpPr>
          <p:cNvPr id="52" name="Straight Connector 51"/>
          <p:cNvCxnSpPr>
            <a:stCxn id="84" idx="4"/>
          </p:cNvCxnSpPr>
          <p:nvPr/>
        </p:nvCxnSpPr>
        <p:spPr>
          <a:xfrm>
            <a:off x="4694830" y="4138752"/>
            <a:ext cx="0" cy="116841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4041702" y="5252590"/>
            <a:ext cx="1327531" cy="966949"/>
          </a:xfrm>
          <a:prstGeom prst="roundRect">
            <a:avLst/>
          </a:prstGeom>
          <a:solidFill>
            <a:schemeClr val="bg1"/>
          </a:solidFill>
          <a:ln>
            <a:solidFill>
              <a:srgbClr val="00081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6035" y="5318943"/>
            <a:ext cx="1056341" cy="622640"/>
          </a:xfrm>
          <a:prstGeom prst="rect">
            <a:avLst/>
          </a:prstGeom>
        </p:spPr>
      </p:pic>
      <p:sp>
        <p:nvSpPr>
          <p:cNvPr id="60" name="TextBox 79"/>
          <p:cNvSpPr txBox="1">
            <a:spLocks noChangeArrowheads="1"/>
          </p:cNvSpPr>
          <p:nvPr/>
        </p:nvSpPr>
        <p:spPr bwMode="auto">
          <a:xfrm>
            <a:off x="4040316" y="5819429"/>
            <a:ext cx="13030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81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Heated Tobacco Products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0051" y="421362"/>
            <a:ext cx="596541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85000"/>
              </a:lnSpc>
              <a:spcBef>
                <a:spcPct val="0"/>
              </a:spcBef>
              <a:defRPr/>
            </a:pPr>
            <a:r>
              <a:rPr lang="en-US" altLang="en-US" sz="3600" spc="-50" dirty="0">
                <a:solidFill>
                  <a:schemeClr val="bg1"/>
                </a:solidFill>
                <a:latin typeface="Rockwell" panose="02060603020205020403" pitchFamily="18" charset="0"/>
              </a:rPr>
              <a:t>The Evolving </a:t>
            </a:r>
          </a:p>
          <a:p>
            <a:pPr lvl="0" algn="ctr">
              <a:lnSpc>
                <a:spcPct val="85000"/>
              </a:lnSpc>
              <a:spcBef>
                <a:spcPct val="0"/>
              </a:spcBef>
              <a:defRPr/>
            </a:pPr>
            <a:r>
              <a:rPr lang="en-US" altLang="en-US" sz="3600" spc="-50" dirty="0">
                <a:solidFill>
                  <a:schemeClr val="bg1"/>
                </a:solidFill>
                <a:latin typeface="Rockwell" panose="02060603020205020403" pitchFamily="18" charset="0"/>
              </a:rPr>
              <a:t>Tobacco Product Landscape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E-cigarettes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9313" t="41615" r="9878" b="16293"/>
          <a:stretch/>
        </p:blipFill>
        <p:spPr>
          <a:xfrm>
            <a:off x="213360" y="807720"/>
            <a:ext cx="8808720" cy="3215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97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91" y="92133"/>
            <a:ext cx="9141619" cy="913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86002" y="-426531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ckwell" panose="02060603020205020403" pitchFamily="18" charset="0"/>
              </a:rPr>
              <a:t>Anatomy of an E-cigarette 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2455" t="27806" r="9141"/>
          <a:stretch/>
        </p:blipFill>
        <p:spPr>
          <a:xfrm>
            <a:off x="0" y="923643"/>
            <a:ext cx="91440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7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0" y="1759865"/>
            <a:ext cx="9120630" cy="4556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7" y="2504326"/>
            <a:ext cx="1761071" cy="710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1" y="186450"/>
            <a:ext cx="9141619" cy="898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77" y="1186525"/>
            <a:ext cx="8065269" cy="86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7" y="1931988"/>
            <a:ext cx="1761071" cy="710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6058" y="303187"/>
            <a:ext cx="4284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Adult E-cigarette Use </a:t>
            </a:r>
          </a:p>
        </p:txBody>
      </p:sp>
    </p:spTree>
    <p:extLst>
      <p:ext uri="{BB962C8B-B14F-4D97-AF65-F5344CB8AC3E}">
        <p14:creationId xmlns:p14="http://schemas.microsoft.com/office/powerpoint/2010/main" val="535665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NCEH_ATSDR_combined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NCHHSTP_PPT_dark(">
  <a:themeElements>
    <a:clrScheme name="NCCDPHP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878800"/>
      </a:accent1>
      <a:accent2>
        <a:srgbClr val="DF7A00"/>
      </a:accent2>
      <a:accent3>
        <a:srgbClr val="6E273D"/>
      </a:accent3>
      <a:accent4>
        <a:srgbClr val="64A0C8"/>
      </a:accent4>
      <a:accent5>
        <a:srgbClr val="69923A"/>
      </a:accent5>
      <a:accent6>
        <a:srgbClr val="7F7F7F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1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2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b13dd97-7bb8-4fef-b994-c93242b87804">A22TNDR37WPX-1650-582</_dlc_DocId>
    <_dlc_DocIdUrl xmlns="2b13dd97-7bb8-4fef-b994-c93242b87804">
      <Url>https://esp.cdc.gov/sites/nccdphp/DIV/OSH/OSHOD/policy/PE/_layouts/15/DocIdRedir.aspx?ID=A22TNDR37WPX-1650-582</Url>
      <Description>A22TNDR37WPX-1650-582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0F5510D961540B6C4C2BF3866191A" ma:contentTypeVersion="0" ma:contentTypeDescription="Create a new document." ma:contentTypeScope="" ma:versionID="85ab1fd8df758ad8c6dd9a2957801cab">
  <xsd:schema xmlns:xsd="http://www.w3.org/2001/XMLSchema" xmlns:xs="http://www.w3.org/2001/XMLSchema" xmlns:p="http://schemas.microsoft.com/office/2006/metadata/properties" xmlns:ns2="2b13dd97-7bb8-4fef-b994-c93242b87804" targetNamespace="http://schemas.microsoft.com/office/2006/metadata/properties" ma:root="true" ma:fieldsID="4943cf95feec5fdaf0ec0bd4b051868c" ns2:_="">
    <xsd:import namespace="2b13dd97-7bb8-4fef-b994-c93242b8780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3dd97-7bb8-4fef-b994-c93242b8780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068480E-C528-40C5-A1C5-5CDD90312366}">
  <ds:schemaRefs>
    <ds:schemaRef ds:uri="http://schemas.microsoft.com/office/2006/metadata/properties"/>
    <ds:schemaRef ds:uri="http://schemas.microsoft.com/office/infopath/2007/PartnerControls"/>
    <ds:schemaRef ds:uri="2b13dd97-7bb8-4fef-b994-c93242b87804"/>
  </ds:schemaRefs>
</ds:datastoreItem>
</file>

<file path=customXml/itemProps2.xml><?xml version="1.0" encoding="utf-8"?>
<ds:datastoreItem xmlns:ds="http://schemas.openxmlformats.org/officeDocument/2006/customXml" ds:itemID="{1A160306-31BA-42C0-954C-C6A78DADA2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13dd97-7bb8-4fef-b994-c93242b878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1ED2FB-4C7C-463D-95D7-14ECD362FA7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300BC9B-980E-4E07-B2B2-E7DDCFDCE42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6755</TotalTime>
  <Words>2656</Words>
  <Application>Microsoft Office PowerPoint</Application>
  <PresentationFormat>On-screen Show (4:3)</PresentationFormat>
  <Paragraphs>362</Paragraphs>
  <Slides>56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81" baseType="lpstr">
      <vt:lpstr>MS PGothic</vt:lpstr>
      <vt:lpstr>Arial</vt:lpstr>
      <vt:lpstr>Arial Black</vt:lpstr>
      <vt:lpstr>Calibri</vt:lpstr>
      <vt:lpstr>Calibri Light</vt:lpstr>
      <vt:lpstr>Century Schoolbook</vt:lpstr>
      <vt:lpstr>Courier New</vt:lpstr>
      <vt:lpstr>ITC Clearface Std</vt:lpstr>
      <vt:lpstr>Microsoft Sans Serif</vt:lpstr>
      <vt:lpstr>Monotype Sorts</vt:lpstr>
      <vt:lpstr>MS Reference Sans Serif</vt:lpstr>
      <vt:lpstr>Myriad Web Pro</vt:lpstr>
      <vt:lpstr>Perpetua</vt:lpstr>
      <vt:lpstr>Rockwell</vt:lpstr>
      <vt:lpstr>Segoe UI Black</vt:lpstr>
      <vt:lpstr>Trebuchet MS</vt:lpstr>
      <vt:lpstr>Tw Cen MT</vt:lpstr>
      <vt:lpstr>Wingdings</vt:lpstr>
      <vt:lpstr>Retrospect</vt:lpstr>
      <vt:lpstr>NCEH_ATSDR_combined</vt:lpstr>
      <vt:lpstr>NCHHSTP_PPT_dark(</vt:lpstr>
      <vt:lpstr>3_Retrospect</vt:lpstr>
      <vt:lpstr>1_Retrospect</vt:lpstr>
      <vt:lpstr>2_Retrospect</vt:lpstr>
      <vt:lpstr>1_Office Theme</vt:lpstr>
      <vt:lpstr>PowerPoint Presentation</vt:lpstr>
      <vt:lpstr>PowerPoint Presentation</vt:lpstr>
      <vt:lpstr>PowerPoint Presentation</vt:lpstr>
      <vt:lpstr>PowerPoint Presentation</vt:lpstr>
      <vt:lpstr>The Ever Changing Tobacco Product Landscape</vt:lpstr>
      <vt:lpstr>PowerPoint Presentation</vt:lpstr>
      <vt:lpstr>E-cigarettes</vt:lpstr>
      <vt:lpstr>Anatomy of an E-cigarette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E-cigarettes a “Gateway” to Smoking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“Heat Not Burn” Products</vt:lpstr>
      <vt:lpstr>What Are “Heat Not Burn” Products?</vt:lpstr>
      <vt:lpstr>Analog HTPs</vt:lpstr>
      <vt:lpstr>Electronic HTPs</vt:lpstr>
      <vt:lpstr>iQOS Up Close</vt:lpstr>
      <vt:lpstr>iQOS – Additional Platforms</vt:lpstr>
      <vt:lpstr>Pending FDA Pre-Market Approval</vt:lpstr>
      <vt:lpstr>PowerPoint Presentation</vt:lpstr>
      <vt:lpstr>Industry and Financial Sector Statements</vt:lpstr>
      <vt:lpstr>Independent Studies Will Provide Critically Needed Information</vt:lpstr>
      <vt:lpstr>PowerPoint Presentation</vt:lpstr>
      <vt:lpstr>PowerPoint Presentation</vt:lpstr>
      <vt:lpstr>PowerPoint Presentation</vt:lpstr>
      <vt:lpstr>Call to Action: GOALS</vt:lpstr>
      <vt:lpstr>Public Health Actions to Address E-Cigarettes</vt:lpstr>
      <vt:lpstr>New FDA Manufacturer Requirements: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MacNeil, Allison (CDC/ONDIEH/NCCDPHP)</dc:creator>
  <cp:lastModifiedBy>Suzanne Lawson Lawson</cp:lastModifiedBy>
  <cp:revision>539</cp:revision>
  <cp:lastPrinted>2017-10-12T12:58:50Z</cp:lastPrinted>
  <dcterms:created xsi:type="dcterms:W3CDTF">2015-09-24T11:46:08Z</dcterms:created>
  <dcterms:modified xsi:type="dcterms:W3CDTF">2018-05-13T17:49:10Z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cb8c8d24-9800-4a2e-86d2-a776315d9f6d</vt:lpwstr>
  </property>
  <property fmtid="{D5CDD505-2E9C-101B-9397-08002B2CF9AE}" pid="3" name="ContentTypeId">
    <vt:lpwstr>0x010100B830F5510D961540B6C4C2BF3866191A</vt:lpwstr>
  </property>
</Properties>
</file>